
<file path=[Content_Types].xml><?xml version="1.0" encoding="utf-8"?>
<Types xmlns="http://schemas.openxmlformats.org/package/2006/content-types">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26"/>
  </p:notesMasterIdLst>
  <p:sldIdLst>
    <p:sldId id="256"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4" r:id="rId18"/>
    <p:sldId id="393" r:id="rId19"/>
    <p:sldId id="395" r:id="rId20"/>
    <p:sldId id="396" r:id="rId21"/>
    <p:sldId id="397" r:id="rId22"/>
    <p:sldId id="398" r:id="rId23"/>
    <p:sldId id="399" r:id="rId24"/>
    <p:sldId id="378"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03FCD0-9FF6-4494-9056-9339BDEC097D}">
          <p14:sldIdLst>
            <p14:sldId id="256"/>
            <p14:sldId id="379"/>
            <p14:sldId id="380"/>
            <p14:sldId id="381"/>
            <p14:sldId id="382"/>
            <p14:sldId id="383"/>
            <p14:sldId id="384"/>
            <p14:sldId id="385"/>
            <p14:sldId id="386"/>
            <p14:sldId id="387"/>
            <p14:sldId id="388"/>
            <p14:sldId id="389"/>
            <p14:sldId id="390"/>
            <p14:sldId id="391"/>
            <p14:sldId id="392"/>
            <p14:sldId id="394"/>
            <p14:sldId id="393"/>
            <p14:sldId id="395"/>
            <p14:sldId id="396"/>
            <p14:sldId id="397"/>
            <p14:sldId id="398"/>
            <p14:sldId id="399"/>
            <p14:sldId id="378"/>
          </p14:sldIdLst>
        </p14:section>
      </p14:sectionLst>
    </p:ext>
    <p:ext uri="{EFAFB233-063F-42B5-8137-9DF3F51BA10A}">
      <p15:sldGuideLst xmlns:p15="http://schemas.microsoft.com/office/powerpoint/2012/main">
        <p15:guide id="1" orient="horz" pos="2160">
          <p15:clr>
            <a:srgbClr val="A4A3A4"/>
          </p15:clr>
        </p15:guide>
        <p15:guide id="2" pos="1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89932" autoAdjust="0"/>
  </p:normalViewPr>
  <p:slideViewPr>
    <p:cSldViewPr>
      <p:cViewPr varScale="1">
        <p:scale>
          <a:sx n="70" d="100"/>
          <a:sy n="70" d="100"/>
        </p:scale>
        <p:origin x="462" y="78"/>
      </p:cViewPr>
      <p:guideLst>
        <p:guide orient="horz" pos="2160"/>
        <p:guide pos="1584"/>
      </p:guideLst>
    </p:cSldViewPr>
  </p:slideViewPr>
  <p:notesTextViewPr>
    <p:cViewPr>
      <p:scale>
        <a:sx n="1" d="1"/>
        <a:sy n="1" d="1"/>
      </p:scale>
      <p:origin x="0" y="0"/>
    </p:cViewPr>
  </p:notesTextViewPr>
  <p:sorterViewPr>
    <p:cViewPr varScale="1">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50D25-69DA-4251-A3B1-10895C6A89D6}" type="datetimeFigureOut">
              <a:rPr lang="en-US" smtClean="0"/>
              <a:t>9/2/2017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3AFC9F-E170-410D-8256-49CC570C9658}" type="slidenum">
              <a:rPr lang="en-US" smtClean="0"/>
              <a:t>‹#›</a:t>
            </a:fld>
            <a:endParaRPr lang="en-US"/>
          </a:p>
        </p:txBody>
      </p:sp>
    </p:spTree>
    <p:extLst>
      <p:ext uri="{BB962C8B-B14F-4D97-AF65-F5344CB8AC3E}">
        <p14:creationId xmlns:p14="http://schemas.microsoft.com/office/powerpoint/2010/main" val="253464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3AFC9F-E170-410D-8256-49CC570C9658}" type="slidenum">
              <a:rPr lang="en-US" smtClean="0"/>
              <a:t>1</a:t>
            </a:fld>
            <a:endParaRPr lang="en-US"/>
          </a:p>
        </p:txBody>
      </p:sp>
    </p:spTree>
    <p:extLst>
      <p:ext uri="{BB962C8B-B14F-4D97-AF65-F5344CB8AC3E}">
        <p14:creationId xmlns:p14="http://schemas.microsoft.com/office/powerpoint/2010/main" val="331190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C9BA0-12B1-45DE-A3F8-3C21B3DBAD08}" type="slidenum">
              <a:rPr lang="en-US" smtClean="0"/>
              <a:t>4</a:t>
            </a:fld>
            <a:endParaRPr lang="en-US"/>
          </a:p>
        </p:txBody>
      </p:sp>
    </p:spTree>
    <p:extLst>
      <p:ext uri="{BB962C8B-B14F-4D97-AF65-F5344CB8AC3E}">
        <p14:creationId xmlns:p14="http://schemas.microsoft.com/office/powerpoint/2010/main" val="2474203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530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832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862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4666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62220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53170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31667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22993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333726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27896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94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23489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00619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03899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15032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3831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7309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61664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93483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1625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07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74002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636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415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15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703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3896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65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669989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5434745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Doing it in Java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5.4</a:t>
            </a:r>
          </a:p>
          <a:p>
            <a:endParaRPr lang="en-US" dirty="0"/>
          </a:p>
        </p:txBody>
      </p:sp>
      <p:sp>
        <p:nvSpPr>
          <p:cNvPr id="10" name="Slide Number Placeholder 9"/>
          <p:cNvSpPr>
            <a:spLocks noGrp="1"/>
          </p:cNvSpPr>
          <p:nvPr>
            <p:ph type="sldNum" sz="quarter" idx="12"/>
          </p:nvPr>
        </p:nvSpPr>
        <p:spPr/>
        <p:txBody>
          <a:bodyPr/>
          <a:lstStyle/>
          <a:p>
            <a:fld id="{C1D4534E-1B22-4A44-850A-B3E8E9EE687A}"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and </a:t>
              </a:r>
              <a:r>
                <a:rPr lang="en-US" sz="1000"/>
                <a:t>William Clinger, </a:t>
              </a:r>
              <a:r>
                <a:rPr lang="en-US" sz="1000" dirty="0"/>
                <a:t>2012-2017</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558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are data types</a:t>
            </a:r>
          </a:p>
        </p:txBody>
      </p:sp>
      <p:sp>
        <p:nvSpPr>
          <p:cNvPr id="3" name="Content Placeholder 2"/>
          <p:cNvSpPr>
            <a:spLocks noGrp="1"/>
          </p:cNvSpPr>
          <p:nvPr>
            <p:ph idx="1"/>
          </p:nvPr>
        </p:nvSpPr>
        <p:spPr/>
        <p:txBody>
          <a:bodyPr>
            <a:normAutofit fontScale="92500"/>
          </a:bodyPr>
          <a:lstStyle/>
          <a:p>
            <a:r>
              <a:rPr lang="en-US" dirty="0">
                <a:cs typeface="Consolas" panose="020B0609020204030204" pitchFamily="49" charset="0"/>
              </a:rPr>
              <a:t>In Java, we characterize values by their behavior, not by their structure.</a:t>
            </a:r>
          </a:p>
          <a:p>
            <a:r>
              <a:rPr lang="en-US" dirty="0">
                <a:cs typeface="Consolas" panose="020B0609020204030204" pitchFamily="49" charset="0"/>
              </a:rPr>
              <a:t>The set of messages to which an object responds (along with their contracts) is called its </a:t>
            </a:r>
            <a:r>
              <a:rPr lang="en-US" i="1" dirty="0">
                <a:solidFill>
                  <a:srgbClr val="FF0000"/>
                </a:solidFill>
                <a:cs typeface="Consolas" panose="020B0609020204030204" pitchFamily="49" charset="0"/>
              </a:rPr>
              <a:t>interface</a:t>
            </a:r>
            <a:r>
              <a:rPr lang="en-US" dirty="0">
                <a:cs typeface="Consolas" panose="020B0609020204030204" pitchFamily="49" charset="0"/>
              </a:rPr>
              <a:t>.</a:t>
            </a:r>
          </a:p>
          <a:p>
            <a:r>
              <a:rPr lang="en-US" dirty="0">
                <a:cs typeface="Consolas" panose="020B0609020204030204" pitchFamily="49" charset="0"/>
              </a:rPr>
              <a:t>So the contract for an object-oriented method of function should be expressed in terms of </a:t>
            </a:r>
            <a:r>
              <a:rPr lang="en-US" i="1" dirty="0">
                <a:cs typeface="Consolas" panose="020B0609020204030204" pitchFamily="49" charset="0"/>
              </a:rPr>
              <a:t>interfaces</a:t>
            </a:r>
            <a:r>
              <a:rPr lang="en-US" dirty="0">
                <a:cs typeface="Consolas" panose="020B0609020204030204" pitchFamily="49" charset="0"/>
              </a:rPr>
              <a:t>.</a:t>
            </a:r>
          </a:p>
          <a:p>
            <a:r>
              <a:rPr lang="en-US" dirty="0">
                <a:cs typeface="Consolas" panose="020B0609020204030204" pitchFamily="49" charset="0"/>
              </a:rPr>
              <a:t>So interfaces play the role of data types in the OOP setting.</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extLst>
      <p:ext uri="{BB962C8B-B14F-4D97-AF65-F5344CB8AC3E}">
        <p14:creationId xmlns:p14="http://schemas.microsoft.com/office/powerpoint/2010/main" val="10618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Racket </a:t>
            </a:r>
          </a:p>
        </p:txBody>
      </p:sp>
      <p:sp>
        <p:nvSpPr>
          <p:cNvPr id="5" name="Content Placeholder 4"/>
          <p:cNvSpPr>
            <a:spLocks noGrp="1"/>
          </p:cNvSpPr>
          <p:nvPr>
            <p:ph idx="1"/>
          </p:nvPr>
        </p:nvSpPr>
        <p:spPr/>
        <p:txBody>
          <a:bodyPr>
            <a:normAutofit/>
          </a:bodyPr>
          <a:lstStyle/>
          <a:p>
            <a:r>
              <a:rPr lang="en-US" sz="2600" dirty="0"/>
              <a:t>;; Imagine we had a data definition in</a:t>
            </a:r>
          </a:p>
          <a:p>
            <a:r>
              <a:rPr lang="en-US" sz="2600" dirty="0"/>
              <a:t>;; Racket:</a:t>
            </a:r>
          </a:p>
          <a:p>
            <a:endParaRPr lang="en-US" sz="2600" dirty="0"/>
          </a:p>
          <a:p>
            <a:r>
              <a:rPr lang="en-US" sz="2600" dirty="0"/>
              <a:t>;; A </a:t>
            </a:r>
            <a:r>
              <a:rPr lang="en-US" sz="2600" dirty="0" err="1"/>
              <a:t>GreenThing</a:t>
            </a:r>
            <a:r>
              <a:rPr lang="en-US" sz="2600" dirty="0"/>
              <a:t> is represented as one of</a:t>
            </a:r>
          </a:p>
          <a:p>
            <a:r>
              <a:rPr lang="en-US" sz="2600" dirty="0"/>
              <a:t>;; -- (make-C1 x y r)</a:t>
            </a:r>
          </a:p>
          <a:p>
            <a:r>
              <a:rPr lang="en-US" sz="2600" dirty="0"/>
              <a:t>;; -- (make-C2 a b c)</a:t>
            </a:r>
          </a:p>
          <a:p>
            <a:r>
              <a:rPr lang="en-US" sz="2600" dirty="0"/>
              <a:t>;; with the following fields:</a:t>
            </a:r>
          </a:p>
          <a:p>
            <a:r>
              <a:rPr lang="en-US" sz="2600" dirty="0"/>
              <a:t>;;  </a:t>
            </a:r>
            <a:r>
              <a:rPr lang="en-US" sz="2600" dirty="0" err="1"/>
              <a:t>x,y,r,a,b,c</a:t>
            </a:r>
            <a:r>
              <a:rPr lang="en-US" sz="2600" dirty="0"/>
              <a:t> : </a:t>
            </a:r>
            <a:r>
              <a:rPr lang="en-US" sz="2600" dirty="0" err="1"/>
              <a:t>Int</a:t>
            </a:r>
            <a:endParaRPr lang="en-US" sz="2600"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46209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Java, we do it differently</a:t>
            </a:r>
          </a:p>
        </p:txBody>
      </p:sp>
      <p:sp>
        <p:nvSpPr>
          <p:cNvPr id="6" name="Content Placeholder 5"/>
          <p:cNvSpPr>
            <a:spLocks noGrp="1"/>
          </p:cNvSpPr>
          <p:nvPr>
            <p:ph idx="1"/>
          </p:nvPr>
        </p:nvSpPr>
        <p:spPr/>
        <p:txBody>
          <a:bodyPr/>
          <a:lstStyle/>
          <a:p>
            <a:r>
              <a:rPr lang="en-US" dirty="0"/>
              <a:t>In Java, we characterize objects by their behavior, not by their structure.</a:t>
            </a:r>
          </a:p>
          <a:p>
            <a:r>
              <a:rPr lang="en-US" dirty="0"/>
              <a:t>So in Java we would write</a:t>
            </a:r>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28476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Java interface</a:t>
            </a:r>
          </a:p>
        </p:txBody>
      </p:sp>
      <p:sp>
        <p:nvSpPr>
          <p:cNvPr id="6" name="Content Placeholder 5"/>
          <p:cNvSpPr>
            <a:spLocks noGrp="1"/>
          </p:cNvSpPr>
          <p:nvPr>
            <p:ph idx="1"/>
          </p:nvPr>
        </p:nvSpPr>
        <p:spPr/>
        <p:txBody>
          <a:bodyPr>
            <a:normAutofit fontScale="62500" lnSpcReduction="20000"/>
          </a:bodyPr>
          <a:lstStyle/>
          <a:p>
            <a:r>
              <a:rPr lang="en-US" dirty="0"/>
              <a:t>// a </a:t>
            </a:r>
            <a:r>
              <a:rPr lang="en-US" dirty="0" err="1"/>
              <a:t>GreenThing</a:t>
            </a:r>
            <a:r>
              <a:rPr lang="en-US" dirty="0"/>
              <a:t> is an object of any class that implements</a:t>
            </a:r>
          </a:p>
          <a:p>
            <a:r>
              <a:rPr lang="en-US" dirty="0"/>
              <a:t>// the </a:t>
            </a:r>
            <a:r>
              <a:rPr lang="en-US" dirty="0" err="1"/>
              <a:t>GreenThing</a:t>
            </a:r>
            <a:r>
              <a:rPr lang="en-US" dirty="0"/>
              <a:t> interface.  </a:t>
            </a:r>
          </a:p>
          <a:p>
            <a:endParaRPr lang="en-US" dirty="0"/>
          </a:p>
          <a:p>
            <a:r>
              <a:rPr lang="en-US" dirty="0"/>
              <a:t>// any class that implements </a:t>
            </a:r>
            <a:r>
              <a:rPr lang="en-US" dirty="0" err="1"/>
              <a:t>GreenThing</a:t>
            </a:r>
            <a:r>
              <a:rPr lang="en-US" dirty="0"/>
              <a:t> must provide </a:t>
            </a:r>
          </a:p>
          <a:p>
            <a:r>
              <a:rPr lang="en-US" dirty="0"/>
              <a:t>// methods named foo and bar</a:t>
            </a:r>
          </a:p>
          <a:p>
            <a:r>
              <a:rPr lang="en-US" dirty="0"/>
              <a:t>// with the specified contracts</a:t>
            </a:r>
          </a:p>
          <a:p>
            <a:endParaRPr lang="en-US" dirty="0"/>
          </a:p>
          <a:p>
            <a:r>
              <a:rPr lang="en-US" dirty="0"/>
              <a:t>interface </a:t>
            </a:r>
            <a:r>
              <a:rPr lang="en-US" dirty="0" err="1"/>
              <a:t>GreenThing</a:t>
            </a:r>
            <a:r>
              <a:rPr lang="en-US" dirty="0"/>
              <a:t> {</a:t>
            </a:r>
          </a:p>
          <a:p>
            <a:endParaRPr lang="en-US" dirty="0"/>
          </a:p>
          <a:p>
            <a:r>
              <a:rPr lang="en-US" dirty="0"/>
              <a:t>    </a:t>
            </a:r>
            <a:r>
              <a:rPr lang="en-US" dirty="0" err="1"/>
              <a:t>int</a:t>
            </a:r>
            <a:r>
              <a:rPr lang="en-US" dirty="0"/>
              <a:t> foo ();</a:t>
            </a:r>
          </a:p>
          <a:p>
            <a:r>
              <a:rPr lang="en-US" dirty="0"/>
              <a:t>    </a:t>
            </a:r>
            <a:r>
              <a:rPr lang="en-US" dirty="0" err="1"/>
              <a:t>int</a:t>
            </a:r>
            <a:r>
              <a:rPr lang="en-US" dirty="0"/>
              <a:t> bar (</a:t>
            </a:r>
            <a:r>
              <a:rPr lang="en-US" dirty="0" err="1"/>
              <a:t>int</a:t>
            </a:r>
            <a:r>
              <a:rPr lang="en-US" dirty="0"/>
              <a:t> n);</a:t>
            </a:r>
          </a:p>
          <a:p>
            <a:endParaRPr lang="en-US" dirty="0"/>
          </a:p>
          <a:p>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119277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Classes C1 and C2 both implement </a:t>
            </a:r>
            <a:r>
              <a:rPr lang="en-US" dirty="0" err="1"/>
              <a:t>GreenThing</a:t>
            </a:r>
            <a:endParaRPr lang="en-US" dirty="0"/>
          </a:p>
        </p:txBody>
      </p:sp>
      <p:sp>
        <p:nvSpPr>
          <p:cNvPr id="5" name="Content Placeholder 4"/>
          <p:cNvSpPr>
            <a:spLocks noGrp="1"/>
          </p:cNvSpPr>
          <p:nvPr>
            <p:ph sz="half" idx="1"/>
          </p:nvPr>
        </p:nvSpPr>
        <p:spPr/>
        <p:txBody>
          <a:bodyPr>
            <a:normAutofit/>
          </a:bodyPr>
          <a:lstStyle/>
          <a:p>
            <a:pPr marL="0" indent="0">
              <a:buNone/>
            </a:pPr>
            <a:r>
              <a:rPr lang="en-US" sz="1600" b="1" dirty="0">
                <a:latin typeface="Consolas" panose="020B0609020204030204" pitchFamily="49" charset="0"/>
              </a:rPr>
              <a:t>class C1 implements </a:t>
            </a:r>
            <a:r>
              <a:rPr lang="en-US" sz="1600" b="1" dirty="0" err="1">
                <a:latin typeface="Consolas" panose="020B0609020204030204" pitchFamily="49" charset="0"/>
              </a:rPr>
              <a:t>GreenThing</a:t>
            </a:r>
            <a:r>
              <a:rPr lang="en-US" sz="1600" b="1" dirty="0">
                <a:latin typeface="Consolas" panose="020B0609020204030204" pitchFamily="49" charset="0"/>
              </a:rPr>
              <a:t> {</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int</a:t>
            </a:r>
            <a:r>
              <a:rPr lang="en-US" sz="1600" b="1" dirty="0">
                <a:latin typeface="Consolas" panose="020B0609020204030204" pitchFamily="49" charset="0"/>
              </a:rPr>
              <a:t> x;</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int</a:t>
            </a:r>
            <a:r>
              <a:rPr lang="en-US" sz="1600" b="1" dirty="0">
                <a:latin typeface="Consolas" panose="020B0609020204030204" pitchFamily="49" charset="0"/>
              </a:rPr>
              <a:t> y;</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int</a:t>
            </a:r>
            <a:r>
              <a:rPr lang="en-US" sz="1600" b="1" dirty="0">
                <a:latin typeface="Consolas" panose="020B0609020204030204" pitchFamily="49" charset="0"/>
              </a:rPr>
              <a:t> r;</a:t>
            </a:r>
          </a:p>
          <a:p>
            <a:pPr marL="0" indent="0">
              <a:buNone/>
            </a:pPr>
            <a:endParaRPr lang="en-US" sz="1600" b="1" dirty="0">
              <a:latin typeface="Consolas" panose="020B0609020204030204" pitchFamily="49" charset="0"/>
            </a:endParaRPr>
          </a:p>
          <a:p>
            <a:pPr marL="0" indent="0">
              <a:buNone/>
            </a:pPr>
            <a:r>
              <a:rPr lang="en-US" sz="1600" b="1" dirty="0">
                <a:latin typeface="Consolas" panose="020B0609020204030204" pitchFamily="49" charset="0"/>
              </a:rPr>
              <a:t>    // constructor omitted</a:t>
            </a:r>
          </a:p>
          <a:p>
            <a:pPr marL="0" indent="0">
              <a:buNone/>
            </a:pPr>
            <a:r>
              <a:rPr lang="en-US" sz="1600" b="1" dirty="0">
                <a:latin typeface="Consolas" panose="020B0609020204030204" pitchFamily="49" charset="0"/>
              </a:rPr>
              <a:t>      </a:t>
            </a:r>
          </a:p>
          <a:p>
            <a:pPr marL="0" indent="0">
              <a:buNone/>
            </a:pPr>
            <a:r>
              <a:rPr lang="en-US" sz="1600" b="1" dirty="0">
                <a:latin typeface="Consolas" panose="020B0609020204030204" pitchFamily="49" charset="0"/>
              </a:rPr>
              <a:t>    public </a:t>
            </a:r>
            <a:r>
              <a:rPr lang="en-US" sz="1600" b="1" dirty="0" err="1">
                <a:latin typeface="Consolas" panose="020B0609020204030204" pitchFamily="49" charset="0"/>
              </a:rPr>
              <a:t>int</a:t>
            </a:r>
            <a:r>
              <a:rPr lang="en-US" sz="1600" b="1" dirty="0">
                <a:latin typeface="Consolas" panose="020B0609020204030204" pitchFamily="49" charset="0"/>
              </a:rPr>
              <a:t> foo () { </a:t>
            </a:r>
          </a:p>
          <a:p>
            <a:pPr marL="0" indent="0">
              <a:buNone/>
            </a:pPr>
            <a:r>
              <a:rPr lang="en-US" sz="1600" b="1" dirty="0">
                <a:latin typeface="Consolas" panose="020B0609020204030204" pitchFamily="49" charset="0"/>
              </a:rPr>
              <a:t>      return x + y; }</a:t>
            </a:r>
          </a:p>
          <a:p>
            <a:pPr marL="0" indent="0">
              <a:buNone/>
            </a:pPr>
            <a:r>
              <a:rPr lang="en-US" sz="1600" b="1" dirty="0">
                <a:latin typeface="Consolas" panose="020B0609020204030204" pitchFamily="49" charset="0"/>
              </a:rPr>
              <a:t>    public </a:t>
            </a:r>
            <a:r>
              <a:rPr lang="en-US" sz="1600" b="1" dirty="0" err="1">
                <a:latin typeface="Consolas" panose="020B0609020204030204" pitchFamily="49" charset="0"/>
              </a:rPr>
              <a:t>int</a:t>
            </a:r>
            <a:r>
              <a:rPr lang="en-US" sz="1600" b="1" dirty="0">
                <a:latin typeface="Consolas" panose="020B0609020204030204" pitchFamily="49" charset="0"/>
              </a:rPr>
              <a:t> bar (</a:t>
            </a:r>
            <a:r>
              <a:rPr lang="en-US" sz="1600" b="1" dirty="0" err="1">
                <a:latin typeface="Consolas" panose="020B0609020204030204" pitchFamily="49" charset="0"/>
              </a:rPr>
              <a:t>int</a:t>
            </a:r>
            <a:r>
              <a:rPr lang="en-US" sz="1600" b="1" dirty="0">
                <a:latin typeface="Consolas" panose="020B0609020204030204" pitchFamily="49" charset="0"/>
              </a:rPr>
              <a:t> n) {</a:t>
            </a:r>
          </a:p>
          <a:p>
            <a:pPr marL="0" indent="0">
              <a:buNone/>
            </a:pPr>
            <a:r>
              <a:rPr lang="en-US" sz="1600" b="1" dirty="0">
                <a:latin typeface="Consolas" panose="020B0609020204030204" pitchFamily="49" charset="0"/>
              </a:rPr>
              <a:t>      return r + n; }</a:t>
            </a:r>
          </a:p>
          <a:p>
            <a:pPr marL="0" indent="0">
              <a:buNone/>
            </a:pPr>
            <a:r>
              <a:rPr lang="en-US" sz="1600" b="1" dirty="0">
                <a:latin typeface="Consolas" panose="020B0609020204030204" pitchFamily="49" charset="0"/>
              </a:rPr>
              <a:t>         </a:t>
            </a:r>
          </a:p>
          <a:p>
            <a:pPr marL="0" indent="0">
              <a:buNone/>
            </a:pPr>
            <a:r>
              <a:rPr lang="en-US" sz="1600" b="1" dirty="0">
                <a:latin typeface="Consolas" panose="020B0609020204030204" pitchFamily="49" charset="0"/>
              </a:rPr>
              <a:t>}</a:t>
            </a:r>
          </a:p>
        </p:txBody>
      </p:sp>
      <p:sp>
        <p:nvSpPr>
          <p:cNvPr id="6" name="Content Placeholder 5"/>
          <p:cNvSpPr>
            <a:spLocks noGrp="1"/>
          </p:cNvSpPr>
          <p:nvPr>
            <p:ph sz="half" idx="2"/>
          </p:nvPr>
        </p:nvSpPr>
        <p:spPr/>
        <p:txBody>
          <a:bodyPr>
            <a:normAutofit/>
          </a:bodyPr>
          <a:lstStyle/>
          <a:p>
            <a:pPr marL="0" indent="0">
              <a:buNone/>
            </a:pPr>
            <a:r>
              <a:rPr lang="en-US" sz="1600" b="1" dirty="0">
                <a:latin typeface="Consolas" panose="020B0609020204030204" pitchFamily="49" charset="0"/>
              </a:rPr>
              <a:t>class C2 implements </a:t>
            </a:r>
            <a:r>
              <a:rPr lang="en-US" sz="1600" b="1" dirty="0" err="1">
                <a:latin typeface="Consolas" panose="020B0609020204030204" pitchFamily="49" charset="0"/>
              </a:rPr>
              <a:t>GreenThing</a:t>
            </a:r>
            <a:r>
              <a:rPr lang="en-US" sz="1600" b="1" dirty="0">
                <a:latin typeface="Consolas" panose="020B0609020204030204" pitchFamily="49" charset="0"/>
              </a:rPr>
              <a:t> {</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int</a:t>
            </a:r>
            <a:r>
              <a:rPr lang="en-US" sz="1600" b="1" dirty="0">
                <a:latin typeface="Consolas" panose="020B0609020204030204" pitchFamily="49" charset="0"/>
              </a:rPr>
              <a:t> a;</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int</a:t>
            </a:r>
            <a:r>
              <a:rPr lang="en-US" sz="1600" b="1" dirty="0">
                <a:latin typeface="Consolas" panose="020B0609020204030204" pitchFamily="49" charset="0"/>
              </a:rPr>
              <a:t> b;</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int</a:t>
            </a:r>
            <a:r>
              <a:rPr lang="en-US" sz="1600" b="1" dirty="0">
                <a:latin typeface="Consolas" panose="020B0609020204030204" pitchFamily="49" charset="0"/>
              </a:rPr>
              <a:t> c;</a:t>
            </a:r>
          </a:p>
          <a:p>
            <a:pPr marL="0" indent="0">
              <a:buNone/>
            </a:pPr>
            <a:endParaRPr lang="en-US" sz="1600" b="1" dirty="0">
              <a:latin typeface="Consolas" panose="020B0609020204030204" pitchFamily="49" charset="0"/>
            </a:endParaRPr>
          </a:p>
          <a:p>
            <a:pPr marL="0" indent="0">
              <a:buNone/>
            </a:pPr>
            <a:r>
              <a:rPr lang="en-US" sz="1600" b="1" dirty="0">
                <a:latin typeface="Consolas" panose="020B0609020204030204" pitchFamily="49" charset="0"/>
              </a:rPr>
              <a:t>    // constructor omitted</a:t>
            </a:r>
          </a:p>
          <a:p>
            <a:pPr marL="0" indent="0">
              <a:buNone/>
            </a:pPr>
            <a:endParaRPr lang="en-US" sz="1600" b="1" dirty="0">
              <a:latin typeface="Consolas" panose="020B0609020204030204" pitchFamily="49" charset="0"/>
            </a:endParaRPr>
          </a:p>
          <a:p>
            <a:pPr marL="0" indent="0">
              <a:buNone/>
            </a:pPr>
            <a:r>
              <a:rPr lang="en-US" sz="1600" b="1" dirty="0">
                <a:latin typeface="Consolas" panose="020B0609020204030204" pitchFamily="49" charset="0"/>
              </a:rPr>
              <a:t>    public </a:t>
            </a:r>
            <a:r>
              <a:rPr lang="en-US" sz="1600" b="1" dirty="0" err="1">
                <a:latin typeface="Consolas" panose="020B0609020204030204" pitchFamily="49" charset="0"/>
              </a:rPr>
              <a:t>int</a:t>
            </a:r>
            <a:r>
              <a:rPr lang="en-US" sz="1600" b="1" dirty="0">
                <a:latin typeface="Consolas" panose="020B0609020204030204" pitchFamily="49" charset="0"/>
              </a:rPr>
              <a:t> foo () { </a:t>
            </a:r>
          </a:p>
          <a:p>
            <a:pPr marL="0" indent="0">
              <a:buNone/>
            </a:pPr>
            <a:r>
              <a:rPr lang="en-US" sz="1600" b="1" dirty="0">
                <a:latin typeface="Consolas" panose="020B0609020204030204" pitchFamily="49" charset="0"/>
              </a:rPr>
              <a:t>      return a + b; }</a:t>
            </a:r>
          </a:p>
          <a:p>
            <a:pPr marL="0" indent="0">
              <a:buNone/>
            </a:pPr>
            <a:r>
              <a:rPr lang="en-US" sz="1600" b="1" dirty="0">
                <a:latin typeface="Consolas" panose="020B0609020204030204" pitchFamily="49" charset="0"/>
              </a:rPr>
              <a:t>    public </a:t>
            </a:r>
            <a:r>
              <a:rPr lang="en-US" sz="1600" b="1" dirty="0" err="1">
                <a:latin typeface="Consolas" panose="020B0609020204030204" pitchFamily="49" charset="0"/>
              </a:rPr>
              <a:t>int</a:t>
            </a:r>
            <a:r>
              <a:rPr lang="en-US" sz="1600" b="1" dirty="0">
                <a:latin typeface="Consolas" panose="020B0609020204030204" pitchFamily="49" charset="0"/>
              </a:rPr>
              <a:t> bar (</a:t>
            </a:r>
            <a:r>
              <a:rPr lang="en-US" sz="1600" b="1" dirty="0" err="1">
                <a:latin typeface="Consolas" panose="020B0609020204030204" pitchFamily="49" charset="0"/>
              </a:rPr>
              <a:t>int</a:t>
            </a:r>
            <a:r>
              <a:rPr lang="en-US" sz="1600" b="1" dirty="0">
                <a:latin typeface="Consolas" panose="020B0609020204030204" pitchFamily="49" charset="0"/>
              </a:rPr>
              <a:t> n) {</a:t>
            </a:r>
          </a:p>
          <a:p>
            <a:pPr marL="0" indent="0">
              <a:buNone/>
            </a:pPr>
            <a:r>
              <a:rPr lang="en-US" sz="1600" b="1" dirty="0">
                <a:latin typeface="Consolas" panose="020B0609020204030204" pitchFamily="49" charset="0"/>
              </a:rPr>
              <a:t>      return c * n; }</a:t>
            </a:r>
          </a:p>
          <a:p>
            <a:pPr marL="0" indent="0">
              <a:buNone/>
            </a:pPr>
            <a:endParaRPr lang="en-US" sz="1600" b="1" dirty="0">
              <a:latin typeface="Consolas" panose="020B0609020204030204" pitchFamily="49" charset="0"/>
            </a:endParaRPr>
          </a:p>
          <a:p>
            <a:pPr marL="0" indent="0">
              <a:buNone/>
            </a:pPr>
            <a:r>
              <a:rPr lang="en-US" sz="1600" b="1" dirty="0">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
        <p:nvSpPr>
          <p:cNvPr id="7" name="TextBox 6"/>
          <p:cNvSpPr txBox="1"/>
          <p:nvPr/>
        </p:nvSpPr>
        <p:spPr>
          <a:xfrm>
            <a:off x="1371600" y="5496125"/>
            <a:ext cx="4230806" cy="1200329"/>
          </a:xfrm>
          <a:prstGeom prst="rect">
            <a:avLst/>
          </a:prstGeom>
          <a:solidFill>
            <a:schemeClr val="accent1">
              <a:lumMod val="20000"/>
              <a:lumOff val="80000"/>
            </a:schemeClr>
          </a:solidFill>
        </p:spPr>
        <p:txBody>
          <a:bodyPr wrap="square" rtlCol="0">
            <a:spAutoFit/>
          </a:bodyPr>
          <a:lstStyle/>
          <a:p>
            <a:r>
              <a:rPr lang="en-US" dirty="0"/>
              <a:t>In Java, you must explicitly declare the interface that a class is supposed to implement.  Then the compiler checks that you've done it correctly.</a:t>
            </a:r>
          </a:p>
        </p:txBody>
      </p:sp>
      <p:cxnSp>
        <p:nvCxnSpPr>
          <p:cNvPr id="9" name="Straight Arrow Connector 8"/>
          <p:cNvCxnSpPr>
            <a:stCxn id="7" idx="0"/>
          </p:cNvCxnSpPr>
          <p:nvPr/>
        </p:nvCxnSpPr>
        <p:spPr>
          <a:xfrm flipH="1" flipV="1">
            <a:off x="3200400" y="2057400"/>
            <a:ext cx="286603" cy="3438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3487003" y="1905000"/>
            <a:ext cx="3294797" cy="359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08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 what?</a:t>
            </a:r>
          </a:p>
        </p:txBody>
      </p:sp>
      <p:sp>
        <p:nvSpPr>
          <p:cNvPr id="7" name="Content Placeholder 6"/>
          <p:cNvSpPr>
            <a:spLocks noGrp="1"/>
          </p:cNvSpPr>
          <p:nvPr>
            <p:ph idx="1"/>
          </p:nvPr>
        </p:nvSpPr>
        <p:spPr/>
        <p:txBody>
          <a:bodyPr/>
          <a:lstStyle/>
          <a:p>
            <a:r>
              <a:rPr lang="en-US" dirty="0"/>
              <a:t>Now we can write a method that will take any </a:t>
            </a:r>
            <a:r>
              <a:rPr lang="en-US" dirty="0" err="1"/>
              <a:t>GreenThing</a:t>
            </a:r>
            <a:r>
              <a:rPr lang="en-US" dirty="0"/>
              <a:t>, whether it's a C1 or a C2:</a:t>
            </a:r>
          </a:p>
          <a:p>
            <a:endParaRPr lang="en-US" dirty="0"/>
          </a:p>
          <a:p>
            <a:pPr marL="0" indent="0">
              <a:buNone/>
            </a:pPr>
            <a:r>
              <a:rPr lang="en-US" dirty="0"/>
              <a:t> </a:t>
            </a:r>
            <a:r>
              <a:rPr lang="en-US" sz="2400" b="1" dirty="0">
                <a:latin typeface="Consolas" panose="020B0609020204030204" pitchFamily="49" charset="0"/>
              </a:rPr>
              <a:t>static </a:t>
            </a:r>
            <a:r>
              <a:rPr lang="en-US" sz="2400" b="1" dirty="0" err="1">
                <a:latin typeface="Consolas" panose="020B0609020204030204" pitchFamily="49" charset="0"/>
              </a:rPr>
              <a:t>int</a:t>
            </a:r>
            <a:r>
              <a:rPr lang="en-US" sz="2400" b="1" dirty="0">
                <a:latin typeface="Consolas" panose="020B0609020204030204" pitchFamily="49" charset="0"/>
              </a:rPr>
              <a:t> </a:t>
            </a:r>
            <a:r>
              <a:rPr lang="en-US" sz="2400" b="1" dirty="0" err="1">
                <a:latin typeface="Consolas" panose="020B0609020204030204" pitchFamily="49" charset="0"/>
              </a:rPr>
              <a:t>apply_bar</a:t>
            </a:r>
            <a:r>
              <a:rPr lang="en-US" sz="2400" b="1" dirty="0">
                <a:latin typeface="Consolas" panose="020B0609020204030204" pitchFamily="49" charset="0"/>
              </a:rPr>
              <a:t> (</a:t>
            </a:r>
            <a:r>
              <a:rPr lang="en-US" sz="2400" b="1" dirty="0" err="1">
                <a:latin typeface="Consolas" panose="020B0609020204030204" pitchFamily="49" charset="0"/>
              </a:rPr>
              <a:t>GreenThing</a:t>
            </a:r>
            <a:r>
              <a:rPr lang="en-US" sz="2400" b="1" dirty="0">
                <a:latin typeface="Consolas" panose="020B0609020204030204" pitchFamily="49" charset="0"/>
              </a:rPr>
              <a:t> o) {</a:t>
            </a:r>
          </a:p>
          <a:p>
            <a:pPr marL="0" indent="0">
              <a:buNone/>
            </a:pPr>
            <a:r>
              <a:rPr lang="en-US" sz="2400" b="1" dirty="0">
                <a:latin typeface="Consolas" panose="020B0609020204030204" pitchFamily="49" charset="0"/>
              </a:rPr>
              <a:t>	return </a:t>
            </a:r>
            <a:r>
              <a:rPr lang="en-US" sz="2400" b="1" dirty="0" err="1">
                <a:latin typeface="Consolas" panose="020B0609020204030204" pitchFamily="49" charset="0"/>
              </a:rPr>
              <a:t>o.bar</a:t>
            </a:r>
            <a:r>
              <a:rPr lang="en-US" sz="2400" b="1" dirty="0">
                <a:latin typeface="Consolas" panose="020B0609020204030204" pitchFamily="49" charset="0"/>
              </a:rPr>
              <a:t>(8);</a:t>
            </a:r>
          </a:p>
          <a:p>
            <a:pPr marL="0" indent="0">
              <a:buNone/>
            </a:pPr>
            <a:r>
              <a:rPr lang="en-US" sz="2400" b="1" dirty="0">
                <a:latin typeface="Consolas" panose="020B0609020204030204" pitchFamily="49" charset="0"/>
              </a:rPr>
              <a:t>    } </a:t>
            </a:r>
          </a:p>
        </p:txBody>
      </p:sp>
      <p:sp>
        <p:nvSpPr>
          <p:cNvPr id="5" name="Slide Number Placeholder 4"/>
          <p:cNvSpPr>
            <a:spLocks noGrp="1"/>
          </p:cNvSpPr>
          <p:nvPr>
            <p:ph type="sldNum" sz="quarter" idx="12"/>
          </p:nvPr>
        </p:nvSpPr>
        <p:spPr/>
        <p:txBody>
          <a:bodyPr/>
          <a:lstStyle/>
          <a:p>
            <a:fld id="{2AF3B5EA-18B6-4040-9F78-6052AF49C681}" type="slidenum">
              <a:rPr lang="en-US" smtClean="0"/>
              <a:t>15</a:t>
            </a:fld>
            <a:endParaRPr lang="en-US"/>
          </a:p>
        </p:txBody>
      </p:sp>
      <p:sp>
        <p:nvSpPr>
          <p:cNvPr id="8" name="TextBox 7"/>
          <p:cNvSpPr txBox="1"/>
          <p:nvPr/>
        </p:nvSpPr>
        <p:spPr>
          <a:xfrm>
            <a:off x="1600200" y="4953000"/>
            <a:ext cx="4495800" cy="1477328"/>
          </a:xfrm>
          <a:prstGeom prst="rect">
            <a:avLst/>
          </a:prstGeom>
          <a:solidFill>
            <a:schemeClr val="accent1">
              <a:lumMod val="20000"/>
              <a:lumOff val="80000"/>
            </a:schemeClr>
          </a:solidFill>
        </p:spPr>
        <p:txBody>
          <a:bodyPr wrap="square" rtlCol="0">
            <a:spAutoFit/>
          </a:bodyPr>
          <a:lstStyle/>
          <a:p>
            <a:r>
              <a:rPr lang="en-US" b="1" dirty="0"/>
              <a:t>static</a:t>
            </a:r>
            <a:r>
              <a:rPr lang="en-US" dirty="0"/>
              <a:t> is Java's way of writing functions that are not associated with any object.  If you don't know about this, don't worry about it for now– we are just trying to communicate ideas, not details.</a:t>
            </a:r>
          </a:p>
        </p:txBody>
      </p:sp>
      <p:cxnSp>
        <p:nvCxnSpPr>
          <p:cNvPr id="10" name="Straight Arrow Connector 9"/>
          <p:cNvCxnSpPr/>
          <p:nvPr/>
        </p:nvCxnSpPr>
        <p:spPr>
          <a:xfrm flipH="1" flipV="1">
            <a:off x="1447800" y="3810000"/>
            <a:ext cx="457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72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Tests</a:t>
            </a:r>
          </a:p>
        </p:txBody>
      </p:sp>
      <p:sp>
        <p:nvSpPr>
          <p:cNvPr id="6" name="Content Placeholder 5"/>
          <p:cNvSpPr>
            <a:spLocks noGrp="1"/>
          </p:cNvSpPr>
          <p:nvPr>
            <p:ph idx="1"/>
          </p:nvPr>
        </p:nvSpPr>
        <p:spPr/>
        <p:txBody>
          <a:bodyPr>
            <a:normAutofit fontScale="62500" lnSpcReduction="20000"/>
          </a:bodyPr>
          <a:lstStyle/>
          <a:p>
            <a:r>
              <a:rPr lang="en-US" dirty="0"/>
              <a:t>	C1 obj1 = new C1(10, 20, 14);</a:t>
            </a:r>
          </a:p>
          <a:p>
            <a:r>
              <a:rPr lang="en-US" dirty="0"/>
              <a:t>	C1 obj2 = new C1(15, 35, 5)</a:t>
            </a:r>
          </a:p>
          <a:p>
            <a:r>
              <a:rPr lang="en-US" dirty="0"/>
              <a:t>	C2 obj3 = new C2(15, 35, 5);</a:t>
            </a:r>
          </a:p>
          <a:p>
            <a:endParaRPr lang="en-US" dirty="0"/>
          </a:p>
          <a:p>
            <a:r>
              <a:rPr lang="en-US" dirty="0"/>
              <a:t>	assert obj1.bar(8) == 22;</a:t>
            </a:r>
          </a:p>
          <a:p>
            <a:r>
              <a:rPr lang="en-US" dirty="0"/>
              <a:t>	assert obj2.bar(8) == 13;</a:t>
            </a:r>
          </a:p>
          <a:p>
            <a:r>
              <a:rPr lang="en-US" dirty="0"/>
              <a:t>	assert obj3.bar(8) == 40;</a:t>
            </a:r>
          </a:p>
          <a:p>
            <a:endParaRPr lang="en-US" dirty="0"/>
          </a:p>
          <a:p>
            <a:r>
              <a:rPr lang="en-US" dirty="0"/>
              <a:t>      // now let's run the same three tests,</a:t>
            </a:r>
          </a:p>
          <a:p>
            <a:r>
              <a:rPr lang="en-US" dirty="0"/>
              <a:t>      // but using the </a:t>
            </a:r>
            <a:r>
              <a:rPr lang="en-US" dirty="0" err="1"/>
              <a:t>apply_bar</a:t>
            </a:r>
            <a:r>
              <a:rPr lang="en-US" dirty="0"/>
              <a:t> method</a:t>
            </a:r>
          </a:p>
          <a:p>
            <a:endParaRPr lang="en-US" dirty="0"/>
          </a:p>
          <a:p>
            <a:r>
              <a:rPr lang="en-US" dirty="0"/>
              <a:t>	assert </a:t>
            </a:r>
            <a:r>
              <a:rPr lang="en-US" dirty="0" err="1"/>
              <a:t>apply_bar</a:t>
            </a:r>
            <a:r>
              <a:rPr lang="en-US" dirty="0"/>
              <a:t>(obj1) == 22;</a:t>
            </a:r>
          </a:p>
          <a:p>
            <a:r>
              <a:rPr lang="en-US" dirty="0"/>
              <a:t>	assert </a:t>
            </a:r>
            <a:r>
              <a:rPr lang="en-US" dirty="0" err="1"/>
              <a:t>apply_bar</a:t>
            </a:r>
            <a:r>
              <a:rPr lang="en-US" dirty="0"/>
              <a:t>(obj2) == 13;</a:t>
            </a:r>
          </a:p>
          <a:p>
            <a:r>
              <a:rPr lang="en-US" dirty="0"/>
              <a:t>	assert </a:t>
            </a:r>
            <a:r>
              <a:rPr lang="en-US" dirty="0" err="1"/>
              <a:t>apply_bar</a:t>
            </a:r>
            <a:r>
              <a:rPr lang="en-US" dirty="0"/>
              <a:t>(obj3) == 40;</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
        <p:nvSpPr>
          <p:cNvPr id="7" name="TextBox 6"/>
          <p:cNvSpPr txBox="1"/>
          <p:nvPr/>
        </p:nvSpPr>
        <p:spPr>
          <a:xfrm>
            <a:off x="6096000" y="4724400"/>
            <a:ext cx="2590800" cy="1754326"/>
          </a:xfrm>
          <a:prstGeom prst="rect">
            <a:avLst/>
          </a:prstGeom>
          <a:solidFill>
            <a:schemeClr val="accent1">
              <a:lumMod val="20000"/>
              <a:lumOff val="80000"/>
            </a:schemeClr>
          </a:solidFill>
        </p:spPr>
        <p:txBody>
          <a:bodyPr wrap="square" rtlCol="0">
            <a:spAutoFit/>
          </a:bodyPr>
          <a:lstStyle/>
          <a:p>
            <a:r>
              <a:rPr lang="en-US" b="1" dirty="0" err="1"/>
              <a:t>apply_bar</a:t>
            </a:r>
            <a:r>
              <a:rPr lang="en-US" b="1" dirty="0"/>
              <a:t> </a:t>
            </a:r>
            <a:r>
              <a:rPr lang="en-US" dirty="0"/>
              <a:t>will</a:t>
            </a:r>
            <a:r>
              <a:rPr lang="en-US" b="1" dirty="0"/>
              <a:t> </a:t>
            </a:r>
            <a:r>
              <a:rPr lang="en-US" dirty="0"/>
              <a:t>work on any </a:t>
            </a:r>
            <a:r>
              <a:rPr lang="en-US" b="1" dirty="0" err="1"/>
              <a:t>GreenThing</a:t>
            </a:r>
            <a:r>
              <a:rPr lang="en-US" dirty="0"/>
              <a:t>, whether it was constructed as a </a:t>
            </a:r>
            <a:r>
              <a:rPr lang="en-US" b="1" dirty="0"/>
              <a:t>C1</a:t>
            </a:r>
            <a:r>
              <a:rPr lang="en-US" dirty="0"/>
              <a:t> or as a </a:t>
            </a:r>
            <a:r>
              <a:rPr lang="en-US" b="1" dirty="0"/>
              <a:t>C2</a:t>
            </a:r>
            <a:r>
              <a:rPr lang="en-US" dirty="0"/>
              <a:t> (or any other class that implements </a:t>
            </a:r>
            <a:r>
              <a:rPr lang="en-US" b="1" dirty="0" err="1"/>
              <a:t>GreenThing</a:t>
            </a:r>
            <a:r>
              <a:rPr lang="en-US" dirty="0"/>
              <a:t>).</a:t>
            </a:r>
          </a:p>
        </p:txBody>
      </p:sp>
    </p:spTree>
    <p:extLst>
      <p:ext uri="{BB962C8B-B14F-4D97-AF65-F5344CB8AC3E}">
        <p14:creationId xmlns:p14="http://schemas.microsoft.com/office/powerpoint/2010/main" val="36383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Now let's do binary trees</a:t>
            </a:r>
          </a:p>
        </p:txBody>
      </p:sp>
      <p:sp>
        <p:nvSpPr>
          <p:cNvPr id="7" name="Content Placeholder 6"/>
          <p:cNvSpPr>
            <a:spLocks noGrp="1"/>
          </p:cNvSpPr>
          <p:nvPr>
            <p:ph idx="1"/>
          </p:nvPr>
        </p:nvSpPr>
        <p:spPr/>
        <p:txBody>
          <a:bodyPr>
            <a:normAutofit fontScale="55000" lnSpcReduction="20000"/>
          </a:bodyPr>
          <a:lstStyle/>
          <a:p>
            <a:r>
              <a:rPr lang="en-US" dirty="0"/>
              <a:t>;; A Binary Tree is represented as a </a:t>
            </a:r>
            <a:r>
              <a:rPr lang="en-US" dirty="0" err="1"/>
              <a:t>BinTree</a:t>
            </a:r>
            <a:r>
              <a:rPr lang="en-US" dirty="0"/>
              <a:t>, which is either:</a:t>
            </a:r>
          </a:p>
          <a:p>
            <a:r>
              <a:rPr lang="en-US" dirty="0"/>
              <a:t>;; (make-leaf datum)</a:t>
            </a:r>
          </a:p>
          <a:p>
            <a:r>
              <a:rPr lang="en-US" dirty="0"/>
              <a:t>;; (make-node </a:t>
            </a:r>
            <a:r>
              <a:rPr lang="en-US" dirty="0" err="1"/>
              <a:t>lson</a:t>
            </a:r>
            <a:r>
              <a:rPr lang="en-US" dirty="0"/>
              <a:t> </a:t>
            </a:r>
            <a:r>
              <a:rPr lang="en-US" dirty="0" err="1"/>
              <a:t>rson</a:t>
            </a:r>
            <a:r>
              <a:rPr lang="en-US" dirty="0"/>
              <a:t>)</a:t>
            </a:r>
          </a:p>
          <a:p>
            <a:endParaRPr lang="en-US" dirty="0"/>
          </a:p>
          <a:p>
            <a:r>
              <a:rPr lang="en-US" dirty="0"/>
              <a:t>;; INTERPRETATON:</a:t>
            </a:r>
          </a:p>
          <a:p>
            <a:r>
              <a:rPr lang="en-US" dirty="0"/>
              <a:t>;; datum      : Real       some real data</a:t>
            </a:r>
          </a:p>
          <a:p>
            <a:r>
              <a:rPr lang="en-US" dirty="0"/>
              <a:t>;; </a:t>
            </a:r>
            <a:r>
              <a:rPr lang="en-US" dirty="0" err="1"/>
              <a:t>lson</a:t>
            </a:r>
            <a:r>
              <a:rPr lang="en-US" dirty="0"/>
              <a:t>, </a:t>
            </a:r>
            <a:r>
              <a:rPr lang="en-US" dirty="0" err="1"/>
              <a:t>rson</a:t>
            </a:r>
            <a:r>
              <a:rPr lang="en-US" dirty="0"/>
              <a:t> : </a:t>
            </a:r>
            <a:r>
              <a:rPr lang="en-US" dirty="0" err="1"/>
              <a:t>BinTree</a:t>
            </a:r>
            <a:r>
              <a:rPr lang="en-US" dirty="0"/>
              <a:t>    the left and right sons of this node</a:t>
            </a:r>
          </a:p>
          <a:p>
            <a:endParaRPr lang="en-US" dirty="0"/>
          </a:p>
          <a:p>
            <a:r>
              <a:rPr lang="en-US" dirty="0"/>
              <a:t>;; IMPLEMENTATION:</a:t>
            </a:r>
          </a:p>
          <a:p>
            <a:r>
              <a:rPr lang="en-US" dirty="0"/>
              <a:t>(define-struct leaf (datum))</a:t>
            </a:r>
          </a:p>
          <a:p>
            <a:r>
              <a:rPr lang="en-US" dirty="0"/>
              <a:t>(define-struct node (</a:t>
            </a:r>
            <a:r>
              <a:rPr lang="en-US" dirty="0" err="1"/>
              <a:t>lson</a:t>
            </a:r>
            <a:r>
              <a:rPr lang="en-US" dirty="0"/>
              <a:t> </a:t>
            </a:r>
            <a:r>
              <a:rPr lang="en-US" dirty="0" err="1"/>
              <a:t>rson</a:t>
            </a:r>
            <a:r>
              <a:rPr lang="en-US" dirty="0"/>
              <a:t>))</a:t>
            </a:r>
          </a:p>
          <a:p>
            <a:endParaRPr lang="en-US" dirty="0"/>
          </a:p>
          <a:p>
            <a:r>
              <a:rPr lang="en-US" dirty="0"/>
              <a:t>;; CONSTRUCTOR TEMPLATES:</a:t>
            </a:r>
          </a:p>
          <a:p>
            <a:r>
              <a:rPr lang="en-US" dirty="0"/>
              <a:t>;; -- (make-leaf Number)</a:t>
            </a:r>
          </a:p>
          <a:p>
            <a:r>
              <a:rPr lang="en-US" dirty="0"/>
              <a:t>;; -- (make-node Tree Tree) </a:t>
            </a:r>
          </a:p>
        </p:txBody>
      </p:sp>
      <p:sp>
        <p:nvSpPr>
          <p:cNvPr id="4" name="Slide Number Placeholder 3"/>
          <p:cNvSpPr>
            <a:spLocks noGrp="1"/>
          </p:cNvSpPr>
          <p:nvPr>
            <p:ph type="sldNum" sz="quarter" idx="12"/>
          </p:nvPr>
        </p:nvSpPr>
        <p:spPr/>
        <p:txBody>
          <a:bodyPr/>
          <a:lstStyle/>
          <a:p>
            <a:fld id="{2AF3B5EA-18B6-4040-9F78-6052AF49C681}" type="slidenum">
              <a:rPr lang="en-US" smtClean="0"/>
              <a:t>17</a:t>
            </a:fld>
            <a:endParaRPr lang="en-US"/>
          </a:p>
        </p:txBody>
      </p:sp>
      <p:sp>
        <p:nvSpPr>
          <p:cNvPr id="8" name="TextBox 7"/>
          <p:cNvSpPr txBox="1"/>
          <p:nvPr/>
        </p:nvSpPr>
        <p:spPr>
          <a:xfrm>
            <a:off x="5943600" y="4924697"/>
            <a:ext cx="2743200" cy="1200329"/>
          </a:xfrm>
          <a:prstGeom prst="rect">
            <a:avLst/>
          </a:prstGeom>
          <a:solidFill>
            <a:schemeClr val="accent1">
              <a:lumMod val="20000"/>
              <a:lumOff val="80000"/>
            </a:schemeClr>
          </a:solidFill>
        </p:spPr>
        <p:txBody>
          <a:bodyPr wrap="square" rtlCol="0">
            <a:spAutoFit/>
          </a:bodyPr>
          <a:lstStyle/>
          <a:p>
            <a:r>
              <a:rPr lang="en-US" sz="2400" dirty="0"/>
              <a:t>Remember the Racket version from Lesson 5.1</a:t>
            </a:r>
          </a:p>
        </p:txBody>
      </p:sp>
    </p:spTree>
    <p:extLst>
      <p:ext uri="{BB962C8B-B14F-4D97-AF65-F5344CB8AC3E}">
        <p14:creationId xmlns:p14="http://schemas.microsoft.com/office/powerpoint/2010/main" val="101994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BinTree</a:t>
            </a:r>
            <a:r>
              <a:rPr lang="en-US" dirty="0"/>
              <a:t> interface</a:t>
            </a:r>
          </a:p>
        </p:txBody>
      </p:sp>
      <p:sp>
        <p:nvSpPr>
          <p:cNvPr id="3" name="Content Placeholder 2"/>
          <p:cNvSpPr>
            <a:spLocks noGrp="1"/>
          </p:cNvSpPr>
          <p:nvPr>
            <p:ph idx="1"/>
          </p:nvPr>
        </p:nvSpPr>
        <p:spPr/>
        <p:txBody>
          <a:bodyPr>
            <a:normAutofit fontScale="70000" lnSpcReduction="20000"/>
          </a:bodyPr>
          <a:lstStyle/>
          <a:p>
            <a:r>
              <a:rPr lang="en-US" dirty="0"/>
              <a:t>// a </a:t>
            </a:r>
            <a:r>
              <a:rPr lang="en-US" dirty="0" err="1"/>
              <a:t>BinTree</a:t>
            </a:r>
            <a:r>
              <a:rPr lang="en-US" dirty="0"/>
              <a:t> is an object of any class that</a:t>
            </a:r>
          </a:p>
          <a:p>
            <a:r>
              <a:rPr lang="en-US" dirty="0"/>
              <a:t>// implements </a:t>
            </a:r>
            <a:r>
              <a:rPr lang="en-US" dirty="0" err="1"/>
              <a:t>BinTree</a:t>
            </a:r>
            <a:r>
              <a:rPr lang="en-US" dirty="0"/>
              <a:t>.</a:t>
            </a:r>
          </a:p>
          <a:p>
            <a:endParaRPr lang="en-US" dirty="0"/>
          </a:p>
          <a:p>
            <a:r>
              <a:rPr lang="en-US" dirty="0"/>
              <a:t>interface </a:t>
            </a:r>
            <a:r>
              <a:rPr lang="en-US" dirty="0" err="1"/>
              <a:t>BinTree</a:t>
            </a:r>
            <a:r>
              <a:rPr lang="en-US" dirty="0"/>
              <a:t> {</a:t>
            </a:r>
          </a:p>
          <a:p>
            <a:endParaRPr lang="en-US" dirty="0"/>
          </a:p>
          <a:p>
            <a:r>
              <a:rPr lang="en-US" dirty="0"/>
              <a:t>    </a:t>
            </a:r>
            <a:r>
              <a:rPr lang="en-US" dirty="0" err="1"/>
              <a:t>int</a:t>
            </a:r>
            <a:r>
              <a:rPr lang="en-US" dirty="0"/>
              <a:t> </a:t>
            </a:r>
            <a:r>
              <a:rPr lang="en-US" dirty="0" err="1"/>
              <a:t>leaf_sum</a:t>
            </a:r>
            <a:r>
              <a:rPr lang="en-US" dirty="0"/>
              <a:t> (); // returns the sum of the</a:t>
            </a:r>
          </a:p>
          <a:p>
            <a:r>
              <a:rPr lang="en-US" dirty="0"/>
              <a:t>                     // values in the leaves</a:t>
            </a:r>
          </a:p>
          <a:p>
            <a:r>
              <a:rPr lang="en-US" dirty="0"/>
              <a:t>    </a:t>
            </a:r>
            <a:r>
              <a:rPr lang="en-US" dirty="0" err="1"/>
              <a:t>int</a:t>
            </a:r>
            <a:r>
              <a:rPr lang="en-US" dirty="0"/>
              <a:t> </a:t>
            </a:r>
            <a:r>
              <a:rPr lang="en-US" dirty="0" err="1"/>
              <a:t>leaf_max</a:t>
            </a:r>
            <a:r>
              <a:rPr lang="en-US" dirty="0"/>
              <a:t> (); // returns the largest value </a:t>
            </a:r>
          </a:p>
          <a:p>
            <a:r>
              <a:rPr lang="en-US" dirty="0"/>
              <a:t>                     // in a leaf of the tree</a:t>
            </a:r>
          </a:p>
          <a:p>
            <a:r>
              <a:rPr lang="en-US" dirty="0"/>
              <a:t>    </a:t>
            </a:r>
            <a:r>
              <a:rPr lang="en-US" dirty="0" err="1"/>
              <a:t>int</a:t>
            </a:r>
            <a:r>
              <a:rPr lang="en-US" dirty="0"/>
              <a:t> </a:t>
            </a:r>
            <a:r>
              <a:rPr lang="en-US" dirty="0" err="1"/>
              <a:t>leaf_min</a:t>
            </a:r>
            <a:r>
              <a:rPr lang="en-US" dirty="0"/>
              <a:t> (); // returns the smallest value</a:t>
            </a:r>
          </a:p>
          <a:p>
            <a:r>
              <a:rPr lang="en-US" dirty="0"/>
              <a:t>                     // in a leaf of the tree</a:t>
            </a:r>
          </a:p>
          <a:p>
            <a:endParaRPr lang="en-US" dirty="0"/>
          </a:p>
          <a:p>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291387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Leaf class</a:t>
            </a:r>
          </a:p>
        </p:txBody>
      </p:sp>
      <p:sp>
        <p:nvSpPr>
          <p:cNvPr id="3" name="Content Placeholder 2"/>
          <p:cNvSpPr>
            <a:spLocks noGrp="1"/>
          </p:cNvSpPr>
          <p:nvPr>
            <p:ph idx="1"/>
          </p:nvPr>
        </p:nvSpPr>
        <p:spPr/>
        <p:txBody>
          <a:bodyPr>
            <a:normAutofit fontScale="85000" lnSpcReduction="20000"/>
          </a:bodyPr>
          <a:lstStyle/>
          <a:p>
            <a:r>
              <a:rPr lang="en-US" dirty="0"/>
              <a:t>class Leaf implements </a:t>
            </a:r>
            <a:r>
              <a:rPr lang="en-US" dirty="0" err="1"/>
              <a:t>BinTree</a:t>
            </a:r>
            <a:r>
              <a:rPr lang="en-US" dirty="0"/>
              <a:t> {</a:t>
            </a:r>
          </a:p>
          <a:p>
            <a:r>
              <a:rPr lang="en-US" dirty="0"/>
              <a:t>    </a:t>
            </a:r>
            <a:r>
              <a:rPr lang="en-US" dirty="0" err="1"/>
              <a:t>int</a:t>
            </a:r>
            <a:r>
              <a:rPr lang="en-US" dirty="0"/>
              <a:t> datum;   // some integer data</a:t>
            </a:r>
          </a:p>
          <a:p>
            <a:r>
              <a:rPr lang="en-US" dirty="0"/>
              <a:t>    </a:t>
            </a:r>
          </a:p>
          <a:p>
            <a:r>
              <a:rPr lang="en-US" dirty="0"/>
              <a:t>    Leaf (</a:t>
            </a:r>
            <a:r>
              <a:rPr lang="en-US" dirty="0" err="1"/>
              <a:t>int</a:t>
            </a:r>
            <a:r>
              <a:rPr lang="en-US" dirty="0"/>
              <a:t> n) {datum = n;}</a:t>
            </a:r>
          </a:p>
          <a:p>
            <a:endParaRPr lang="en-US" dirty="0"/>
          </a:p>
          <a:p>
            <a:r>
              <a:rPr lang="en-US" dirty="0"/>
              <a:t>    public </a:t>
            </a:r>
            <a:r>
              <a:rPr lang="en-US" dirty="0" err="1"/>
              <a:t>int</a:t>
            </a:r>
            <a:r>
              <a:rPr lang="en-US" dirty="0"/>
              <a:t> </a:t>
            </a:r>
            <a:r>
              <a:rPr lang="en-US" dirty="0" err="1"/>
              <a:t>leaf_sum</a:t>
            </a:r>
            <a:r>
              <a:rPr lang="en-US" dirty="0"/>
              <a:t> () {return datum;}</a:t>
            </a:r>
          </a:p>
          <a:p>
            <a:r>
              <a:rPr lang="en-US" dirty="0"/>
              <a:t>    public </a:t>
            </a:r>
            <a:r>
              <a:rPr lang="en-US" dirty="0" err="1"/>
              <a:t>int</a:t>
            </a:r>
            <a:r>
              <a:rPr lang="en-US" dirty="0"/>
              <a:t> </a:t>
            </a:r>
            <a:r>
              <a:rPr lang="en-US" dirty="0" err="1"/>
              <a:t>leaf_max</a:t>
            </a:r>
            <a:r>
              <a:rPr lang="en-US" dirty="0"/>
              <a:t> () {return datum;}</a:t>
            </a:r>
          </a:p>
          <a:p>
            <a:r>
              <a:rPr lang="en-US" dirty="0"/>
              <a:t>    public </a:t>
            </a:r>
            <a:r>
              <a:rPr lang="en-US" dirty="0" err="1"/>
              <a:t>int</a:t>
            </a:r>
            <a:r>
              <a:rPr lang="en-US" dirty="0"/>
              <a:t> </a:t>
            </a:r>
            <a:r>
              <a:rPr lang="en-US" dirty="0" err="1"/>
              <a:t>leaf_min</a:t>
            </a:r>
            <a:r>
              <a:rPr lang="en-US" dirty="0"/>
              <a:t> () {return datum;}</a:t>
            </a:r>
          </a:p>
          <a:p>
            <a:endParaRPr lang="en-US" dirty="0"/>
          </a:p>
          <a:p>
            <a:r>
              <a:rPr lang="en-US" dirty="0"/>
              <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63987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3" name="Content Placeholder 2"/>
          <p:cNvSpPr>
            <a:spLocks noGrp="1"/>
          </p:cNvSpPr>
          <p:nvPr>
            <p:ph idx="1"/>
          </p:nvPr>
        </p:nvSpPr>
        <p:spPr/>
        <p:txBody>
          <a:bodyPr>
            <a:normAutofit lnSpcReduction="10000"/>
          </a:bodyPr>
          <a:lstStyle/>
          <a:p>
            <a:r>
              <a:rPr lang="en-US" dirty="0"/>
              <a:t>In this lesson, we'll see how the binary tree example from Lesson 5.1 might be done in Java.</a:t>
            </a:r>
          </a:p>
          <a:p>
            <a:r>
              <a:rPr lang="en-US" dirty="0"/>
              <a:t>This is representative of other object-oriented languages.</a:t>
            </a:r>
          </a:p>
          <a:p>
            <a:r>
              <a:rPr lang="en-US" dirty="0"/>
              <a:t>This lesson is enrichment for those of you who already know some Java.</a:t>
            </a:r>
          </a:p>
          <a:p>
            <a:r>
              <a:rPr lang="en-US" dirty="0"/>
              <a:t>It is not intended to teach you Java or OOP; that will come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2</a:t>
            </a:fld>
            <a:endParaRPr lang="en-US"/>
          </a:p>
        </p:txBody>
      </p:sp>
    </p:spTree>
    <p:extLst>
      <p:ext uri="{BB962C8B-B14F-4D97-AF65-F5344CB8AC3E}">
        <p14:creationId xmlns:p14="http://schemas.microsoft.com/office/powerpoint/2010/main" val="3221888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Node class</a:t>
            </a:r>
          </a:p>
        </p:txBody>
      </p:sp>
      <p:sp>
        <p:nvSpPr>
          <p:cNvPr id="5" name="Content Placeholder 4"/>
          <p:cNvSpPr>
            <a:spLocks noGrp="1"/>
          </p:cNvSpPr>
          <p:nvPr>
            <p:ph idx="1"/>
          </p:nvPr>
        </p:nvSpPr>
        <p:spPr/>
        <p:txBody>
          <a:bodyPr>
            <a:noAutofit/>
          </a:bodyPr>
          <a:lstStyle/>
          <a:p>
            <a:r>
              <a:rPr lang="en-US" sz="1600" dirty="0"/>
              <a:t>class Node implements </a:t>
            </a:r>
            <a:r>
              <a:rPr lang="en-US" sz="1600" dirty="0" err="1"/>
              <a:t>BinTree</a:t>
            </a:r>
            <a:r>
              <a:rPr lang="en-US" sz="1600" dirty="0"/>
              <a:t> {</a:t>
            </a:r>
          </a:p>
          <a:p>
            <a:r>
              <a:rPr lang="en-US" sz="1600" dirty="0"/>
              <a:t>    </a:t>
            </a:r>
            <a:r>
              <a:rPr lang="en-US" sz="1600" dirty="0" err="1"/>
              <a:t>BinTree</a:t>
            </a:r>
            <a:r>
              <a:rPr lang="en-US" sz="1600" dirty="0"/>
              <a:t> </a:t>
            </a:r>
            <a:r>
              <a:rPr lang="en-US" sz="1600" dirty="0" err="1"/>
              <a:t>lson</a:t>
            </a:r>
            <a:r>
              <a:rPr lang="en-US" sz="1600" dirty="0"/>
              <a:t>, </a:t>
            </a:r>
            <a:r>
              <a:rPr lang="en-US" sz="1600" dirty="0" err="1"/>
              <a:t>rson</a:t>
            </a:r>
            <a:r>
              <a:rPr lang="en-US" sz="1600" dirty="0"/>
              <a:t>;   // the left and right sons</a:t>
            </a:r>
          </a:p>
          <a:p>
            <a:endParaRPr lang="en-US" sz="1600" dirty="0"/>
          </a:p>
          <a:p>
            <a:r>
              <a:rPr lang="en-US" sz="1600" dirty="0"/>
              <a:t>    Node (</a:t>
            </a:r>
            <a:r>
              <a:rPr lang="en-US" sz="1600" dirty="0" err="1"/>
              <a:t>BinTree</a:t>
            </a:r>
            <a:r>
              <a:rPr lang="en-US" sz="1600" dirty="0"/>
              <a:t> l, </a:t>
            </a:r>
            <a:r>
              <a:rPr lang="en-US" sz="1600" dirty="0" err="1"/>
              <a:t>BinTree</a:t>
            </a:r>
            <a:r>
              <a:rPr lang="en-US" sz="1600" dirty="0"/>
              <a:t> r) {</a:t>
            </a:r>
            <a:r>
              <a:rPr lang="en-US" sz="1600" dirty="0" err="1"/>
              <a:t>lson</a:t>
            </a:r>
            <a:r>
              <a:rPr lang="en-US" sz="1600" dirty="0"/>
              <a:t> = l ; </a:t>
            </a:r>
            <a:r>
              <a:rPr lang="en-US" sz="1600" dirty="0" err="1"/>
              <a:t>rson</a:t>
            </a:r>
            <a:r>
              <a:rPr lang="en-US" sz="1600" dirty="0"/>
              <a:t> = r;}</a:t>
            </a:r>
          </a:p>
          <a:p>
            <a:endParaRPr lang="en-US" sz="1600" dirty="0"/>
          </a:p>
          <a:p>
            <a:r>
              <a:rPr lang="en-US" sz="1600" dirty="0"/>
              <a:t>    public </a:t>
            </a:r>
            <a:r>
              <a:rPr lang="en-US" sz="1600" dirty="0" err="1"/>
              <a:t>int</a:t>
            </a:r>
            <a:r>
              <a:rPr lang="en-US" sz="1600" dirty="0"/>
              <a:t> </a:t>
            </a:r>
            <a:r>
              <a:rPr lang="en-US" sz="1600" dirty="0" err="1"/>
              <a:t>leaf_sum</a:t>
            </a:r>
            <a:r>
              <a:rPr lang="en-US" sz="1600" dirty="0"/>
              <a:t> () {</a:t>
            </a:r>
          </a:p>
          <a:p>
            <a:r>
              <a:rPr lang="en-US" sz="1600" dirty="0"/>
              <a:t>	return (</a:t>
            </a:r>
            <a:r>
              <a:rPr lang="en-US" sz="1600" dirty="0" err="1"/>
              <a:t>lson.leaf_sum</a:t>
            </a:r>
            <a:r>
              <a:rPr lang="en-US" sz="1600" dirty="0"/>
              <a:t>() + </a:t>
            </a:r>
            <a:r>
              <a:rPr lang="en-US" sz="1600" dirty="0" err="1"/>
              <a:t>rson.leaf_sum</a:t>
            </a:r>
            <a:r>
              <a:rPr lang="en-US" sz="1600" dirty="0"/>
              <a:t>());</a:t>
            </a:r>
          </a:p>
          <a:p>
            <a:r>
              <a:rPr lang="en-US" sz="1600" dirty="0"/>
              <a:t>    }</a:t>
            </a:r>
          </a:p>
          <a:p>
            <a:endParaRPr lang="en-US" sz="1600" dirty="0"/>
          </a:p>
          <a:p>
            <a:r>
              <a:rPr lang="en-US" sz="1600" dirty="0"/>
              <a:t>    public </a:t>
            </a:r>
            <a:r>
              <a:rPr lang="en-US" sz="1600" dirty="0" err="1"/>
              <a:t>int</a:t>
            </a:r>
            <a:r>
              <a:rPr lang="en-US" sz="1600" dirty="0"/>
              <a:t> </a:t>
            </a:r>
            <a:r>
              <a:rPr lang="en-US" sz="1600" dirty="0" err="1"/>
              <a:t>leaf_max</a:t>
            </a:r>
            <a:r>
              <a:rPr lang="en-US" sz="1600" dirty="0"/>
              <a:t> () {</a:t>
            </a:r>
          </a:p>
          <a:p>
            <a:r>
              <a:rPr lang="en-US" sz="1600" dirty="0"/>
              <a:t>	return (max (</a:t>
            </a:r>
            <a:r>
              <a:rPr lang="en-US" sz="1600" dirty="0" err="1"/>
              <a:t>lson.leaf_max</a:t>
            </a:r>
            <a:r>
              <a:rPr lang="en-US" sz="1600" dirty="0"/>
              <a:t>(), </a:t>
            </a:r>
            <a:r>
              <a:rPr lang="en-US" sz="1600" dirty="0" err="1"/>
              <a:t>rson.leaf_max</a:t>
            </a:r>
            <a:r>
              <a:rPr lang="en-US" sz="1600" dirty="0"/>
              <a:t>()));</a:t>
            </a:r>
          </a:p>
          <a:p>
            <a:r>
              <a:rPr lang="en-US" sz="1600" dirty="0"/>
              <a:t>    }</a:t>
            </a:r>
          </a:p>
          <a:p>
            <a:endParaRPr lang="en-US" sz="1600" dirty="0"/>
          </a:p>
          <a:p>
            <a:r>
              <a:rPr lang="en-US" sz="1600" dirty="0"/>
              <a:t>    public </a:t>
            </a:r>
            <a:r>
              <a:rPr lang="en-US" sz="1600" dirty="0" err="1"/>
              <a:t>int</a:t>
            </a:r>
            <a:r>
              <a:rPr lang="en-US" sz="1600" dirty="0"/>
              <a:t> </a:t>
            </a:r>
            <a:r>
              <a:rPr lang="en-US" sz="1600" dirty="0" err="1"/>
              <a:t>leaf_min</a:t>
            </a:r>
            <a:r>
              <a:rPr lang="en-US" sz="1600" dirty="0"/>
              <a:t> () {</a:t>
            </a:r>
          </a:p>
          <a:p>
            <a:r>
              <a:rPr lang="en-US" sz="1600" dirty="0"/>
              <a:t>	return (min (</a:t>
            </a:r>
            <a:r>
              <a:rPr lang="en-US" sz="1600" dirty="0" err="1"/>
              <a:t>lson.leaf_min</a:t>
            </a:r>
            <a:r>
              <a:rPr lang="en-US" sz="1600" dirty="0"/>
              <a:t>(), </a:t>
            </a:r>
            <a:r>
              <a:rPr lang="en-US" sz="1600" dirty="0" err="1"/>
              <a:t>rson.leaf_min</a:t>
            </a:r>
            <a:r>
              <a:rPr lang="en-US" sz="1600" dirty="0"/>
              <a:t>()));</a:t>
            </a:r>
          </a:p>
          <a:p>
            <a:r>
              <a:rPr lang="en-US" sz="1600" dirty="0"/>
              <a:t>    }</a:t>
            </a:r>
          </a:p>
          <a:p>
            <a:r>
              <a:rPr lang="en-US" sz="1600"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
        <p:nvSpPr>
          <p:cNvPr id="6" name="TextBox 5"/>
          <p:cNvSpPr txBox="1"/>
          <p:nvPr/>
        </p:nvSpPr>
        <p:spPr>
          <a:xfrm>
            <a:off x="6934200" y="2209800"/>
            <a:ext cx="1981200" cy="1200329"/>
          </a:xfrm>
          <a:prstGeom prst="rect">
            <a:avLst/>
          </a:prstGeom>
          <a:solidFill>
            <a:schemeClr val="accent1">
              <a:lumMod val="20000"/>
              <a:lumOff val="80000"/>
            </a:schemeClr>
          </a:solidFill>
        </p:spPr>
        <p:txBody>
          <a:bodyPr wrap="square" rtlCol="0">
            <a:spAutoFit/>
          </a:bodyPr>
          <a:lstStyle/>
          <a:p>
            <a:r>
              <a:rPr lang="en-US" dirty="0"/>
              <a:t>recur on the sons, and then take their sum, just like in the Racket code</a:t>
            </a:r>
          </a:p>
        </p:txBody>
      </p:sp>
      <p:cxnSp>
        <p:nvCxnSpPr>
          <p:cNvPr id="8" name="Straight Arrow Connector 7"/>
          <p:cNvCxnSpPr>
            <a:stCxn id="6" idx="1"/>
          </p:cNvCxnSpPr>
          <p:nvPr/>
        </p:nvCxnSpPr>
        <p:spPr>
          <a:xfrm flipH="1">
            <a:off x="4267200" y="2809965"/>
            <a:ext cx="2667000" cy="61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34200" y="5105400"/>
            <a:ext cx="1752600" cy="369332"/>
          </a:xfrm>
          <a:prstGeom prst="rect">
            <a:avLst/>
          </a:prstGeom>
          <a:solidFill>
            <a:schemeClr val="accent1">
              <a:lumMod val="20000"/>
              <a:lumOff val="80000"/>
            </a:schemeClr>
          </a:solidFill>
        </p:spPr>
        <p:txBody>
          <a:bodyPr wrap="square" rtlCol="0">
            <a:spAutoFit/>
          </a:bodyPr>
          <a:lstStyle/>
          <a:p>
            <a:r>
              <a:rPr lang="en-US" dirty="0"/>
              <a:t>and similarly....</a:t>
            </a:r>
          </a:p>
        </p:txBody>
      </p:sp>
      <p:cxnSp>
        <p:nvCxnSpPr>
          <p:cNvPr id="11" name="Straight Arrow Connector 10"/>
          <p:cNvCxnSpPr>
            <a:stCxn id="9" idx="1"/>
          </p:cNvCxnSpPr>
          <p:nvPr/>
        </p:nvCxnSpPr>
        <p:spPr>
          <a:xfrm flipH="1" flipV="1">
            <a:off x="4724400" y="4953000"/>
            <a:ext cx="2209800" cy="33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flipH="1">
            <a:off x="4800600" y="5290066"/>
            <a:ext cx="2133600" cy="42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98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Organization of the code</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
        <p:nvSpPr>
          <p:cNvPr id="7" name="TextBox 6"/>
          <p:cNvSpPr txBox="1"/>
          <p:nvPr/>
        </p:nvSpPr>
        <p:spPr>
          <a:xfrm>
            <a:off x="457200" y="1654968"/>
            <a:ext cx="2514600" cy="1477328"/>
          </a:xfrm>
          <a:prstGeom prst="rect">
            <a:avLst/>
          </a:prstGeom>
          <a:solidFill>
            <a:schemeClr val="accent1">
              <a:lumMod val="20000"/>
              <a:lumOff val="80000"/>
            </a:schemeClr>
          </a:solidFill>
        </p:spPr>
        <p:txBody>
          <a:bodyPr wrap="square" rtlCol="0">
            <a:spAutoFit/>
          </a:bodyPr>
          <a:lstStyle/>
          <a:p>
            <a:r>
              <a:rPr lang="en-US" dirty="0"/>
              <a:t>The Racket and Java versions have basically the same 6 snippets of code, but they are grouped differently</a:t>
            </a:r>
          </a:p>
        </p:txBody>
      </p:sp>
      <p:graphicFrame>
        <p:nvGraphicFramePr>
          <p:cNvPr id="6" name="Content Placeholder 3"/>
          <p:cNvGraphicFramePr>
            <a:graphicFrameLocks/>
          </p:cNvGraphicFramePr>
          <p:nvPr>
            <p:extLst>
              <p:ext uri="{D42A27DB-BD31-4B8C-83A1-F6EECF244321}">
                <p14:modId xmlns:p14="http://schemas.microsoft.com/office/powerpoint/2010/main" val="2773180128"/>
              </p:ext>
            </p:extLst>
          </p:nvPr>
        </p:nvGraphicFramePr>
        <p:xfrm>
          <a:off x="4335780" y="1698397"/>
          <a:ext cx="3840480" cy="240792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tblGrid>
              <a:tr h="601980">
                <a:tc>
                  <a:txBody>
                    <a:bodyPr/>
                    <a:lstStyle/>
                    <a:p>
                      <a:endParaRPr lang="en-US" dirty="0"/>
                    </a:p>
                  </a:txBody>
                  <a:tcPr/>
                </a:tc>
                <a:tc>
                  <a:txBody>
                    <a:bodyPr/>
                    <a:lstStyle/>
                    <a:p>
                      <a:r>
                        <a:rPr lang="en-US" dirty="0"/>
                        <a:t>Leaf</a:t>
                      </a:r>
                    </a:p>
                  </a:txBody>
                  <a:tcPr/>
                </a:tc>
                <a:tc>
                  <a:txBody>
                    <a:bodyPr/>
                    <a:lstStyle/>
                    <a:p>
                      <a:r>
                        <a:rPr lang="en-US" dirty="0"/>
                        <a:t>Node</a:t>
                      </a:r>
                    </a:p>
                  </a:txBody>
                  <a:tcPr/>
                </a:tc>
                <a:extLst>
                  <a:ext uri="{0D108BD9-81ED-4DB2-BD59-A6C34878D82A}">
                    <a16:rowId xmlns:a16="http://schemas.microsoft.com/office/drawing/2014/main" val="10000"/>
                  </a:ext>
                </a:extLst>
              </a:tr>
              <a:tr h="601980">
                <a:tc>
                  <a:txBody>
                    <a:bodyPr/>
                    <a:lstStyle/>
                    <a:p>
                      <a:r>
                        <a:rPr lang="en-US" dirty="0" err="1"/>
                        <a:t>leaf_sum</a:t>
                      </a:r>
                      <a:endParaRPr lang="en-US" dirty="0"/>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601980">
                <a:tc>
                  <a:txBody>
                    <a:bodyPr/>
                    <a:lstStyle/>
                    <a:p>
                      <a:r>
                        <a:rPr lang="en-US" dirty="0" err="1"/>
                        <a:t>leaf_max</a:t>
                      </a:r>
                      <a:endParaRPr lang="en-US" dirty="0"/>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601980">
                <a:tc>
                  <a:txBody>
                    <a:bodyPr/>
                    <a:lstStyle/>
                    <a:p>
                      <a:r>
                        <a:rPr lang="en-US" dirty="0" err="1"/>
                        <a:t>leaf_min</a:t>
                      </a:r>
                      <a:endParaRPr lang="en-US" dirty="0"/>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4027035645"/>
                  </a:ext>
                </a:extLst>
              </a:tr>
            </a:tbl>
          </a:graphicData>
        </a:graphic>
      </p:graphicFrame>
      <p:grpSp>
        <p:nvGrpSpPr>
          <p:cNvPr id="11" name="Group 10"/>
          <p:cNvGrpSpPr/>
          <p:nvPr/>
        </p:nvGrpSpPr>
        <p:grpSpPr>
          <a:xfrm>
            <a:off x="4335780" y="4254501"/>
            <a:ext cx="3924300" cy="2437447"/>
            <a:chOff x="4343400" y="2485073"/>
            <a:chExt cx="3924300" cy="2437447"/>
          </a:xfrm>
        </p:grpSpPr>
        <p:graphicFrame>
          <p:nvGraphicFramePr>
            <p:cNvPr id="12" name="Content Placeholder 3"/>
            <p:cNvGraphicFramePr>
              <a:graphicFrameLocks/>
            </p:cNvGraphicFramePr>
            <p:nvPr>
              <p:extLst>
                <p:ext uri="{D42A27DB-BD31-4B8C-83A1-F6EECF244321}">
                  <p14:modId xmlns:p14="http://schemas.microsoft.com/office/powerpoint/2010/main" val="2708277251"/>
                </p:ext>
              </p:extLst>
            </p:nvPr>
          </p:nvGraphicFramePr>
          <p:xfrm>
            <a:off x="4343400" y="2514600"/>
            <a:ext cx="3840480" cy="240792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tblGrid>
                <a:tr h="601980">
                  <a:tc>
                    <a:txBody>
                      <a:bodyPr/>
                      <a:lstStyle/>
                      <a:p>
                        <a:endParaRPr lang="en-US" dirty="0"/>
                      </a:p>
                    </a:txBody>
                    <a:tcPr/>
                  </a:tc>
                  <a:tc>
                    <a:txBody>
                      <a:bodyPr/>
                      <a:lstStyle/>
                      <a:p>
                        <a:r>
                          <a:rPr lang="en-US" dirty="0"/>
                          <a:t>Leaf</a:t>
                        </a:r>
                      </a:p>
                    </a:txBody>
                    <a:tcPr/>
                  </a:tc>
                  <a:tc>
                    <a:txBody>
                      <a:bodyPr/>
                      <a:lstStyle/>
                      <a:p>
                        <a:r>
                          <a:rPr lang="en-US" dirty="0"/>
                          <a:t>Node</a:t>
                        </a:r>
                      </a:p>
                    </a:txBody>
                    <a:tcPr/>
                  </a:tc>
                  <a:extLst>
                    <a:ext uri="{0D108BD9-81ED-4DB2-BD59-A6C34878D82A}">
                      <a16:rowId xmlns:a16="http://schemas.microsoft.com/office/drawing/2014/main" val="10000"/>
                    </a:ext>
                  </a:extLst>
                </a:tr>
                <a:tr h="601980">
                  <a:tc>
                    <a:txBody>
                      <a:bodyPr/>
                      <a:lstStyle/>
                      <a:p>
                        <a:r>
                          <a:rPr lang="en-US" dirty="0" err="1"/>
                          <a:t>leaf_sum</a:t>
                        </a:r>
                        <a:endParaRPr lang="en-US" dirty="0"/>
                      </a:p>
                    </a:txBody>
                    <a:tcPr>
                      <a:solidFill>
                        <a:schemeClr val="accent1">
                          <a:lumMod val="40000"/>
                          <a:lumOff val="6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1"/>
                    </a:ext>
                  </a:extLst>
                </a:tr>
                <a:tr h="601980">
                  <a:tc>
                    <a:txBody>
                      <a:bodyPr/>
                      <a:lstStyle/>
                      <a:p>
                        <a:r>
                          <a:rPr lang="en-US" dirty="0" err="1"/>
                          <a:t>leaf_max</a:t>
                        </a:r>
                        <a:endParaRPr lang="en-US" dirty="0"/>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10002"/>
                    </a:ext>
                  </a:extLst>
                </a:tr>
                <a:tr h="601980">
                  <a:tc>
                    <a:txBody>
                      <a:bodyPr/>
                      <a:lstStyle/>
                      <a:p>
                        <a:r>
                          <a:rPr lang="en-US" dirty="0" err="1"/>
                          <a:t>leaf_min</a:t>
                        </a:r>
                        <a:endParaRPr lang="en-US" dirty="0"/>
                      </a:p>
                    </a:txBody>
                    <a:tcPr>
                      <a:solidFill>
                        <a:schemeClr val="accent1">
                          <a:lumMod val="20000"/>
                          <a:lumOff val="80000"/>
                        </a:schemeClr>
                      </a:solidFill>
                    </a:tcPr>
                  </a:tc>
                  <a:tc>
                    <a:txBody>
                      <a:bodyPr/>
                      <a:lstStyle/>
                      <a:p>
                        <a:endParaRPr lang="en-US" dirty="0"/>
                      </a:p>
                    </a:txBody>
                    <a:tcPr>
                      <a:solidFill>
                        <a:schemeClr val="bg2">
                          <a:lumMod val="90000"/>
                        </a:schemeClr>
                      </a:solidFill>
                    </a:tcPr>
                  </a:tc>
                  <a:tc>
                    <a:txBody>
                      <a:bodyPr/>
                      <a:lstStyle/>
                      <a:p>
                        <a:endParaRPr lang="en-US" dirty="0"/>
                      </a:p>
                    </a:txBody>
                    <a:tcPr>
                      <a:solidFill>
                        <a:schemeClr val="bg2">
                          <a:lumMod val="90000"/>
                        </a:schemeClr>
                      </a:solidFill>
                    </a:tcPr>
                  </a:tc>
                  <a:extLst>
                    <a:ext uri="{0D108BD9-81ED-4DB2-BD59-A6C34878D82A}">
                      <a16:rowId xmlns:a16="http://schemas.microsoft.com/office/drawing/2014/main" val="4027035645"/>
                    </a:ext>
                  </a:extLst>
                </a:tr>
              </a:tbl>
            </a:graphicData>
          </a:graphic>
        </p:graphicFrame>
        <p:sp>
          <p:nvSpPr>
            <p:cNvPr id="13" name="Rectangle: Rounded Corners 12"/>
            <p:cNvSpPr/>
            <p:nvPr/>
          </p:nvSpPr>
          <p:spPr>
            <a:xfrm>
              <a:off x="5615940" y="2485073"/>
              <a:ext cx="1295400" cy="2437447"/>
            </a:xfrm>
            <a:prstGeom prst="roundRect">
              <a:avLst/>
            </a:prstGeom>
            <a:noFill/>
            <a:ln w="41275">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4" name="Rectangle: Rounded Corners 13"/>
            <p:cNvSpPr/>
            <p:nvPr/>
          </p:nvSpPr>
          <p:spPr>
            <a:xfrm>
              <a:off x="6972300" y="2485073"/>
              <a:ext cx="1295400" cy="2437447"/>
            </a:xfrm>
            <a:prstGeom prst="roundRect">
              <a:avLst/>
            </a:prstGeom>
            <a:noFill/>
            <a:ln w="41275">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sp>
        <p:nvSpPr>
          <p:cNvPr id="15" name="Rectangle 14"/>
          <p:cNvSpPr/>
          <p:nvPr/>
        </p:nvSpPr>
        <p:spPr>
          <a:xfrm>
            <a:off x="4191000" y="2286000"/>
            <a:ext cx="4069080" cy="616357"/>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6" name="Rectangle 15"/>
          <p:cNvSpPr/>
          <p:nvPr/>
        </p:nvSpPr>
        <p:spPr>
          <a:xfrm>
            <a:off x="4191000" y="2873603"/>
            <a:ext cx="4069080" cy="616357"/>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Rectangle 16"/>
          <p:cNvSpPr/>
          <p:nvPr/>
        </p:nvSpPr>
        <p:spPr>
          <a:xfrm>
            <a:off x="4191000" y="3476026"/>
            <a:ext cx="4069080" cy="616357"/>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0" name="Arrow: Right 19"/>
          <p:cNvSpPr/>
          <p:nvPr/>
        </p:nvSpPr>
        <p:spPr>
          <a:xfrm>
            <a:off x="1524000" y="2942626"/>
            <a:ext cx="2514600" cy="1066800"/>
          </a:xfrm>
          <a:prstGeom prst="rightArrow">
            <a:avLst/>
          </a:prstGeom>
          <a:solidFill>
            <a:schemeClr val="accent3">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organization in Racket</a:t>
            </a:r>
          </a:p>
        </p:txBody>
      </p:sp>
      <p:sp>
        <p:nvSpPr>
          <p:cNvPr id="22" name="Arrow: Right 21"/>
          <p:cNvSpPr/>
          <p:nvPr/>
        </p:nvSpPr>
        <p:spPr>
          <a:xfrm>
            <a:off x="1524000" y="4939824"/>
            <a:ext cx="2514600" cy="1066800"/>
          </a:xfrm>
          <a:prstGeom prst="rightArrow">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organization in Java</a:t>
            </a:r>
          </a:p>
        </p:txBody>
      </p:sp>
    </p:spTree>
    <p:extLst>
      <p:ext uri="{BB962C8B-B14F-4D97-AF65-F5344CB8AC3E}">
        <p14:creationId xmlns:p14="http://schemas.microsoft.com/office/powerpoint/2010/main" val="307410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5.4</a:t>
            </a:r>
          </a:p>
        </p:txBody>
      </p:sp>
      <p:sp>
        <p:nvSpPr>
          <p:cNvPr id="3" name="Content Placeholder 2"/>
          <p:cNvSpPr>
            <a:spLocks noGrp="1"/>
          </p:cNvSpPr>
          <p:nvPr>
            <p:ph idx="1"/>
          </p:nvPr>
        </p:nvSpPr>
        <p:spPr/>
        <p:txBody>
          <a:bodyPr>
            <a:normAutofit fontScale="92500" lnSpcReduction="20000"/>
          </a:bodyPr>
          <a:lstStyle/>
          <a:p>
            <a:r>
              <a:rPr lang="en-US" dirty="0"/>
              <a:t>objects are like structs</a:t>
            </a:r>
          </a:p>
          <a:p>
            <a:r>
              <a:rPr lang="en-US" dirty="0"/>
              <a:t>classes are like structure definitions, but with methods (functions) as well as fields</a:t>
            </a:r>
          </a:p>
          <a:p>
            <a:r>
              <a:rPr lang="en-US" dirty="0"/>
              <a:t>To invoke a method of some object, send a message to the object.</a:t>
            </a:r>
          </a:p>
          <a:p>
            <a:r>
              <a:rPr lang="en-US" dirty="0"/>
              <a:t>the interface of an object is the set of messages to which it responds</a:t>
            </a:r>
          </a:p>
          <a:p>
            <a:r>
              <a:rPr lang="en-US" dirty="0"/>
              <a:t>interfaces correspond to data definitions</a:t>
            </a:r>
          </a:p>
          <a:p>
            <a:r>
              <a:rPr lang="en-US" dirty="0"/>
              <a:t>Racket code and Java code are similar, but grouped differently</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extLst>
      <p:ext uri="{BB962C8B-B14F-4D97-AF65-F5344CB8AC3E}">
        <p14:creationId xmlns:p14="http://schemas.microsoft.com/office/powerpoint/2010/main" val="344705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Study the files 05-4-1-classes.java, 05-4-2-interfaces.java, and 05-4-3-javatrees.java in the Examples folder.</a:t>
            </a:r>
          </a:p>
          <a:p>
            <a:r>
              <a:rPr lang="en-US" dirty="0"/>
              <a:t>If you have questions about this lesson, ask them on the Discussion Board</a:t>
            </a:r>
          </a:p>
          <a:p>
            <a:r>
              <a:rPr lang="en-US" dirty="0"/>
              <a:t>Go on to the next lesson</a:t>
            </a:r>
          </a:p>
        </p:txBody>
      </p:sp>
      <p:sp>
        <p:nvSpPr>
          <p:cNvPr id="2" name="Title 1"/>
          <p:cNvSpPr>
            <a:spLocks noGrp="1"/>
          </p:cNvSpPr>
          <p:nvPr>
            <p:ph type="title"/>
          </p:nvPr>
        </p:nvSpPr>
        <p:spPr/>
        <p:txBody>
          <a:bodyPr/>
          <a:lstStyle/>
          <a:p>
            <a:r>
              <a:rPr lang="en-US" dirty="0"/>
              <a:t>Next Steps</a:t>
            </a:r>
          </a:p>
        </p:txBody>
      </p:sp>
      <p:sp>
        <p:nvSpPr>
          <p:cNvPr id="4" name="Slide Number Placeholder 3"/>
          <p:cNvSpPr>
            <a:spLocks noGrp="1"/>
          </p:cNvSpPr>
          <p:nvPr>
            <p:ph type="sldNum" sz="quarter" idx="12"/>
          </p:nvPr>
        </p:nvSpPr>
        <p:spPr/>
        <p:txBody>
          <a:bodyPr/>
          <a:lstStyle/>
          <a:p>
            <a:fld id="{C1D4534E-1B22-4A44-850A-B3E8E9EE687A}" type="slidenum">
              <a:rPr lang="en-US" smtClean="0"/>
              <a:t>23</a:t>
            </a:fld>
            <a:endParaRPr lang="en-US"/>
          </a:p>
        </p:txBody>
      </p:sp>
    </p:spTree>
    <p:extLst>
      <p:ext uri="{BB962C8B-B14F-4D97-AF65-F5344CB8AC3E}">
        <p14:creationId xmlns:p14="http://schemas.microsoft.com/office/powerpoint/2010/main" val="137865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5.4</a:t>
            </a:r>
          </a:p>
        </p:txBody>
      </p:sp>
      <p:sp>
        <p:nvSpPr>
          <p:cNvPr id="3" name="Content Placeholder 2"/>
          <p:cNvSpPr>
            <a:spLocks noGrp="1"/>
          </p:cNvSpPr>
          <p:nvPr>
            <p:ph idx="1"/>
          </p:nvPr>
        </p:nvSpPr>
        <p:spPr/>
        <p:txBody>
          <a:bodyPr>
            <a:normAutofit fontScale="92500" lnSpcReduction="20000"/>
          </a:bodyPr>
          <a:lstStyle/>
          <a:p>
            <a:r>
              <a:rPr lang="en-US" dirty="0"/>
              <a:t>objects are like structs</a:t>
            </a:r>
          </a:p>
          <a:p>
            <a:r>
              <a:rPr lang="en-US" dirty="0"/>
              <a:t>classes are like structure definitions, but with methods (functions) as well as fields</a:t>
            </a:r>
          </a:p>
          <a:p>
            <a:r>
              <a:rPr lang="en-US" dirty="0"/>
              <a:t>To invoke a method of some object, send a message to the object.</a:t>
            </a:r>
          </a:p>
          <a:p>
            <a:r>
              <a:rPr lang="en-US" dirty="0"/>
              <a:t>the interface of an object is the set of messages to which it responds</a:t>
            </a:r>
          </a:p>
          <a:p>
            <a:r>
              <a:rPr lang="en-US" dirty="0"/>
              <a:t>interfaces correspond to data definitions</a:t>
            </a:r>
          </a:p>
          <a:p>
            <a:r>
              <a:rPr lang="en-US" dirty="0"/>
              <a:t>Racket code and Java code are similar, but grouped differently</a:t>
            </a:r>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346557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endParaRPr lang="en-US" i="1" dirty="0">
              <a:solidFill>
                <a:srgbClr val="FF0000"/>
              </a:solidFill>
            </a:endParaRPr>
          </a:p>
        </p:txBody>
      </p:sp>
      <p:sp>
        <p:nvSpPr>
          <p:cNvPr id="3" name="Content Placeholder 2"/>
          <p:cNvSpPr>
            <a:spLocks noGrp="1"/>
          </p:cNvSpPr>
          <p:nvPr>
            <p:ph idx="1"/>
          </p:nvPr>
        </p:nvSpPr>
        <p:spPr/>
        <p:txBody>
          <a:bodyPr>
            <a:normAutofit/>
          </a:bodyPr>
          <a:lstStyle/>
          <a:p>
            <a:r>
              <a:rPr lang="en-US" dirty="0"/>
              <a:t>A class is  like a </a:t>
            </a:r>
            <a:r>
              <a:rPr lang="en-US" b="1" dirty="0"/>
              <a:t>define-</a:t>
            </a:r>
            <a:r>
              <a:rPr lang="en-US" b="1" dirty="0" err="1"/>
              <a:t>struct</a:t>
            </a:r>
            <a:r>
              <a:rPr lang="en-US" dirty="0"/>
              <a:t>.</a:t>
            </a:r>
          </a:p>
          <a:p>
            <a:r>
              <a:rPr lang="en-US" dirty="0"/>
              <a:t>It specifies the names of  the fields of its objects.</a:t>
            </a:r>
          </a:p>
          <a:p>
            <a:r>
              <a:rPr lang="en-US" dirty="0"/>
              <a:t>It also contains some </a:t>
            </a:r>
            <a:r>
              <a:rPr lang="en-US" i="1" dirty="0">
                <a:solidFill>
                  <a:srgbClr val="FF0000"/>
                </a:solidFill>
              </a:rPr>
              <a:t>methods</a:t>
            </a:r>
            <a:r>
              <a:rPr lang="en-US" dirty="0"/>
              <a:t>.  Each method has a name and a definition.</a:t>
            </a:r>
          </a:p>
          <a:p>
            <a:r>
              <a:rPr lang="en-US" dirty="0"/>
              <a:t>To create an object of class </a:t>
            </a:r>
            <a:r>
              <a:rPr lang="en-US" b="1" dirty="0"/>
              <a:t>C</a:t>
            </a:r>
            <a:r>
              <a:rPr lang="en-US" dirty="0"/>
              <a:t>, we say</a:t>
            </a:r>
          </a:p>
          <a:p>
            <a:pPr marL="0" indent="0" algn="ctr">
              <a:buNone/>
            </a:pPr>
            <a:r>
              <a:rPr lang="en-US" b="1" dirty="0">
                <a:latin typeface="Consolas" panose="020B0609020204030204" pitchFamily="49" charset="0"/>
                <a:cs typeface="Consolas" panose="020B0609020204030204" pitchFamily="49" charset="0"/>
              </a:rPr>
              <a:t>new 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5630879" y="5388851"/>
            <a:ext cx="2532888" cy="84124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solidFill>
              </a:rPr>
              <a:t>You say more than this, but this is good enough right now.</a:t>
            </a:r>
          </a:p>
        </p:txBody>
      </p:sp>
    </p:spTree>
    <p:extLst>
      <p:ext uri="{BB962C8B-B14F-4D97-AF65-F5344CB8AC3E}">
        <p14:creationId xmlns:p14="http://schemas.microsoft.com/office/powerpoint/2010/main" val="354631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class definition</a:t>
            </a:r>
          </a:p>
        </p:txBody>
      </p:sp>
      <p:sp>
        <p:nvSpPr>
          <p:cNvPr id="5" name="Content Placeholder 4"/>
          <p:cNvSpPr>
            <a:spLocks noGrp="1"/>
          </p:cNvSpPr>
          <p:nvPr>
            <p:ph idx="1"/>
          </p:nvPr>
        </p:nvSpPr>
        <p:spPr>
          <a:xfrm>
            <a:off x="457200" y="1600200"/>
            <a:ext cx="8534400" cy="4525963"/>
          </a:xfrm>
        </p:spPr>
        <p:txBody>
          <a:bodyPr>
            <a:normAutofit/>
          </a:bodyPr>
          <a:lstStyle/>
          <a:p>
            <a:r>
              <a:rPr lang="en-US" sz="2000" dirty="0"/>
              <a:t>class C1 {</a:t>
            </a:r>
          </a:p>
          <a:p>
            <a:r>
              <a:rPr lang="en-US" sz="2000" dirty="0"/>
              <a:t>          </a:t>
            </a:r>
            <a:r>
              <a:rPr lang="en-US" sz="2000" dirty="0" err="1"/>
              <a:t>int</a:t>
            </a:r>
            <a:r>
              <a:rPr lang="en-US" sz="2000" dirty="0"/>
              <a:t> x;</a:t>
            </a:r>
          </a:p>
          <a:p>
            <a:r>
              <a:rPr lang="en-US" sz="2000" dirty="0"/>
              <a:t>          </a:t>
            </a:r>
            <a:r>
              <a:rPr lang="en-US" sz="2000" dirty="0" err="1"/>
              <a:t>int</a:t>
            </a:r>
            <a:r>
              <a:rPr lang="en-US" sz="2000" dirty="0"/>
              <a:t> y;</a:t>
            </a:r>
          </a:p>
          <a:p>
            <a:r>
              <a:rPr lang="en-US" sz="2000" dirty="0"/>
              <a:t>          </a:t>
            </a:r>
            <a:r>
              <a:rPr lang="en-US" sz="2000" dirty="0" err="1"/>
              <a:t>int</a:t>
            </a:r>
            <a:r>
              <a:rPr lang="en-US" sz="2000" dirty="0"/>
              <a:t> r;</a:t>
            </a:r>
          </a:p>
          <a:p>
            <a:endParaRPr lang="en-US" sz="2000" dirty="0"/>
          </a:p>
          <a:p>
            <a:r>
              <a:rPr lang="en-US" sz="2000" dirty="0"/>
              <a:t>	   </a:t>
            </a:r>
            <a:r>
              <a:rPr lang="fr-FR" sz="2000" dirty="0"/>
              <a:t> public C1(</a:t>
            </a:r>
            <a:r>
              <a:rPr lang="fr-FR" sz="2000" dirty="0" err="1"/>
              <a:t>int</a:t>
            </a:r>
            <a:r>
              <a:rPr lang="fr-FR" sz="2000" dirty="0"/>
              <a:t> </a:t>
            </a:r>
            <a:r>
              <a:rPr lang="fr-FR" sz="2000" dirty="0" err="1"/>
              <a:t>x_init</a:t>
            </a:r>
            <a:r>
              <a:rPr lang="fr-FR" sz="2000" dirty="0"/>
              <a:t>, </a:t>
            </a:r>
            <a:r>
              <a:rPr lang="fr-FR" sz="2000" dirty="0" err="1"/>
              <a:t>int</a:t>
            </a:r>
            <a:r>
              <a:rPr lang="fr-FR" sz="2000" dirty="0"/>
              <a:t> </a:t>
            </a:r>
            <a:r>
              <a:rPr lang="fr-FR" sz="2000" dirty="0" err="1"/>
              <a:t>y_init</a:t>
            </a:r>
            <a:r>
              <a:rPr lang="fr-FR" sz="2000" dirty="0"/>
              <a:t>, </a:t>
            </a:r>
            <a:r>
              <a:rPr lang="fr-FR" sz="2000" dirty="0" err="1"/>
              <a:t>int</a:t>
            </a:r>
            <a:r>
              <a:rPr lang="fr-FR" sz="2000" dirty="0"/>
              <a:t> </a:t>
            </a:r>
            <a:r>
              <a:rPr lang="fr-FR" sz="2000" dirty="0" err="1"/>
              <a:t>r_init</a:t>
            </a:r>
            <a:r>
              <a:rPr lang="fr-FR" sz="2000" dirty="0"/>
              <a:t>) {</a:t>
            </a:r>
          </a:p>
          <a:p>
            <a:r>
              <a:rPr lang="fr-FR" sz="2000" dirty="0"/>
              <a:t>	      x = </a:t>
            </a:r>
            <a:r>
              <a:rPr lang="fr-FR" sz="2000" dirty="0" err="1"/>
              <a:t>x_init</a:t>
            </a:r>
            <a:r>
              <a:rPr lang="fr-FR" sz="2000" dirty="0"/>
              <a:t> ; y = </a:t>
            </a:r>
            <a:r>
              <a:rPr lang="fr-FR" sz="2000" dirty="0" err="1"/>
              <a:t>y_init</a:t>
            </a:r>
            <a:r>
              <a:rPr lang="fr-FR" sz="2000" dirty="0"/>
              <a:t>; r = </a:t>
            </a:r>
            <a:r>
              <a:rPr lang="fr-FR" sz="2000" dirty="0" err="1"/>
              <a:t>r_init</a:t>
            </a:r>
            <a:r>
              <a:rPr lang="fr-FR" sz="2000" dirty="0"/>
              <a:t>; }</a:t>
            </a:r>
            <a:endParaRPr lang="en-US" sz="2000" dirty="0"/>
          </a:p>
          <a:p>
            <a:r>
              <a:rPr lang="en-US" sz="2000" dirty="0"/>
              <a:t>      </a:t>
            </a:r>
          </a:p>
          <a:p>
            <a:r>
              <a:rPr lang="en-US" sz="2000" dirty="0"/>
              <a:t>          public </a:t>
            </a:r>
            <a:r>
              <a:rPr lang="en-US" sz="2000" dirty="0" err="1"/>
              <a:t>int</a:t>
            </a:r>
            <a:r>
              <a:rPr lang="en-US" sz="2000" dirty="0"/>
              <a:t> foo () { return x + y; }</a:t>
            </a:r>
          </a:p>
          <a:p>
            <a:r>
              <a:rPr lang="en-US" sz="2000" dirty="0"/>
              <a:t>          public </a:t>
            </a:r>
            <a:r>
              <a:rPr lang="en-US" sz="2000" dirty="0" err="1"/>
              <a:t>int</a:t>
            </a:r>
            <a:r>
              <a:rPr lang="en-US" sz="2000" dirty="0"/>
              <a:t> bar (</a:t>
            </a:r>
            <a:r>
              <a:rPr lang="en-US" sz="2000" dirty="0" err="1"/>
              <a:t>int</a:t>
            </a:r>
            <a:r>
              <a:rPr lang="en-US" sz="2000" dirty="0"/>
              <a:t> n) { return r + n; }</a:t>
            </a:r>
          </a:p>
          <a:p>
            <a:r>
              <a:rPr lang="en-US" sz="2000" dirty="0"/>
              <a:t>          ...</a:t>
            </a:r>
          </a:p>
          <a:p>
            <a:r>
              <a:rPr lang="en-US" sz="2000"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
        <p:nvSpPr>
          <p:cNvPr id="8" name="TextBox 7"/>
          <p:cNvSpPr txBox="1"/>
          <p:nvPr/>
        </p:nvSpPr>
        <p:spPr>
          <a:xfrm>
            <a:off x="3733800" y="1905000"/>
            <a:ext cx="2819400" cy="923330"/>
          </a:xfrm>
          <a:prstGeom prst="rect">
            <a:avLst/>
          </a:prstGeom>
          <a:solidFill>
            <a:schemeClr val="accent1">
              <a:lumMod val="20000"/>
              <a:lumOff val="80000"/>
            </a:schemeClr>
          </a:solidFill>
        </p:spPr>
        <p:txBody>
          <a:bodyPr wrap="square" rtlCol="0">
            <a:spAutoFit/>
          </a:bodyPr>
          <a:lstStyle/>
          <a:p>
            <a:r>
              <a:rPr lang="en-US" dirty="0"/>
              <a:t>Every object of class </a:t>
            </a:r>
            <a:r>
              <a:rPr lang="en-US" b="1" dirty="0"/>
              <a:t>C1</a:t>
            </a:r>
            <a:r>
              <a:rPr lang="en-US" dirty="0"/>
              <a:t> has three fields, named </a:t>
            </a:r>
            <a:r>
              <a:rPr lang="en-US" b="1" dirty="0"/>
              <a:t>x</a:t>
            </a:r>
            <a:r>
              <a:rPr lang="en-US" dirty="0"/>
              <a:t>, </a:t>
            </a:r>
            <a:r>
              <a:rPr lang="en-US" b="1" dirty="0"/>
              <a:t>y</a:t>
            </a:r>
            <a:r>
              <a:rPr lang="en-US" dirty="0"/>
              <a:t>, and </a:t>
            </a:r>
            <a:r>
              <a:rPr lang="en-US" b="1" dirty="0"/>
              <a:t>r</a:t>
            </a:r>
            <a:r>
              <a:rPr lang="en-US" dirty="0"/>
              <a:t>.</a:t>
            </a:r>
          </a:p>
        </p:txBody>
      </p:sp>
      <p:sp>
        <p:nvSpPr>
          <p:cNvPr id="9" name="TextBox 8"/>
          <p:cNvSpPr txBox="1"/>
          <p:nvPr/>
        </p:nvSpPr>
        <p:spPr>
          <a:xfrm>
            <a:off x="304800" y="2971800"/>
            <a:ext cx="1371600" cy="2462213"/>
          </a:xfrm>
          <a:prstGeom prst="rect">
            <a:avLst/>
          </a:prstGeom>
          <a:solidFill>
            <a:schemeClr val="accent1">
              <a:lumMod val="20000"/>
              <a:lumOff val="80000"/>
            </a:schemeClr>
          </a:solidFill>
        </p:spPr>
        <p:txBody>
          <a:bodyPr wrap="square" rtlCol="0">
            <a:spAutoFit/>
          </a:bodyPr>
          <a:lstStyle/>
          <a:p>
            <a:r>
              <a:rPr lang="en-US" sz="1400" dirty="0"/>
              <a:t>Some annoying boilerplate for constructing objects of this  class.  This is the code that is executed when you call </a:t>
            </a:r>
            <a:r>
              <a:rPr lang="en-US" sz="1400" b="1" dirty="0"/>
              <a:t>new</a:t>
            </a:r>
            <a:r>
              <a:rPr lang="en-US" sz="1400" dirty="0"/>
              <a:t>. You don't need to worry about this right now.</a:t>
            </a:r>
          </a:p>
        </p:txBody>
      </p:sp>
      <p:sp>
        <p:nvSpPr>
          <p:cNvPr id="10" name="TextBox 9"/>
          <p:cNvSpPr txBox="1"/>
          <p:nvPr/>
        </p:nvSpPr>
        <p:spPr>
          <a:xfrm>
            <a:off x="4724400" y="5366292"/>
            <a:ext cx="3429000" cy="1200329"/>
          </a:xfrm>
          <a:prstGeom prst="rect">
            <a:avLst/>
          </a:prstGeom>
          <a:solidFill>
            <a:schemeClr val="accent1">
              <a:lumMod val="20000"/>
              <a:lumOff val="80000"/>
            </a:schemeClr>
          </a:solidFill>
        </p:spPr>
        <p:txBody>
          <a:bodyPr wrap="square" rtlCol="0">
            <a:spAutoFit/>
          </a:bodyPr>
          <a:lstStyle/>
          <a:p>
            <a:r>
              <a:rPr lang="en-US" dirty="0"/>
              <a:t>The class definition also defines two methods, named </a:t>
            </a:r>
            <a:r>
              <a:rPr lang="en-US" b="1" dirty="0"/>
              <a:t>foo</a:t>
            </a:r>
            <a:r>
              <a:rPr lang="en-US" dirty="0"/>
              <a:t> and </a:t>
            </a:r>
            <a:r>
              <a:rPr lang="en-US" b="1" dirty="0"/>
              <a:t>bar</a:t>
            </a:r>
            <a:r>
              <a:rPr lang="en-US" dirty="0"/>
              <a:t>, that are applicable to any object of this class.</a:t>
            </a:r>
          </a:p>
        </p:txBody>
      </p:sp>
      <p:cxnSp>
        <p:nvCxnSpPr>
          <p:cNvPr id="12" name="Straight Arrow Connector 11"/>
          <p:cNvCxnSpPr/>
          <p:nvPr/>
        </p:nvCxnSpPr>
        <p:spPr>
          <a:xfrm>
            <a:off x="1676400" y="3886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16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you compute with an object?</a:t>
            </a:r>
          </a:p>
        </p:txBody>
      </p:sp>
      <p:sp>
        <p:nvSpPr>
          <p:cNvPr id="3" name="Content Placeholder 2"/>
          <p:cNvSpPr>
            <a:spLocks noGrp="1"/>
          </p:cNvSpPr>
          <p:nvPr>
            <p:ph idx="1"/>
          </p:nvPr>
        </p:nvSpPr>
        <p:spPr/>
        <p:txBody>
          <a:bodyPr>
            <a:normAutofit lnSpcReduction="10000"/>
          </a:bodyPr>
          <a:lstStyle/>
          <a:p>
            <a:r>
              <a:rPr lang="en-US" dirty="0"/>
              <a:t>To invoke a method of an object, we </a:t>
            </a:r>
            <a:r>
              <a:rPr lang="en-US" i="1" dirty="0">
                <a:solidFill>
                  <a:srgbClr val="FF0000"/>
                </a:solidFill>
              </a:rPr>
              <a:t>invoke a method of the object.</a:t>
            </a:r>
          </a:p>
          <a:p>
            <a:r>
              <a:rPr lang="en-US" dirty="0"/>
              <a:t>For example, to invoke the </a:t>
            </a:r>
            <a:r>
              <a:rPr lang="en-US" b="1" dirty="0"/>
              <a:t>area</a:t>
            </a:r>
            <a:r>
              <a:rPr lang="en-US" dirty="0"/>
              <a:t> method of an object </a:t>
            </a:r>
            <a:r>
              <a:rPr lang="en-US" b="1" dirty="0"/>
              <a:t>obj1</a:t>
            </a:r>
            <a:r>
              <a:rPr lang="en-US" dirty="0"/>
              <a:t>, we write</a:t>
            </a:r>
          </a:p>
          <a:p>
            <a:pPr marL="0" indent="0">
              <a:buNone/>
            </a:pPr>
            <a:r>
              <a:rPr lang="en-US" b="1" dirty="0">
                <a:latin typeface="Consolas" panose="020B0609020204030204" pitchFamily="49" charset="0"/>
                <a:cs typeface="Consolas" panose="020B0609020204030204" pitchFamily="49" charset="0"/>
              </a:rPr>
              <a:t>     obj1.area()</a:t>
            </a:r>
          </a:p>
          <a:p>
            <a:r>
              <a:rPr lang="en-US" dirty="0"/>
              <a:t>If </a:t>
            </a:r>
            <a:r>
              <a:rPr lang="en-US" b="1" dirty="0"/>
              <a:t>obj1</a:t>
            </a:r>
            <a:r>
              <a:rPr lang="en-US" dirty="0"/>
              <a:t> is  an object of class </a:t>
            </a:r>
            <a:r>
              <a:rPr lang="en-US" b="1" dirty="0"/>
              <a:t>C</a:t>
            </a:r>
            <a:r>
              <a:rPr lang="en-US" dirty="0"/>
              <a:t>, this invokes the </a:t>
            </a:r>
            <a:r>
              <a:rPr lang="en-US" b="1" dirty="0"/>
              <a:t>area</a:t>
            </a:r>
            <a:r>
              <a:rPr lang="en-US" dirty="0"/>
              <a:t> method in class </a:t>
            </a:r>
            <a:r>
              <a:rPr lang="en-US" b="1" dirty="0"/>
              <a:t>C</a:t>
            </a:r>
            <a:r>
              <a:rPr lang="en-US" dirty="0"/>
              <a:t>.</a:t>
            </a:r>
          </a:p>
          <a:p>
            <a:r>
              <a:rPr lang="en-US" dirty="0"/>
              <a:t>We sometimes say that we </a:t>
            </a:r>
            <a:r>
              <a:rPr lang="en-US" dirty="0">
                <a:solidFill>
                  <a:srgbClr val="FF0000"/>
                </a:solidFill>
              </a:rPr>
              <a:t>send </a:t>
            </a:r>
            <a:r>
              <a:rPr lang="en-US" b="1" dirty="0">
                <a:solidFill>
                  <a:srgbClr val="FF0000"/>
                </a:solidFill>
              </a:rPr>
              <a:t>obj1</a:t>
            </a:r>
            <a:r>
              <a:rPr lang="en-US" dirty="0">
                <a:solidFill>
                  <a:srgbClr val="FF0000"/>
                </a:solidFill>
              </a:rPr>
              <a:t> an </a:t>
            </a:r>
            <a:r>
              <a:rPr lang="en-US" b="1" dirty="0">
                <a:solidFill>
                  <a:srgbClr val="FF0000"/>
                </a:solidFill>
              </a:rPr>
              <a:t>area</a:t>
            </a:r>
            <a:r>
              <a:rPr lang="en-US" dirty="0">
                <a:solidFill>
                  <a:srgbClr val="FF0000"/>
                </a:solidFill>
              </a:rPr>
              <a:t> message.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extBox 7"/>
          <p:cNvSpPr txBox="1"/>
          <p:nvPr/>
        </p:nvSpPr>
        <p:spPr>
          <a:xfrm>
            <a:off x="5105400" y="3124200"/>
            <a:ext cx="3810000" cy="923330"/>
          </a:xfrm>
          <a:prstGeom prst="rect">
            <a:avLst/>
          </a:prstGeom>
          <a:solidFill>
            <a:schemeClr val="accent1">
              <a:lumMod val="20000"/>
              <a:lumOff val="80000"/>
            </a:schemeClr>
          </a:solidFill>
        </p:spPr>
        <p:txBody>
          <a:bodyPr wrap="square" rtlCol="0">
            <a:spAutoFit/>
          </a:bodyPr>
          <a:lstStyle/>
          <a:p>
            <a:r>
              <a:rPr lang="en-US" dirty="0"/>
              <a:t>if area was a method that took an argument, like bar on the preceding slide, we'd put the argument here</a:t>
            </a:r>
          </a:p>
        </p:txBody>
      </p:sp>
      <p:cxnSp>
        <p:nvCxnSpPr>
          <p:cNvPr id="10" name="Straight Arrow Connector 9"/>
          <p:cNvCxnSpPr>
            <a:stCxn id="8" idx="1"/>
          </p:cNvCxnSpPr>
          <p:nvPr/>
        </p:nvCxnSpPr>
        <p:spPr>
          <a:xfrm flipH="1">
            <a:off x="3886200" y="3585865"/>
            <a:ext cx="1219200" cy="224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30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If obj1 was an object of class C1 with </a:t>
            </a:r>
          </a:p>
          <a:p>
            <a:pPr lvl="1"/>
            <a:r>
              <a:rPr lang="en-US" dirty="0"/>
              <a:t>x = 10, y = 20, r = 14</a:t>
            </a:r>
          </a:p>
          <a:p>
            <a:r>
              <a:rPr lang="en-US" dirty="0"/>
              <a:t>and obj2 was a object of class C1 with</a:t>
            </a:r>
          </a:p>
          <a:p>
            <a:pPr lvl="1"/>
            <a:r>
              <a:rPr lang="en-US" dirty="0"/>
              <a:t>x = 15, y = 35, r = 5</a:t>
            </a:r>
          </a:p>
          <a:p>
            <a:r>
              <a:rPr lang="en-US" dirty="0"/>
              <a:t>then we would have</a:t>
            </a:r>
          </a:p>
          <a:p>
            <a:pPr lvl="1"/>
            <a:r>
              <a:rPr lang="en-US" dirty="0"/>
              <a:t>obj1.bar(8) = 22</a:t>
            </a:r>
          </a:p>
          <a:p>
            <a:pPr lvl="1"/>
            <a:r>
              <a:rPr lang="en-US" dirty="0"/>
              <a:t>obj2.bar(8) = 13</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Tree>
    <p:extLst>
      <p:ext uri="{BB962C8B-B14F-4D97-AF65-F5344CB8AC3E}">
        <p14:creationId xmlns:p14="http://schemas.microsoft.com/office/powerpoint/2010/main" val="331133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object knows its own class</a:t>
            </a:r>
          </a:p>
        </p:txBody>
      </p:sp>
      <p:sp>
        <p:nvSpPr>
          <p:cNvPr id="3" name="Content Placeholder 2"/>
          <p:cNvSpPr>
            <a:spLocks noGrp="1"/>
          </p:cNvSpPr>
          <p:nvPr>
            <p:ph idx="1"/>
          </p:nvPr>
        </p:nvSpPr>
        <p:spPr/>
        <p:txBody>
          <a:bodyPr>
            <a:normAutofit fontScale="70000" lnSpcReduction="20000"/>
          </a:bodyPr>
          <a:lstStyle/>
          <a:p>
            <a:r>
              <a:rPr lang="en-US" dirty="0"/>
              <a:t>class C2 {</a:t>
            </a:r>
          </a:p>
          <a:p>
            <a:r>
              <a:rPr lang="en-US" dirty="0"/>
              <a:t>    </a:t>
            </a:r>
            <a:r>
              <a:rPr lang="en-US" dirty="0" err="1"/>
              <a:t>int</a:t>
            </a:r>
            <a:r>
              <a:rPr lang="en-US" dirty="0"/>
              <a:t> a;</a:t>
            </a:r>
          </a:p>
          <a:p>
            <a:r>
              <a:rPr lang="en-US" dirty="0"/>
              <a:t>    </a:t>
            </a:r>
            <a:r>
              <a:rPr lang="en-US" dirty="0" err="1"/>
              <a:t>int</a:t>
            </a:r>
            <a:r>
              <a:rPr lang="en-US" dirty="0"/>
              <a:t> b;</a:t>
            </a:r>
          </a:p>
          <a:p>
            <a:r>
              <a:rPr lang="en-US" dirty="0"/>
              <a:t>    </a:t>
            </a:r>
            <a:r>
              <a:rPr lang="en-US" dirty="0" err="1"/>
              <a:t>int</a:t>
            </a:r>
            <a:r>
              <a:rPr lang="en-US" dirty="0"/>
              <a:t> c;</a:t>
            </a:r>
          </a:p>
          <a:p>
            <a:endParaRPr lang="en-US" dirty="0"/>
          </a:p>
          <a:p>
            <a:r>
              <a:rPr lang="en-US" dirty="0"/>
              <a:t>    // constructor (annoying boilerplate)</a:t>
            </a:r>
          </a:p>
          <a:p>
            <a:r>
              <a:rPr lang="en-US" dirty="0"/>
              <a:t>    public C2(</a:t>
            </a:r>
            <a:r>
              <a:rPr lang="en-US" dirty="0" err="1"/>
              <a:t>int</a:t>
            </a:r>
            <a:r>
              <a:rPr lang="en-US" dirty="0"/>
              <a:t> </a:t>
            </a:r>
            <a:r>
              <a:rPr lang="en-US" dirty="0" err="1"/>
              <a:t>a_init</a:t>
            </a:r>
            <a:r>
              <a:rPr lang="en-US" dirty="0"/>
              <a:t>, </a:t>
            </a:r>
            <a:r>
              <a:rPr lang="en-US" dirty="0" err="1"/>
              <a:t>int</a:t>
            </a:r>
            <a:r>
              <a:rPr lang="en-US" dirty="0"/>
              <a:t> </a:t>
            </a:r>
            <a:r>
              <a:rPr lang="en-US" dirty="0" err="1"/>
              <a:t>b_init</a:t>
            </a:r>
            <a:r>
              <a:rPr lang="en-US" dirty="0"/>
              <a:t>, </a:t>
            </a:r>
            <a:r>
              <a:rPr lang="en-US" dirty="0" err="1"/>
              <a:t>int</a:t>
            </a:r>
            <a:r>
              <a:rPr lang="en-US" dirty="0"/>
              <a:t> </a:t>
            </a:r>
            <a:r>
              <a:rPr lang="en-US" dirty="0" err="1"/>
              <a:t>c_init</a:t>
            </a:r>
            <a:r>
              <a:rPr lang="en-US" dirty="0"/>
              <a:t>) {</a:t>
            </a:r>
          </a:p>
          <a:p>
            <a:r>
              <a:rPr lang="en-US" dirty="0"/>
              <a:t>	a = </a:t>
            </a:r>
            <a:r>
              <a:rPr lang="en-US" dirty="0" err="1"/>
              <a:t>a_init</a:t>
            </a:r>
            <a:r>
              <a:rPr lang="en-US" dirty="0"/>
              <a:t>; b = </a:t>
            </a:r>
            <a:r>
              <a:rPr lang="en-US" dirty="0" err="1"/>
              <a:t>b_init</a:t>
            </a:r>
            <a:r>
              <a:rPr lang="en-US" dirty="0"/>
              <a:t>; c = </a:t>
            </a:r>
            <a:r>
              <a:rPr lang="en-US" dirty="0" err="1"/>
              <a:t>c_init</a:t>
            </a:r>
            <a:r>
              <a:rPr lang="en-US" dirty="0"/>
              <a:t>; }</a:t>
            </a:r>
          </a:p>
          <a:p>
            <a:endParaRPr lang="en-US" dirty="0"/>
          </a:p>
          <a:p>
            <a:r>
              <a:rPr lang="en-US" dirty="0"/>
              <a:t>    public </a:t>
            </a:r>
            <a:r>
              <a:rPr lang="en-US" dirty="0" err="1"/>
              <a:t>int</a:t>
            </a:r>
            <a:r>
              <a:rPr lang="en-US" dirty="0"/>
              <a:t> foo () { return a + b; }</a:t>
            </a:r>
          </a:p>
          <a:p>
            <a:r>
              <a:rPr lang="en-US" dirty="0"/>
              <a:t>    public </a:t>
            </a:r>
            <a:r>
              <a:rPr lang="en-US" dirty="0" err="1"/>
              <a:t>int</a:t>
            </a:r>
            <a:r>
              <a:rPr lang="en-US" dirty="0"/>
              <a:t> bar (</a:t>
            </a:r>
            <a:r>
              <a:rPr lang="en-US" dirty="0" err="1"/>
              <a:t>int</a:t>
            </a:r>
            <a:r>
              <a:rPr lang="en-US" dirty="0"/>
              <a:t> n) { return c * n; }</a:t>
            </a:r>
          </a:p>
          <a:p>
            <a:endParaRPr lang="en-US" dirty="0"/>
          </a:p>
          <a:p>
            <a:r>
              <a:rPr lang="en-US" dirty="0"/>
              <a:t>}</a:t>
            </a:r>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
        <p:nvSpPr>
          <p:cNvPr id="6" name="TextBox 5"/>
          <p:cNvSpPr txBox="1"/>
          <p:nvPr/>
        </p:nvSpPr>
        <p:spPr>
          <a:xfrm>
            <a:off x="3886200" y="1752600"/>
            <a:ext cx="4876800" cy="923330"/>
          </a:xfrm>
          <a:prstGeom prst="rect">
            <a:avLst/>
          </a:prstGeom>
          <a:solidFill>
            <a:schemeClr val="accent1">
              <a:lumMod val="20000"/>
              <a:lumOff val="80000"/>
            </a:schemeClr>
          </a:solidFill>
        </p:spPr>
        <p:txBody>
          <a:bodyPr wrap="square" rtlCol="0">
            <a:spAutoFit/>
          </a:bodyPr>
          <a:lstStyle/>
          <a:p>
            <a:r>
              <a:rPr lang="en-US" dirty="0"/>
              <a:t>Here's a different class, with different field names and with the same names but different definitions than those in C1.</a:t>
            </a:r>
          </a:p>
        </p:txBody>
      </p:sp>
    </p:spTree>
    <p:extLst>
      <p:ext uri="{BB962C8B-B14F-4D97-AF65-F5344CB8AC3E}">
        <p14:creationId xmlns:p14="http://schemas.microsoft.com/office/powerpoint/2010/main" val="409802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object knows its own class</a:t>
            </a:r>
          </a:p>
        </p:txBody>
      </p:sp>
      <p:sp>
        <p:nvSpPr>
          <p:cNvPr id="3" name="Content Placeholder 2"/>
          <p:cNvSpPr>
            <a:spLocks noGrp="1"/>
          </p:cNvSpPr>
          <p:nvPr>
            <p:ph idx="1"/>
          </p:nvPr>
        </p:nvSpPr>
        <p:spPr/>
        <p:txBody>
          <a:bodyPr/>
          <a:lstStyle/>
          <a:p>
            <a:r>
              <a:rPr lang="en-US" dirty="0"/>
              <a:t>If we define obj3 by new C2(15,35,5), and we send a message to obj3, then the methods defined in class C2 will be invoked.</a:t>
            </a:r>
          </a:p>
          <a:p>
            <a:r>
              <a:rPr lang="en-US" dirty="0"/>
              <a:t>So:</a:t>
            </a:r>
          </a:p>
          <a:p>
            <a:pPr lvl="1"/>
            <a:r>
              <a:rPr lang="en-US" dirty="0"/>
              <a:t>obj2.bar(8) = 5 + 8 = 14</a:t>
            </a:r>
          </a:p>
          <a:p>
            <a:pPr lvl="1"/>
            <a:r>
              <a:rPr lang="en-US" dirty="0"/>
              <a:t>obj3.bar(8) = 5 * 8 = 40</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3550075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4943e11653bfe799f564f7ca772caa6e14ec9"/>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1544</TotalTime>
  <Words>1543</Words>
  <Application>Microsoft Office PowerPoint</Application>
  <PresentationFormat>On-screen Show (4:3)</PresentationFormat>
  <Paragraphs>270</Paragraphs>
  <Slides>23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Consolas</vt:lpstr>
      <vt:lpstr>Helvetica Neue</vt:lpstr>
      <vt:lpstr>1_Office Theme</vt:lpstr>
      <vt:lpstr>2_Office Theme</vt:lpstr>
      <vt:lpstr>Doing it in Java</vt:lpstr>
      <vt:lpstr>Lesson Outline</vt:lpstr>
      <vt:lpstr>Key Points for Lesson 5.4</vt:lpstr>
      <vt:lpstr>Classes</vt:lpstr>
      <vt:lpstr>A typical class definition</vt:lpstr>
      <vt:lpstr>How do you compute with an object?</vt:lpstr>
      <vt:lpstr>Example</vt:lpstr>
      <vt:lpstr>Every object knows its own class</vt:lpstr>
      <vt:lpstr>Every object knows its own class</vt:lpstr>
      <vt:lpstr>Interfaces are data types</vt:lpstr>
      <vt:lpstr>Example in Racket </vt:lpstr>
      <vt:lpstr>In Java, we do it differently</vt:lpstr>
      <vt:lpstr>A Java interface</vt:lpstr>
      <vt:lpstr>Classes C1 and C2 both implement GreenThing</vt:lpstr>
      <vt:lpstr>So what?</vt:lpstr>
      <vt:lpstr>Tests</vt:lpstr>
      <vt:lpstr>Now let's do binary trees</vt:lpstr>
      <vt:lpstr>The BinTree interface</vt:lpstr>
      <vt:lpstr>The Leaf class</vt:lpstr>
      <vt:lpstr>The Node class</vt:lpstr>
      <vt:lpstr>Organization of the code</vt:lpstr>
      <vt:lpstr>Key Points for Lesson 5.4</vt:lpstr>
      <vt:lpstr>Next Steps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vs. Structures</dc:title>
  <dc:creator>Mitch</dc:creator>
  <cp:lastModifiedBy>Mitchell Wand</cp:lastModifiedBy>
  <cp:revision>73</cp:revision>
  <dcterms:created xsi:type="dcterms:W3CDTF">2012-09-27T03:54:02Z</dcterms:created>
  <dcterms:modified xsi:type="dcterms:W3CDTF">2017-09-02T16:53:45Z</dcterms:modified>
</cp:coreProperties>
</file>