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314" r:id="rId3"/>
    <p:sldId id="315" r:id="rId4"/>
    <p:sldId id="317" r:id="rId5"/>
    <p:sldId id="329" r:id="rId6"/>
    <p:sldId id="320" r:id="rId7"/>
    <p:sldId id="323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04" r:id="rId16"/>
    <p:sldId id="311" r:id="rId17"/>
    <p:sldId id="305" r:id="rId18"/>
    <p:sldId id="309" r:id="rId19"/>
    <p:sldId id="306" r:id="rId20"/>
    <p:sldId id="312" r:id="rId21"/>
    <p:sldId id="310" r:id="rId22"/>
    <p:sldId id="333" r:id="rId23"/>
    <p:sldId id="334" r:id="rId24"/>
    <p:sldId id="335" r:id="rId25"/>
    <p:sldId id="292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314"/>
            <p14:sldId id="315"/>
            <p14:sldId id="317"/>
            <p14:sldId id="329"/>
            <p14:sldId id="320"/>
            <p14:sldId id="323"/>
            <p14:sldId id="325"/>
            <p14:sldId id="326"/>
            <p14:sldId id="327"/>
            <p14:sldId id="328"/>
            <p14:sldId id="330"/>
            <p14:sldId id="331"/>
            <p14:sldId id="332"/>
            <p14:sldId id="304"/>
            <p14:sldId id="311"/>
            <p14:sldId id="305"/>
            <p14:sldId id="309"/>
            <p14:sldId id="306"/>
            <p14:sldId id="312"/>
            <p14:sldId id="310"/>
            <p14:sldId id="333"/>
            <p14:sldId id="334"/>
            <p14:sldId id="33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76" autoAdjust="0"/>
    <p:restoredTop sz="88020" autoAdjust="0"/>
  </p:normalViewPr>
  <p:slideViewPr>
    <p:cSldViewPr>
      <p:cViewPr varScale="1">
        <p:scale>
          <a:sx n="96" d="100"/>
          <a:sy n="96" d="100"/>
        </p:scale>
        <p:origin x="468" y="90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TrafficLight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/>
            <a:t>Color</a:t>
          </a:r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TimerState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2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2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2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2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2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2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4EC6A-6E63-4601-86D4-169559201A0F}">
      <dsp:nvSpPr>
        <dsp:cNvPr id="0" name=""/>
        <dsp:cNvSpPr/>
      </dsp:nvSpPr>
      <dsp:spPr>
        <a:xfrm>
          <a:off x="2048469" y="1236100"/>
          <a:ext cx="1075886" cy="121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880"/>
              </a:lnTo>
              <a:lnTo>
                <a:pt x="1075886" y="1026880"/>
              </a:lnTo>
              <a:lnTo>
                <a:pt x="1075886" y="12186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914243" y="1236100"/>
          <a:ext cx="1134226" cy="1218667"/>
        </a:xfrm>
        <a:custGeom>
          <a:avLst/>
          <a:gdLst/>
          <a:ahLst/>
          <a:cxnLst/>
          <a:rect l="0" t="0" r="0" b="0"/>
          <a:pathLst>
            <a:path>
              <a:moveTo>
                <a:pt x="1134226" y="0"/>
              </a:moveTo>
              <a:lnTo>
                <a:pt x="1134226" y="1026880"/>
              </a:lnTo>
              <a:lnTo>
                <a:pt x="0" y="1026880"/>
              </a:lnTo>
              <a:lnTo>
                <a:pt x="0" y="12186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135200" y="322831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TrafficLight</a:t>
          </a:r>
          <a:endParaRPr lang="en-US" sz="3100" kern="1200" dirty="0"/>
        </a:p>
      </dsp:txBody>
      <dsp:txXfrm>
        <a:off x="1135200" y="322831"/>
        <a:ext cx="1826539" cy="913269"/>
      </dsp:txXfrm>
    </dsp:sp>
    <dsp:sp modelId="{68DF29B4-CB2F-4E47-931F-1D0F60589E9F}">
      <dsp:nvSpPr>
        <dsp:cNvPr id="0" name=""/>
        <dsp:cNvSpPr/>
      </dsp:nvSpPr>
      <dsp:spPr>
        <a:xfrm>
          <a:off x="973" y="2454768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Color</a:t>
          </a:r>
        </a:p>
      </dsp:txBody>
      <dsp:txXfrm>
        <a:off x="973" y="2454768"/>
        <a:ext cx="1826539" cy="913269"/>
      </dsp:txXfrm>
    </dsp:sp>
    <dsp:sp modelId="{7218482D-B1C4-4299-820E-061FE8B5CFC5}">
      <dsp:nvSpPr>
        <dsp:cNvPr id="0" name=""/>
        <dsp:cNvSpPr/>
      </dsp:nvSpPr>
      <dsp:spPr>
        <a:xfrm>
          <a:off x="2211086" y="2454768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TimerState</a:t>
          </a:r>
          <a:endParaRPr lang="en-US" sz="3100" kern="1200" dirty="0"/>
        </a:p>
      </dsp:txBody>
      <dsp:txXfrm>
        <a:off x="2211086" y="2454768"/>
        <a:ext cx="1826539" cy="913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Resize video to this box.</a:t>
            </a:r>
          </a:p>
        </p:txBody>
      </p:sp>
    </p:spTree>
    <p:extLst>
      <p:ext uri="{BB962C8B-B14F-4D97-AF65-F5344CB8AC3E}">
        <p14:creationId xmlns:p14="http://schemas.microsoft.com/office/powerpoint/2010/main" val="1652594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6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8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8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8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8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84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6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2.2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51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combine simpler functions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use template for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Here’s a pair of examples. Which do you think is clearer?  Which looks easier to debug? Which would you like to have to defend in front of a 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9962" y="4808383"/>
            <a:ext cx="4038600" cy="67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Do you think “combine simpler functions” is a good description of how this function works?</a:t>
            </a:r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Strategy: Use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already seen examples of using an observer template in Lesson 1.4, so we won’t repeat that here.</a:t>
            </a:r>
          </a:p>
          <a:p>
            <a:r>
              <a:rPr lang="en-US" dirty="0"/>
              <a:t>If we are returning a struct, sometimes it’s more informative to say that we are using a constructor template.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using a constructor template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Traffic Light changes its color every 20 seconds, controlled by a</a:t>
            </a:r>
          </a:p>
          <a:p>
            <a:r>
              <a:rPr lang="en-US" sz="1200" dirty="0"/>
              <a:t>;; countdown timer.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TrafficLight</a:t>
            </a:r>
            <a:r>
              <a:rPr lang="en-US" sz="1200" dirty="0"/>
              <a:t> is represented as a struct</a:t>
            </a:r>
          </a:p>
          <a:p>
            <a:r>
              <a:rPr lang="en-US" sz="1200" dirty="0"/>
              <a:t>;;  (make-light color time-left)</a:t>
            </a:r>
          </a:p>
          <a:p>
            <a:r>
              <a:rPr lang="en-US" sz="1200" dirty="0"/>
              <a:t>;; with the fields</a:t>
            </a:r>
          </a:p>
          <a:p>
            <a:r>
              <a:rPr lang="en-US" sz="1200" dirty="0"/>
              <a:t>;; color : Color  represents the current</a:t>
            </a:r>
          </a:p>
          <a:p>
            <a:r>
              <a:rPr lang="en-US" sz="1200" dirty="0"/>
              <a:t>;;                color of the traffic light</a:t>
            </a:r>
          </a:p>
          <a:p>
            <a:r>
              <a:rPr lang="en-US" sz="1200" dirty="0"/>
              <a:t>;; time-left : </a:t>
            </a:r>
            <a:r>
              <a:rPr lang="en-US" sz="1200" dirty="0" err="1"/>
              <a:t>TimerState</a:t>
            </a:r>
            <a:r>
              <a:rPr lang="en-US" sz="1200" dirty="0"/>
              <a:t>   represents the</a:t>
            </a:r>
          </a:p>
          <a:p>
            <a:r>
              <a:rPr lang="en-US" sz="1200" dirty="0"/>
              <a:t>;;              current state of the timer</a:t>
            </a:r>
          </a:p>
          <a:p>
            <a:endParaRPr lang="en-US" sz="1200" dirty="0"/>
          </a:p>
          <a:p>
            <a:r>
              <a:rPr lang="en-US" sz="1200" dirty="0"/>
              <a:t>;; For the purposes of this example, we leave</a:t>
            </a:r>
          </a:p>
          <a:p>
            <a:r>
              <a:rPr lang="en-US" sz="1200" dirty="0"/>
              <a:t>;; Color and </a:t>
            </a:r>
            <a:r>
              <a:rPr lang="en-US" sz="1200" dirty="0" err="1"/>
              <a:t>TimerState</a:t>
            </a:r>
            <a:r>
              <a:rPr lang="en-US" sz="1200" dirty="0"/>
              <a:t> undefined.  For a</a:t>
            </a:r>
          </a:p>
          <a:p>
            <a:r>
              <a:rPr lang="en-US" sz="1200" dirty="0"/>
              <a:t>;; working example, we would have to define </a:t>
            </a:r>
          </a:p>
          <a:p>
            <a:r>
              <a:rPr lang="en-US" sz="1200" dirty="0"/>
              <a:t>;; these.</a:t>
            </a:r>
          </a:p>
          <a:p>
            <a:endParaRPr lang="en-US" sz="1200" dirty="0"/>
          </a:p>
          <a:p>
            <a:r>
              <a:rPr lang="en-US" sz="1200" dirty="0"/>
              <a:t>;; IMPLEMENTATION</a:t>
            </a:r>
          </a:p>
          <a:p>
            <a:r>
              <a:rPr lang="en-US" sz="1200" dirty="0"/>
              <a:t>(</a:t>
            </a:r>
            <a:r>
              <a:rPr lang="en-US" sz="1200"/>
              <a:t>define-struct light </a:t>
            </a:r>
            <a:r>
              <a:rPr lang="en-US" sz="1200" dirty="0"/>
              <a:t>(color time-left))</a:t>
            </a:r>
          </a:p>
          <a:p>
            <a:endParaRPr lang="en-US" sz="1200" dirty="0"/>
          </a:p>
          <a:p>
            <a:r>
              <a:rPr lang="en-US" sz="1200" dirty="0"/>
              <a:t>;; CONSTRUCTOR TEMPLATE</a:t>
            </a:r>
          </a:p>
          <a:p>
            <a:r>
              <a:rPr lang="en-US" sz="1200" dirty="0"/>
              <a:t>;; (make-light Color </a:t>
            </a:r>
            <a:r>
              <a:rPr lang="en-US" sz="1200" dirty="0" err="1"/>
              <a:t>TimerState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;; OBSERVER TEMPLATE (omitted)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;; light-after-tick : </a:t>
            </a:r>
          </a:p>
          <a:p>
            <a:r>
              <a:rPr lang="en-US" sz="1400" dirty="0"/>
              <a:t>;;    </a:t>
            </a:r>
            <a:r>
              <a:rPr lang="en-US" sz="1400" dirty="0" err="1"/>
              <a:t>TrafficLight</a:t>
            </a:r>
            <a:r>
              <a:rPr lang="en-US" sz="1400" dirty="0"/>
              <a:t> -&gt; </a:t>
            </a:r>
            <a:r>
              <a:rPr lang="en-US" sz="1400" dirty="0" err="1"/>
              <a:t>TrafficLight</a:t>
            </a:r>
            <a:endParaRPr lang="en-US" sz="1400" dirty="0"/>
          </a:p>
          <a:p>
            <a:r>
              <a:rPr lang="en-US" sz="1400" dirty="0"/>
              <a:t>;; GIVEN: the state of a traffic light</a:t>
            </a:r>
          </a:p>
          <a:p>
            <a:r>
              <a:rPr lang="en-US" sz="1400" dirty="0"/>
              <a:t>;; RETURNS: the state of a traffic</a:t>
            </a:r>
          </a:p>
          <a:p>
            <a:r>
              <a:rPr lang="en-US" sz="1400" dirty="0"/>
              <a:t>;;    light after 1 second</a:t>
            </a:r>
          </a:p>
          <a:p>
            <a:r>
              <a:rPr lang="en-US" sz="1400" dirty="0"/>
              <a:t>;; EXAMPLES: (omitted)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;; DESIGN STRATEGY: Use constructor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;;   template for </a:t>
            </a:r>
            <a:r>
              <a:rPr lang="en-US" sz="1400" dirty="0" err="1">
                <a:solidFill>
                  <a:srgbClr val="FF0000"/>
                </a:solidFill>
              </a:rPr>
              <a:t>TrafficLight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(define (light-after-tick l)</a:t>
            </a:r>
          </a:p>
          <a:p>
            <a:r>
              <a:rPr lang="en-US" sz="1400" dirty="0"/>
              <a:t>  (make-light</a:t>
            </a:r>
          </a:p>
          <a:p>
            <a:r>
              <a:rPr lang="en-US" sz="1400" dirty="0"/>
              <a:t>   (color-after-tick l)</a:t>
            </a:r>
          </a:p>
          <a:p>
            <a:r>
              <a:rPr lang="en-US" sz="1400" dirty="0"/>
              <a:t>   (timer-after-tick l)))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2730" y="4800600"/>
            <a:ext cx="4572000" cy="183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Here we’ve divided the problem into 2 parts:  finding the color after a tick and finding the timer state after a tick. </a:t>
            </a:r>
          </a:p>
          <a:p>
            <a:r>
              <a:rPr lang="en-US" sz="1600" dirty="0"/>
              <a:t>It would be OK to describe this as “combine simpler functions”, but it’s more informative to describe it as using the constructor template.  This is also a very common pattern in our code.</a:t>
            </a:r>
          </a:p>
        </p:txBody>
      </p:sp>
    </p:spTree>
    <p:extLst>
      <p:ext uri="{BB962C8B-B14F-4D97-AF65-F5344CB8AC3E}">
        <p14:creationId xmlns:p14="http://schemas.microsoft.com/office/powerpoint/2010/main" val="392179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5330567"/>
              </p:ext>
            </p:extLst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39578" y="3595662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color-after-tick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light-after-tick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325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timer-after-tick</a:t>
            </a:r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906328" y="3103504"/>
            <a:ext cx="804887" cy="49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90878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5368203"/>
            <a:ext cx="1676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50912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Strategy: Divide into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 need to break up an argument in some way other than by its template.</a:t>
            </a:r>
          </a:p>
          <a:p>
            <a:r>
              <a:rPr lang="en-US" dirty="0"/>
              <a:t>We already saw this in Lesson 0.4 in the definition of </a:t>
            </a:r>
            <a:r>
              <a:rPr lang="en-US" b="1" dirty="0"/>
              <a:t>abs:</a:t>
            </a:r>
          </a:p>
          <a:p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abs : Real -&gt;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RETURNS: the absolute value of the given real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STRATEGY: divide into cases on sign of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(abs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(if (&lt; x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(- 0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x))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system where there are three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of $20,000 and over</a:t>
            </a:r>
          </a:p>
          <a:p>
            <a:r>
              <a:rPr lang="en-US" dirty="0"/>
              <a:t>The natural thing to do is to partition the income into three cases, corresponding to these three income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f : NonNegReal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NonNegInt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 in USD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RETURNS: the tax on the income in USD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4953000"/>
            <a:ext cx="5410200" cy="997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(+ 1000 (* 0.20 (- amt 20000)))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ball-after-tick : Ball -&gt; Ball</a:t>
            </a:r>
          </a:p>
          <a:p>
            <a:r>
              <a:rPr lang="en-US" dirty="0"/>
              <a:t>;; GIVEN: The state of a ball b</a:t>
            </a:r>
          </a:p>
          <a:p>
            <a:r>
              <a:rPr lang="en-US" dirty="0"/>
              <a:t>;; RETURNS: the state of the given ball at the next tick</a:t>
            </a:r>
          </a:p>
          <a:p>
            <a:r>
              <a:rPr lang="en-US" dirty="0">
                <a:solidFill>
                  <a:srgbClr val="FF0000"/>
                </a:solidFill>
              </a:rPr>
              <a:t>;; STRATEGY: cases on whether ball would hit the wall on </a:t>
            </a:r>
          </a:p>
          <a:p>
            <a:r>
              <a:rPr lang="en-US" dirty="0">
                <a:solidFill>
                  <a:srgbClr val="FF0000"/>
                </a:solidFill>
              </a:rPr>
              <a:t>;; the next tick</a:t>
            </a:r>
          </a:p>
          <a:p>
            <a:endParaRPr lang="en-US" dirty="0"/>
          </a:p>
          <a:p>
            <a:r>
              <a:rPr lang="en-US" dirty="0"/>
              <a:t>(define (ball-after-tick b)</a:t>
            </a:r>
          </a:p>
          <a:p>
            <a:r>
              <a:rPr lang="en-US" dirty="0"/>
              <a:t>  (if (ball-would-hit-wall? b)</a:t>
            </a:r>
          </a:p>
          <a:p>
            <a:r>
              <a:rPr lang="en-US" dirty="0"/>
              <a:t>    (ball-after-bounce b)</a:t>
            </a:r>
          </a:p>
          <a:p>
            <a:r>
              <a:rPr lang="en-US" dirty="0"/>
              <a:t>    (ball-after-straight-travel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recognize and use the design strategies:</a:t>
            </a:r>
          </a:p>
          <a:p>
            <a:pPr lvl="1"/>
            <a:r>
              <a:rPr lang="en-US" dirty="0"/>
              <a:t>transcribe formula</a:t>
            </a:r>
          </a:p>
          <a:p>
            <a:pPr lvl="1"/>
            <a:r>
              <a:rPr lang="en-US" dirty="0"/>
              <a:t>combine simpler functions</a:t>
            </a:r>
          </a:p>
          <a:p>
            <a:pPr lvl="1"/>
            <a:r>
              <a:rPr lang="en-US" dirty="0"/>
              <a:t>use template</a:t>
            </a:r>
          </a:p>
          <a:p>
            <a:pPr lvl="1"/>
            <a:r>
              <a:rPr lang="en-US" dirty="0"/>
              <a:t>divide into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cases fit in our menu of design strategies?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inspecting a piece of enumeration or mixed data, you almost always want to use the template for that data type.</a:t>
            </a:r>
          </a:p>
          <a:p>
            <a:r>
              <a:rPr lang="en-US" dirty="0">
                <a:solidFill>
                  <a:srgbClr val="FF0000"/>
                </a:solidFill>
              </a:rPr>
              <a:t>Cases is mostly for when dividing up the data by the template doesn't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should the contracts and purpose statements be for </a:t>
            </a:r>
            <a:r>
              <a:rPr lang="en-US" b="1" dirty="0"/>
              <a:t>ball-after-bounce</a:t>
            </a:r>
            <a:r>
              <a:rPr lang="en-US" dirty="0"/>
              <a:t> and </a:t>
            </a:r>
            <a:r>
              <a:rPr lang="en-US" b="1" dirty="0"/>
              <a:t>ball-after-straight-travel</a:t>
            </a:r>
            <a:r>
              <a:rPr lang="en-US" dirty="0"/>
              <a:t> ?</a:t>
            </a:r>
          </a:p>
          <a:p>
            <a:r>
              <a:rPr lang="en-US" dirty="0"/>
              <a:t>It can’t be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</a:rPr>
              <a:t>;; GIVEN: The state of a ball b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</a:rPr>
              <a:t>;; RETURNS: the state of the given ball at the next tick</a:t>
            </a:r>
          </a:p>
          <a:p>
            <a:r>
              <a:rPr lang="en-US" dirty="0"/>
              <a:t>because then these would have to work for </a:t>
            </a:r>
            <a:r>
              <a:rPr lang="en-US" i="1" dirty="0"/>
              <a:t>any</a:t>
            </a:r>
            <a:r>
              <a:rPr lang="en-US" dirty="0"/>
              <a:t> ball.</a:t>
            </a:r>
          </a:p>
          <a:p>
            <a:r>
              <a:rPr lang="en-US" dirty="0"/>
              <a:t>When these functions are called, we have additional  information, and we need to document that information in these functions’ contracts and purpose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9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better...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ball-after-bounce : Ball -&gt; Ball</a:t>
            </a:r>
          </a:p>
          <a:p>
            <a:r>
              <a:rPr lang="en-US" dirty="0"/>
              <a:t>;; GIVEN: The state of a ball b </a:t>
            </a:r>
            <a:r>
              <a:rPr lang="en-US" dirty="0">
                <a:solidFill>
                  <a:srgbClr val="FF0000"/>
                </a:solidFill>
              </a:rPr>
              <a:t>that is going to bounce</a:t>
            </a:r>
          </a:p>
          <a:p>
            <a:r>
              <a:rPr lang="en-US" dirty="0"/>
              <a:t>;;</a:t>
            </a:r>
            <a:r>
              <a:rPr lang="en-US" dirty="0">
                <a:solidFill>
                  <a:srgbClr val="FF0000"/>
                </a:solidFill>
              </a:rPr>
              <a:t>        on the next tick</a:t>
            </a:r>
          </a:p>
          <a:p>
            <a:r>
              <a:rPr lang="en-US" dirty="0"/>
              <a:t>;; RETURNS: the state of the given ball at the next tick</a:t>
            </a:r>
          </a:p>
          <a:p>
            <a:endParaRPr lang="en-US" dirty="0"/>
          </a:p>
          <a:p>
            <a:r>
              <a:rPr lang="en-US" dirty="0"/>
              <a:t>;; ball-after-straight-travel : Ball -&gt; Ball</a:t>
            </a:r>
          </a:p>
          <a:p>
            <a:r>
              <a:rPr lang="en-US" dirty="0"/>
              <a:t>;; GIVEN: The state of a ball b </a:t>
            </a:r>
            <a:r>
              <a:rPr lang="en-US" dirty="0">
                <a:solidFill>
                  <a:srgbClr val="FF0000"/>
                </a:solidFill>
              </a:rPr>
              <a:t>that will not bounce </a:t>
            </a:r>
          </a:p>
          <a:p>
            <a:r>
              <a:rPr lang="en-US" dirty="0"/>
              <a:t>;;</a:t>
            </a:r>
            <a:r>
              <a:rPr lang="en-US" dirty="0">
                <a:solidFill>
                  <a:srgbClr val="FF0000"/>
                </a:solidFill>
              </a:rPr>
              <a:t>        on the next tick</a:t>
            </a:r>
          </a:p>
          <a:p>
            <a:r>
              <a:rPr lang="en-US" dirty="0"/>
              <a:t>;; RETURNS: the state of the given ball at the next tick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now seen four Design Strategies:</a:t>
            </a:r>
          </a:p>
          <a:p>
            <a:pPr lvl="1"/>
            <a:r>
              <a:rPr lang="en-US" dirty="0"/>
              <a:t>Transcribe formula</a:t>
            </a:r>
          </a:p>
          <a:p>
            <a:pPr lvl="1"/>
            <a:r>
              <a:rPr lang="en-US" dirty="0"/>
              <a:t>Combine Simpler Functions</a:t>
            </a:r>
          </a:p>
          <a:p>
            <a:pPr lvl="2"/>
            <a:r>
              <a:rPr lang="en-US" dirty="0"/>
              <a:t>Combine simpler functions in series or pipeline</a:t>
            </a:r>
          </a:p>
          <a:p>
            <a:pPr lvl="2"/>
            <a:r>
              <a:rPr lang="en-US" dirty="0"/>
              <a:t>Use with any kind of data</a:t>
            </a:r>
          </a:p>
          <a:p>
            <a:pPr lvl="1"/>
            <a:r>
              <a:rPr lang="en-US" dirty="0"/>
              <a:t>Use Observer Template</a:t>
            </a:r>
          </a:p>
          <a:p>
            <a:pPr lvl="2"/>
            <a:r>
              <a:rPr lang="en-US" dirty="0"/>
              <a:t>Used for enumeration , compound, or mixed data</a:t>
            </a:r>
          </a:p>
          <a:p>
            <a:pPr lvl="2"/>
            <a:r>
              <a:rPr lang="en-US" dirty="0"/>
              <a:t>Template gives sketch of function</a:t>
            </a:r>
          </a:p>
          <a:p>
            <a:pPr lvl="2"/>
            <a:r>
              <a:rPr lang="en-US" dirty="0"/>
              <a:t>Our most important tool</a:t>
            </a:r>
          </a:p>
          <a:p>
            <a:pPr lvl="1"/>
            <a:r>
              <a:rPr lang="en-US" dirty="0"/>
              <a:t>Cases</a:t>
            </a:r>
          </a:p>
          <a:p>
            <a:pPr lvl="2"/>
            <a:r>
              <a:rPr lang="en-US" dirty="0"/>
              <a:t>For when you need to divide data into cases, but the template doesn’t fit.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114800"/>
            <a:ext cx="2514600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Remember: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 The shape of the program follows the shape of the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example  files</a:t>
            </a:r>
          </a:p>
          <a:p>
            <a:pPr lvl="1"/>
            <a:r>
              <a:rPr lang="en-US" dirty="0"/>
              <a:t>02-2-1-velocity.rkt</a:t>
            </a:r>
          </a:p>
          <a:p>
            <a:pPr lvl="1"/>
            <a:r>
              <a:rPr lang="en-US" dirty="0"/>
              <a:t>02-2-2-area-of-ring.rkt</a:t>
            </a:r>
          </a:p>
          <a:p>
            <a:pPr lvl="1"/>
            <a:r>
              <a:rPr lang="en-US" dirty="0"/>
              <a:t>02-2-3-traffic-light-with-timer1.rkt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Programs are sets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organize our programs as sets of </a:t>
            </a:r>
            <a:r>
              <a:rPr lang="en-US" i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A function takes an argument (or arguments) and returns a result.</a:t>
            </a:r>
          </a:p>
          <a:p>
            <a:r>
              <a:rPr lang="en-US" dirty="0"/>
              <a:t>The contract says what kind of data the argument and result are.</a:t>
            </a:r>
          </a:p>
          <a:p>
            <a:r>
              <a:rPr lang="en-US" dirty="0"/>
              <a:t>The purpose statement describes how the result depends on the argument.</a:t>
            </a:r>
          </a:p>
          <a:p>
            <a:r>
              <a:rPr lang="en-US" dirty="0"/>
              <a:t>The design strategy is a short description of how you got from the purpose statement to the code.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Transcribe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simpler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template for  &lt;data def&gt; on &lt;variable&gt;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into cases on &lt;condition&gt;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particular piece of code could be described by several different strategies.</a:t>
            </a:r>
          </a:p>
          <a:p>
            <a:r>
              <a:rPr lang="en-US" dirty="0"/>
              <a:t>What’s important is to write down a strategy that helps the reader understand the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9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Strategy: Transcribe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the desired function is just the evaluation of a mathematical formula</a:t>
            </a:r>
          </a:p>
          <a:p>
            <a:r>
              <a:rPr lang="en-US" dirty="0"/>
              <a:t>This is what we did for </a:t>
            </a:r>
            <a:r>
              <a:rPr lang="en-US" b="1" dirty="0"/>
              <a:t>f2c </a:t>
            </a:r>
          </a:p>
          <a:p>
            <a:r>
              <a:rPr lang="en-US" dirty="0"/>
              <a:t>Another example: 02-2-1-velocity.rkt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Strategy: combine simpler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the problem can be solved by composing two or more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Here’s an example: area-of-ring, which calls area-of-circle.</a:t>
            </a:r>
          </a:p>
          <a:p>
            <a:r>
              <a:rPr lang="en-US" dirty="0"/>
              <a:t>We say the strategy for area-of-ring is “combine simpler functions”, and the strategy for area-of-circle is “transcribe formula”</a:t>
            </a:r>
          </a:p>
          <a:p>
            <a:r>
              <a:rPr lang="en-US" dirty="0"/>
              <a:t>Read 02-2-2-area-of-ring.rkt and the commentary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write in a combination of simpler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Remember that the goal is to write beautiful programs.</a:t>
            </a:r>
          </a:p>
          <a:p>
            <a:r>
              <a:rPr lang="en-US" dirty="0"/>
              <a:t>You want your reader to understand what you’re doing immediately.</a:t>
            </a:r>
          </a:p>
          <a:p>
            <a:r>
              <a:rPr lang="en-US" dirty="0"/>
              <a:t>So just keep it simple.</a:t>
            </a:r>
          </a:p>
          <a:p>
            <a:r>
              <a:rPr lang="en-US" dirty="0"/>
              <a:t>We won’t have formal rules about this, but:</a:t>
            </a:r>
          </a:p>
          <a:p>
            <a:r>
              <a:rPr lang="en-US" dirty="0"/>
              <a:t>If the TA needs you to explain it, it’s not simple enough.</a:t>
            </a:r>
          </a:p>
          <a:p>
            <a:r>
              <a:rPr lang="en-US" dirty="0"/>
              <a:t>Anything with an </a:t>
            </a:r>
            <a:r>
              <a:rPr lang="en-US" b="1" dirty="0"/>
              <a:t>if</a:t>
            </a:r>
            <a:r>
              <a:rPr lang="en-US" dirty="0"/>
              <a:t> is probably not simple enough. </a:t>
            </a:r>
          </a:p>
          <a:p>
            <a:pPr lvl="1"/>
            <a:r>
              <a:rPr lang="en-US" dirty="0"/>
              <a:t>If you need an </a:t>
            </a:r>
            <a:r>
              <a:rPr lang="en-US" b="1" dirty="0"/>
              <a:t>if</a:t>
            </a:r>
            <a:r>
              <a:rPr lang="en-US" dirty="0"/>
              <a:t>, that’s a sign that you’re using a fancier design strategy.  We’ll talk about these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short!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“Combining simpler functions” is for very short definitions only.</a:t>
            </a:r>
          </a:p>
          <a:p>
            <a:r>
              <a:rPr lang="en-US" dirty="0"/>
              <a:t>If you’re writing something complicated, that means one of two things:</a:t>
            </a:r>
          </a:p>
          <a:p>
            <a:pPr lvl="1"/>
            <a:r>
              <a:rPr lang="en-US" dirty="0"/>
              <a:t>You’re really using some more powerful design strategy (to be discussed)</a:t>
            </a:r>
          </a:p>
          <a:p>
            <a:pPr lvl="1"/>
            <a:r>
              <a:rPr lang="en-US" dirty="0"/>
              <a:t>Your function needs to be split into simpler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5288755"/>
            <a:ext cx="4305300" cy="12501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If you have complicated stuff in your function you must have put it there for a reason.  Turn it into a separate function so you can explain and test it.</a:t>
            </a:r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you need to introduce new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has pieces that can be given meaningful contracts and purpose statements, then break it up and use function composition.</a:t>
            </a:r>
          </a:p>
          <a:p>
            <a:r>
              <a:rPr lang="en-US" dirty="0"/>
              <a:t>Then apply the design recipe to design the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1778</Words>
  <Application>Microsoft Office PowerPoint</Application>
  <PresentationFormat>On-screen Show (4:3)</PresentationFormat>
  <Paragraphs>261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Office Theme</vt:lpstr>
      <vt:lpstr>1_Office Theme</vt:lpstr>
      <vt:lpstr>Design Strategies</vt:lpstr>
      <vt:lpstr>Learning Objectives</vt:lpstr>
      <vt:lpstr>Review: Programs are sets of Functions</vt:lpstr>
      <vt:lpstr>Examples of Design Strategies</vt:lpstr>
      <vt:lpstr>Design Strategy: Transcribe formula</vt:lpstr>
      <vt:lpstr>Design Strategy: combine simpler functions</vt:lpstr>
      <vt:lpstr>What can you write in a combination of simpler functions?</vt:lpstr>
      <vt:lpstr>Keep it short!</vt:lpstr>
      <vt:lpstr>When do you need to introduce new functions?</vt:lpstr>
      <vt:lpstr>Bad Example</vt:lpstr>
      <vt:lpstr>Design Strategy: Use template</vt:lpstr>
      <vt:lpstr>Example of using a constructor template</vt:lpstr>
      <vt:lpstr>Remember: The Shape of the Program Follows the Shape of the Data</vt:lpstr>
      <vt:lpstr>Design Strategy: Divide into cases</vt:lpstr>
      <vt:lpstr>Example: income tax</vt:lpstr>
      <vt:lpstr>Write a cond or if that divides the data into the desired cases </vt:lpstr>
      <vt:lpstr>Write a cond or if that divides the data into the desired cases </vt:lpstr>
      <vt:lpstr>Now fill in the blanks</vt:lpstr>
      <vt:lpstr>Another example</vt:lpstr>
      <vt:lpstr>Where does cases fit in our menu of design strategies?</vt:lpstr>
      <vt:lpstr>Before we go...</vt:lpstr>
      <vt:lpstr>These are better...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108</cp:revision>
  <dcterms:created xsi:type="dcterms:W3CDTF">2006-08-16T00:00:00Z</dcterms:created>
  <dcterms:modified xsi:type="dcterms:W3CDTF">2017-09-19T17:01:15Z</dcterms:modified>
</cp:coreProperties>
</file>