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im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7" r:id="rId2"/>
    <p:sldId id="307" r:id="rId3"/>
    <p:sldId id="265" r:id="rId4"/>
    <p:sldId id="305" r:id="rId5"/>
    <p:sldId id="306" r:id="rId6"/>
    <p:sldId id="291" r:id="rId7"/>
    <p:sldId id="309" r:id="rId8"/>
    <p:sldId id="310" r:id="rId9"/>
    <p:sldId id="311" r:id="rId10"/>
    <p:sldId id="292" r:id="rId11"/>
    <p:sldId id="313" r:id="rId12"/>
    <p:sldId id="308" r:id="rId13"/>
    <p:sldId id="264" r:id="rId14"/>
    <p:sldId id="312"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2768" autoAdjust="0"/>
    <p:restoredTop sz="90844" autoAdjust="0"/>
  </p:normalViewPr>
  <p:slideViewPr>
    <p:cSldViewPr>
      <p:cViewPr varScale="1">
        <p:scale>
          <a:sx n="105" d="100"/>
          <a:sy n="105" d="100"/>
        </p:scale>
        <p:origin x="564" y="10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235"/>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8F25F6-E1EF-4065-8525-42EDEBD9BD22}" type="datetimeFigureOut">
              <a:rPr lang="en-US" smtClean="0"/>
              <a:pPr/>
              <a:t>8/2/2017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E1DFD8-B619-4FFF-B366-BDCC98D08110}" type="slidenum">
              <a:rPr lang="en-US" smtClean="0"/>
              <a:pPr/>
              <a:t>‹#›</a:t>
            </a:fld>
            <a:endParaRPr lang="en-US"/>
          </a:p>
        </p:txBody>
      </p:sp>
    </p:spTree>
    <p:extLst>
      <p:ext uri="{BB962C8B-B14F-4D97-AF65-F5344CB8AC3E}">
        <p14:creationId xmlns:p14="http://schemas.microsoft.com/office/powerpoint/2010/main" val="2289105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Welcome to Week 2, Lesson 1: "How to Design Universe Programs".</a:t>
            </a:r>
          </a:p>
          <a:p>
            <a:endParaRPr lang="en-US" dirty="0"/>
          </a:p>
          <a:p>
            <a:r>
              <a:rPr lang="en-US" dirty="0"/>
              <a:t>In this lesson, you will learn the</a:t>
            </a:r>
            <a:r>
              <a:rPr lang="en-US" baseline="0" dirty="0"/>
              <a:t> steps in designing universe programs.  You will learn how to decide what data goes into the state of a world, and what does not.</a:t>
            </a:r>
          </a:p>
          <a:p>
            <a:endParaRPr lang="en-US" baseline="0" dirty="0"/>
          </a:p>
          <a:p>
            <a:r>
              <a:rPr lang="en-US" baseline="0" dirty="0"/>
              <a:t>We will also introduce the concept of a "wish list" to help you organize your program.</a:t>
            </a:r>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1</a:t>
            </a:fld>
            <a:endParaRPr lang="en-US"/>
          </a:p>
        </p:txBody>
      </p:sp>
    </p:spTree>
    <p:extLst>
      <p:ext uri="{BB962C8B-B14F-4D97-AF65-F5344CB8AC3E}">
        <p14:creationId xmlns:p14="http://schemas.microsoft.com/office/powerpoint/2010/main" val="5851966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5</a:t>
            </a:fld>
            <a:endParaRPr lang="en-US"/>
          </a:p>
        </p:txBody>
      </p:sp>
    </p:spTree>
    <p:extLst>
      <p:ext uri="{BB962C8B-B14F-4D97-AF65-F5344CB8AC3E}">
        <p14:creationId xmlns:p14="http://schemas.microsoft.com/office/powerpoint/2010/main" val="20892416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E1DFD8-B619-4FFF-B366-BDCC98D08110}" type="slidenum">
              <a:rPr lang="en-US" smtClean="0"/>
              <a:pPr/>
              <a:t>11</a:t>
            </a:fld>
            <a:endParaRPr lang="en-US"/>
          </a:p>
        </p:txBody>
      </p:sp>
    </p:spTree>
    <p:extLst>
      <p:ext uri="{BB962C8B-B14F-4D97-AF65-F5344CB8AC3E}">
        <p14:creationId xmlns:p14="http://schemas.microsoft.com/office/powerpoint/2010/main" val="39243510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F1F79F5-7BEC-496A-AFC7-876E38F64D71}" type="datetime1">
              <a:rPr lang="en-US" smtClean="0"/>
              <a:t>8/2/2017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033685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05703A-7669-4FEA-9056-25299B4D29D4}" type="datetime1">
              <a:rPr lang="en-US" smtClean="0"/>
              <a:t>8/2/2017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886719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5077B5-BB57-49DB-88CA-226A139E5C01}" type="datetime1">
              <a:rPr lang="en-US" smtClean="0"/>
              <a:t>8/2/2017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7639877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D9447-CBD6-49A1-89FD-8512A8CF8999}" type="datetime1">
              <a:rPr lang="en-US" smtClean="0"/>
              <a:t>8/2/2017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6118033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639A2A-823D-48B7-9ACE-7FAF42870BA9}" type="datetime1">
              <a:rPr lang="en-US" smtClean="0"/>
              <a:t>8/2/2017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292213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1B6996-82E9-463C-972C-7B56056E426C}" type="datetime1">
              <a:rPr lang="en-US" smtClean="0"/>
              <a:t>8/2/2017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519615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2ED4DA-448D-4BB1-B935-CC112220207B}" type="datetime1">
              <a:rPr lang="en-US" smtClean="0"/>
              <a:t>8/2/2017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634147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523999" y="2590798"/>
            <a:ext cx="6096000" cy="25447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22ED4DA-448D-4BB1-B935-CC112220207B}" type="datetime1">
              <a:rPr lang="en-US" smtClean="0"/>
              <a:t>8/2/2017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
        <p:nvSpPr>
          <p:cNvPr id="7" name="Rectangle 6"/>
          <p:cNvSpPr/>
          <p:nvPr userDrawn="1"/>
        </p:nvSpPr>
        <p:spPr>
          <a:xfrm>
            <a:off x="794551" y="1719223"/>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TextBox 7"/>
          <p:cNvSpPr txBox="1"/>
          <p:nvPr userDrawn="1"/>
        </p:nvSpPr>
        <p:spPr>
          <a:xfrm>
            <a:off x="5943600" y="1793674"/>
            <a:ext cx="2286000" cy="646331"/>
          </a:xfrm>
          <a:prstGeom prst="rect">
            <a:avLst/>
          </a:prstGeom>
          <a:noFill/>
        </p:spPr>
        <p:txBody>
          <a:bodyPr wrap="square" rtlCol="0">
            <a:spAutoFit/>
          </a:bodyPr>
          <a:lstStyle/>
          <a:p>
            <a:r>
              <a:rPr lang="en-US" dirty="0"/>
              <a:t>Resize video to this</a:t>
            </a:r>
            <a:r>
              <a:rPr lang="en-US" baseline="0" dirty="0"/>
              <a:t> box.</a:t>
            </a:r>
            <a:endParaRPr lang="en-US" dirty="0"/>
          </a:p>
        </p:txBody>
      </p:sp>
    </p:spTree>
    <p:extLst>
      <p:ext uri="{BB962C8B-B14F-4D97-AF65-F5344CB8AC3E}">
        <p14:creationId xmlns:p14="http://schemas.microsoft.com/office/powerpoint/2010/main" val="137846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8/2/2017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431305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Video Cli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8/2/2017</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userDrawn="1"/>
        </p:nvSpPr>
        <p:spPr>
          <a:xfrm>
            <a:off x="609600" y="1676400"/>
            <a:ext cx="7924800" cy="4343400"/>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030550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193DC4-6EF0-48C9-B29C-616106A645E1}" type="datetime1">
              <a:rPr lang="en-US" smtClean="0"/>
              <a:t>8/2/2017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697182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D1846AD-9252-4647-9435-4C2AC365653A}" type="datetime1">
              <a:rPr lang="en-US" smtClean="0"/>
              <a:t>8/2/2017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093911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56DC10-3561-4063-A6AF-C1CC7A41040A}" type="datetime1">
              <a:rPr lang="en-US" smtClean="0"/>
              <a:t>8/2/2017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31458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F7B77F5-1464-4F6B-92A8-64FC8A508293}" type="datetime1">
              <a:rPr lang="en-US" smtClean="0"/>
              <a:t>8/2/2017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67494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style>
          <a:lnRef idx="2">
            <a:schemeClr val="accent1"/>
          </a:lnRef>
          <a:fillRef idx="1">
            <a:schemeClr val="lt1"/>
          </a:fillRef>
          <a:effectRef idx="0">
            <a:schemeClr val="accent1"/>
          </a:effectRef>
          <a:fontRef idx="none"/>
        </p:style>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B3F677-983B-48DB-ADFD-63FE6CBC7FB2}" type="datetime1">
              <a:rPr lang="en-US" smtClean="0"/>
              <a:t>8/2/2017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3B5EA-18B6-4040-9F78-6052AF49C681}" type="slidenum">
              <a:rPr lang="en-US" smtClean="0"/>
              <a:t>‹#›</a:t>
            </a:fld>
            <a:endParaRPr lang="en-US"/>
          </a:p>
        </p:txBody>
      </p:sp>
    </p:spTree>
    <p:extLst>
      <p:ext uri="{BB962C8B-B14F-4D97-AF65-F5344CB8AC3E}">
        <p14:creationId xmlns:p14="http://schemas.microsoft.com/office/powerpoint/2010/main" val="13457899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5" Type="http://schemas.openxmlformats.org/officeDocument/2006/relationships/hyperlink" Target="http://creativecommons.org/licenses/by-nc/4.0/" TargetMode="External"/><Relationship Id="rId4" Type="http://schemas.openxmlformats.org/officeDocument/2006/relationships/image" Target="../media/image1.im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How to Design Worlds</a:t>
            </a:r>
          </a:p>
        </p:txBody>
      </p:sp>
      <p:sp>
        <p:nvSpPr>
          <p:cNvPr id="3" name="Subtitle 2"/>
          <p:cNvSpPr>
            <a:spLocks noGrp="1"/>
          </p:cNvSpPr>
          <p:nvPr>
            <p:ph type="subTitle" idx="1"/>
          </p:nvPr>
        </p:nvSpPr>
        <p:spPr/>
        <p:txBody>
          <a:bodyPr/>
          <a:lstStyle/>
          <a:p>
            <a:r>
              <a:rPr lang="en-US" dirty="0"/>
              <a:t>CS 5010 Program Design Paradigms “</a:t>
            </a:r>
            <a:r>
              <a:rPr lang="en-US" dirty="0" err="1"/>
              <a:t>Bootcamp</a:t>
            </a:r>
            <a:r>
              <a:rPr lang="en-US" dirty="0"/>
              <a:t>”</a:t>
            </a:r>
          </a:p>
          <a:p>
            <a:r>
              <a:rPr lang="en-US"/>
              <a:t>Lesson 3.2</a:t>
            </a:r>
            <a:endParaRPr lang="en-US" dirty="0"/>
          </a:p>
          <a:p>
            <a:endParaRPr lang="en-US" dirty="0"/>
          </a:p>
        </p:txBody>
      </p:sp>
      <p:sp>
        <p:nvSpPr>
          <p:cNvPr id="5" name="Slide Number Placeholder 4"/>
          <p:cNvSpPr>
            <a:spLocks noGrp="1"/>
          </p:cNvSpPr>
          <p:nvPr>
            <p:ph type="sldNum" sz="quarter" idx="12"/>
          </p:nvPr>
        </p:nvSpPr>
        <p:spPr/>
        <p:txBody>
          <a:bodyPr/>
          <a:lstStyle/>
          <a:p>
            <a:fld id="{AB376464-0CAE-48CA-94A1-62F8E9374B4C}" type="slidenum">
              <a:rPr lang="en-US" smtClean="0"/>
              <a:pPr/>
              <a:t>1</a:t>
            </a:fld>
            <a:endParaRPr lang="en-US"/>
          </a:p>
        </p:txBody>
      </p:sp>
      <p:sp>
        <p:nvSpPr>
          <p:cNvPr id="4" name="TextBox 3"/>
          <p:cNvSpPr txBox="1"/>
          <p:nvPr>
            <p:custDataLst>
              <p:tags r:id="rId1"/>
            </p:custDataLst>
          </p:nvPr>
        </p:nvSpPr>
        <p:spPr>
          <a:xfrm>
            <a:off x="0" y="7112000"/>
            <a:ext cx="9144000" cy="646331"/>
          </a:xfrm>
          <a:prstGeom prst="rect">
            <a:avLst/>
          </a:prstGeom>
          <a:noFill/>
        </p:spPr>
        <p:txBody>
          <a:bodyPr vert="horz" rtlCol="0">
            <a:spAutoFit/>
          </a:bodyPr>
          <a:lstStyle/>
          <a:p>
            <a:r>
              <a:rPr lang="en-US"/>
              <a:t>TexPoint fonts used in EMF. </a:t>
            </a:r>
          </a:p>
          <a:p>
            <a:r>
              <a:rPr lang="en-US"/>
              <a:t>Read the TexPoint manual before you delete this box.: </a:t>
            </a:r>
            <a:r>
              <a:rPr lang="en-US">
                <a:latin typeface="CMMI10"/>
              </a:rPr>
              <a:t>A</a:t>
            </a:r>
            <a:r>
              <a:rPr lang="en-US">
                <a:latin typeface="CMR10"/>
              </a:rPr>
              <a:t>A</a:t>
            </a:r>
            <a:r>
              <a:rPr lang="en-US">
                <a:latin typeface="CMSY10ORIG"/>
              </a:rPr>
              <a:t>A</a:t>
            </a:r>
            <a:endParaRPr lang="en-US"/>
          </a:p>
        </p:txBody>
      </p:sp>
      <p:grpSp>
        <p:nvGrpSpPr>
          <p:cNvPr id="6" name="Group 5"/>
          <p:cNvGrpSpPr/>
          <p:nvPr/>
        </p:nvGrpSpPr>
        <p:grpSpPr>
          <a:xfrm>
            <a:off x="120650" y="6314759"/>
            <a:ext cx="8902700" cy="400110"/>
            <a:chOff x="120650" y="6314759"/>
            <a:chExt cx="8902700" cy="400110"/>
          </a:xfrm>
        </p:grpSpPr>
        <p:pic>
          <p:nvPicPr>
            <p:cNvPr id="7" name="Picture 6"/>
            <p:cNvPicPr>
              <a:picLocks/>
            </p:cNvPicPr>
            <p:nvPr/>
          </p:nvPicPr>
          <p:blipFill>
            <a:blip r:embed="rId4">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8" name="TextBox 7"/>
            <p:cNvSpPr txBox="1"/>
            <p:nvPr/>
          </p:nvSpPr>
          <p:spPr>
            <a:xfrm>
              <a:off x="925322" y="6314759"/>
              <a:ext cx="8098028" cy="400110"/>
            </a:xfrm>
            <a:prstGeom prst="rect">
              <a:avLst/>
            </a:prstGeom>
            <a:noFill/>
          </p:spPr>
          <p:txBody>
            <a:bodyPr vert="horz" wrap="square" rtlCol="0">
              <a:spAutoFit/>
            </a:bodyPr>
            <a:lstStyle/>
            <a:p>
              <a:r>
                <a:rPr lang="en-US" sz="1000" dirty="0"/>
                <a:t>© Mitchell Wand, 2012-2014</a:t>
              </a:r>
            </a:p>
            <a:p>
              <a:r>
                <a:rPr lang="en-US" sz="1000" dirty="0"/>
                <a:t>This work is licensed under a </a:t>
              </a:r>
              <a:r>
                <a:rPr lang="en-US" altLang="en-US" sz="1000" dirty="0">
                  <a:solidFill>
                    <a:srgbClr val="4374B7"/>
                  </a:solidFill>
                  <a:latin typeface="Helvetica Neue"/>
                  <a:hlinkClick r:id="rId5"/>
                </a:rPr>
                <a:t>Creative Commons Attribution-</a:t>
              </a:r>
              <a:r>
                <a:rPr lang="en-US" altLang="en-US" sz="1000" dirty="0" err="1">
                  <a:solidFill>
                    <a:srgbClr val="4374B7"/>
                  </a:solidFill>
                  <a:latin typeface="Helvetica Neue"/>
                  <a:hlinkClick r:id="rId5"/>
                </a:rPr>
                <a:t>NonCommercial</a:t>
              </a:r>
              <a:r>
                <a:rPr lang="en-US" altLang="en-US" sz="1000" dirty="0">
                  <a:solidFill>
                    <a:srgbClr val="4374B7"/>
                  </a:solidFill>
                  <a:latin typeface="Helvetica Neue"/>
                  <a:hlinkClick r:id="rId5"/>
                </a:rPr>
                <a:t> 4.0 International License</a:t>
              </a:r>
              <a:r>
                <a:rPr lang="en-US" sz="1000" dirty="0"/>
                <a:t>.</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 analysis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83247218"/>
              </p:ext>
            </p:extLst>
          </p:nvPr>
        </p:nvGraphicFramePr>
        <p:xfrm>
          <a:off x="370114" y="1295400"/>
          <a:ext cx="8305800" cy="5303520"/>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20000"/>
                    </a:ext>
                  </a:extLst>
                </a:gridCol>
                <a:gridCol w="1504950">
                  <a:extLst>
                    <a:ext uri="{9D8B030D-6E8A-4147-A177-3AD203B41FA5}">
                      <a16:colId xmlns:a16="http://schemas.microsoft.com/office/drawing/2014/main" val="20001"/>
                    </a:ext>
                  </a:extLst>
                </a:gridCol>
                <a:gridCol w="1504950">
                  <a:extLst>
                    <a:ext uri="{9D8B030D-6E8A-4147-A177-3AD203B41FA5}">
                      <a16:colId xmlns:a16="http://schemas.microsoft.com/office/drawing/2014/main" val="20002"/>
                    </a:ext>
                  </a:extLst>
                </a:gridCol>
                <a:gridCol w="1504950">
                  <a:extLst>
                    <a:ext uri="{9D8B030D-6E8A-4147-A177-3AD203B41FA5}">
                      <a16:colId xmlns:a16="http://schemas.microsoft.com/office/drawing/2014/main" val="20003"/>
                    </a:ext>
                  </a:extLst>
                </a:gridCol>
                <a:gridCol w="1504950">
                  <a:extLst>
                    <a:ext uri="{9D8B030D-6E8A-4147-A177-3AD203B41FA5}">
                      <a16:colId xmlns:a16="http://schemas.microsoft.com/office/drawing/2014/main" val="20004"/>
                    </a:ext>
                  </a:extLst>
                </a:gridCol>
              </a:tblGrid>
              <a:tr h="640080">
                <a:tc>
                  <a:txBody>
                    <a:bodyPr/>
                    <a:lstStyle/>
                    <a:p>
                      <a:endParaRPr lang="en-US" sz="1600" dirty="0"/>
                    </a:p>
                  </a:txBody>
                  <a:tcPr/>
                </a:tc>
                <a:tc>
                  <a:txBody>
                    <a:bodyPr/>
                    <a:lstStyle/>
                    <a:p>
                      <a:r>
                        <a:rPr lang="en-US" sz="1600" dirty="0"/>
                        <a:t>falling-cat-1</a:t>
                      </a:r>
                    </a:p>
                  </a:txBody>
                  <a:tcPr/>
                </a:tc>
                <a:tc>
                  <a:txBody>
                    <a:bodyPr/>
                    <a:lstStyle/>
                    <a:p>
                      <a:r>
                        <a:rPr lang="en-US" sz="1600" dirty="0"/>
                        <a:t>falling-cat-2 (</a:t>
                      </a:r>
                      <a:r>
                        <a:rPr lang="en-US" sz="1600" dirty="0" err="1"/>
                        <a:t>pausable</a:t>
                      </a:r>
                      <a:r>
                        <a:rPr lang="en-US" sz="1600" dirty="0"/>
                        <a:t>)</a:t>
                      </a:r>
                    </a:p>
                  </a:txBody>
                  <a:tcPr/>
                </a:tc>
                <a:tc>
                  <a:txBody>
                    <a:bodyPr/>
                    <a:lstStyle/>
                    <a:p>
                      <a:r>
                        <a:rPr lang="en-US" sz="1600" dirty="0"/>
                        <a:t>drag w/ mouse</a:t>
                      </a:r>
                    </a:p>
                  </a:txBody>
                  <a:tcPr/>
                </a:tc>
                <a:tc>
                  <a:txBody>
                    <a:bodyPr/>
                    <a:lstStyle/>
                    <a:p>
                      <a:r>
                        <a:rPr lang="en-US" sz="1600" dirty="0"/>
                        <a:t>model</a:t>
                      </a:r>
                      <a:r>
                        <a:rPr lang="en-US" sz="1600" baseline="0" dirty="0"/>
                        <a:t> gravity</a:t>
                      </a:r>
                      <a:endParaRPr lang="en-US" sz="1600" dirty="0"/>
                    </a:p>
                  </a:txBody>
                  <a:tcPr/>
                </a:tc>
                <a:extLst>
                  <a:ext uri="{0D108BD9-81ED-4DB2-BD59-A6C34878D82A}">
                    <a16:rowId xmlns:a16="http://schemas.microsoft.com/office/drawing/2014/main" val="10000"/>
                  </a:ext>
                </a:extLst>
              </a:tr>
              <a:tr h="640080">
                <a:tc>
                  <a:txBody>
                    <a:bodyPr/>
                    <a:lstStyle/>
                    <a:p>
                      <a:r>
                        <a:rPr lang="en-US" sz="1600" dirty="0"/>
                        <a:t>dimensions of canvas</a:t>
                      </a:r>
                    </a:p>
                    <a:p>
                      <a:endParaRPr lang="en-US" sz="1600" dirty="0"/>
                    </a:p>
                  </a:txBody>
                  <a:tcPr/>
                </a:tc>
                <a:tc>
                  <a:txBody>
                    <a:bodyPr/>
                    <a:lstStyle/>
                    <a:p>
                      <a:r>
                        <a:rPr lang="en-US" sz="1600" dirty="0"/>
                        <a:t>constant</a:t>
                      </a:r>
                    </a:p>
                  </a:txBody>
                  <a:tcPr/>
                </a:tc>
                <a:tc>
                  <a:txBody>
                    <a:bodyPr/>
                    <a:lstStyle/>
                    <a:p>
                      <a:r>
                        <a:rPr lang="en-US" sz="1600" dirty="0"/>
                        <a:t>constant</a:t>
                      </a:r>
                    </a:p>
                  </a:txBody>
                  <a:tcPr/>
                </a:tc>
                <a:tc>
                  <a:txBody>
                    <a:bodyPr/>
                    <a:lstStyle/>
                    <a:p>
                      <a:r>
                        <a:rPr lang="en-US" sz="1600" dirty="0"/>
                        <a:t>constant</a:t>
                      </a:r>
                    </a:p>
                  </a:txBody>
                  <a:tcPr/>
                </a:tc>
                <a:tc>
                  <a:txBody>
                    <a:bodyPr/>
                    <a:lstStyle/>
                    <a:p>
                      <a:r>
                        <a:rPr lang="en-US" sz="1600" dirty="0"/>
                        <a:t>constant</a:t>
                      </a:r>
                    </a:p>
                  </a:txBody>
                  <a:tcPr/>
                </a:tc>
                <a:extLst>
                  <a:ext uri="{0D108BD9-81ED-4DB2-BD59-A6C34878D82A}">
                    <a16:rowId xmlns:a16="http://schemas.microsoft.com/office/drawing/2014/main" val="10001"/>
                  </a:ext>
                </a:extLst>
              </a:tr>
              <a:tr h="6400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x pos of cat</a:t>
                      </a:r>
                    </a:p>
                    <a:p>
                      <a:endParaRPr lang="en-US" sz="1600" dirty="0"/>
                    </a:p>
                  </a:txBody>
                  <a:tcPr/>
                </a:tc>
                <a:tc>
                  <a:txBody>
                    <a:bodyPr/>
                    <a:lstStyle/>
                    <a:p>
                      <a:r>
                        <a:rPr lang="en-US" sz="1600" dirty="0"/>
                        <a:t>constant</a:t>
                      </a:r>
                    </a:p>
                  </a:txBody>
                  <a:tcPr/>
                </a:tc>
                <a:tc>
                  <a:txBody>
                    <a:bodyPr/>
                    <a:lstStyle/>
                    <a:p>
                      <a:r>
                        <a:rPr lang="en-US" sz="1600" dirty="0"/>
                        <a:t>constant</a:t>
                      </a:r>
                    </a:p>
                  </a:txBody>
                  <a:tcPr/>
                </a:tc>
                <a:tc>
                  <a:txBody>
                    <a:bodyPr/>
                    <a:lstStyle/>
                    <a:p>
                      <a:r>
                        <a:rPr lang="en-US" sz="1600" dirty="0"/>
                        <a:t>world</a:t>
                      </a:r>
                    </a:p>
                  </a:txBody>
                  <a:tcPr/>
                </a:tc>
                <a:tc>
                  <a:txBody>
                    <a:bodyPr/>
                    <a:lstStyle/>
                    <a:p>
                      <a:r>
                        <a:rPr lang="en-US" sz="1600" dirty="0"/>
                        <a:t>world if </a:t>
                      </a:r>
                      <a:r>
                        <a:rPr lang="en-US" sz="1600" dirty="0" err="1"/>
                        <a:t>draggable</a:t>
                      </a:r>
                      <a:endParaRPr lang="en-US" sz="1600" dirty="0"/>
                    </a:p>
                  </a:txBody>
                  <a:tcPr/>
                </a:tc>
                <a:extLst>
                  <a:ext uri="{0D108BD9-81ED-4DB2-BD59-A6C34878D82A}">
                    <a16:rowId xmlns:a16="http://schemas.microsoft.com/office/drawing/2014/main" val="10002"/>
                  </a:ext>
                </a:extLst>
              </a:tr>
              <a:tr h="6400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y pos of cat</a:t>
                      </a:r>
                    </a:p>
                    <a:p>
                      <a:endParaRPr lang="en-US" sz="1600" dirty="0"/>
                    </a:p>
                  </a:txBody>
                  <a:tcPr/>
                </a:tc>
                <a:tc>
                  <a:txBody>
                    <a:bodyPr/>
                    <a:lstStyle/>
                    <a:p>
                      <a:r>
                        <a:rPr lang="en-US" sz="1600" dirty="0"/>
                        <a:t>world</a:t>
                      </a:r>
                    </a:p>
                  </a:txBody>
                  <a:tcPr/>
                </a:tc>
                <a:tc>
                  <a:txBody>
                    <a:bodyPr/>
                    <a:lstStyle/>
                    <a:p>
                      <a:r>
                        <a:rPr lang="en-US" sz="1600" dirty="0"/>
                        <a:t>world</a:t>
                      </a:r>
                    </a:p>
                  </a:txBody>
                  <a:tcPr/>
                </a:tc>
                <a:tc>
                  <a:txBody>
                    <a:bodyPr/>
                    <a:lstStyle/>
                    <a:p>
                      <a:r>
                        <a:rPr lang="en-US" sz="1600" dirty="0"/>
                        <a:t>world</a:t>
                      </a:r>
                    </a:p>
                  </a:txBody>
                  <a:tcPr/>
                </a:tc>
                <a:tc>
                  <a:txBody>
                    <a:bodyPr/>
                    <a:lstStyle/>
                    <a:p>
                      <a:r>
                        <a:rPr lang="en-US" sz="1600" dirty="0"/>
                        <a:t>world</a:t>
                      </a:r>
                    </a:p>
                  </a:txBody>
                  <a:tcPr/>
                </a:tc>
                <a:extLst>
                  <a:ext uri="{0D108BD9-81ED-4DB2-BD59-A6C34878D82A}">
                    <a16:rowId xmlns:a16="http://schemas.microsoft.com/office/drawing/2014/main" val="10003"/>
                  </a:ext>
                </a:extLst>
              </a:tr>
              <a:tr h="6400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current speed of cat</a:t>
                      </a:r>
                    </a:p>
                    <a:p>
                      <a:endParaRPr lang="en-US" sz="1600" dirty="0"/>
                    </a:p>
                  </a:txBody>
                  <a:tcPr/>
                </a:tc>
                <a:tc>
                  <a:txBody>
                    <a:bodyPr/>
                    <a:lstStyle/>
                    <a:p>
                      <a:r>
                        <a:rPr lang="en-US" sz="1600" dirty="0"/>
                        <a:t>constant</a:t>
                      </a:r>
                    </a:p>
                  </a:txBody>
                  <a:tcPr/>
                </a:tc>
                <a:tc>
                  <a:txBody>
                    <a:bodyPr/>
                    <a:lstStyle/>
                    <a:p>
                      <a:r>
                        <a:rPr lang="en-US" sz="1600" dirty="0"/>
                        <a:t>world</a:t>
                      </a:r>
                    </a:p>
                  </a:txBody>
                  <a:tcPr/>
                </a:tc>
                <a:tc>
                  <a:txBody>
                    <a:bodyPr/>
                    <a:lstStyle/>
                    <a:p>
                      <a:r>
                        <a:rPr lang="en-US" sz="1600" dirty="0"/>
                        <a:t>world</a:t>
                      </a:r>
                    </a:p>
                  </a:txBody>
                  <a:tcPr/>
                </a:tc>
                <a:tc>
                  <a:txBody>
                    <a:bodyPr/>
                    <a:lstStyle/>
                    <a:p>
                      <a:r>
                        <a:rPr lang="en-US" sz="1600" dirty="0"/>
                        <a:t>world</a:t>
                      </a:r>
                    </a:p>
                  </a:txBody>
                  <a:tcPr/>
                </a:tc>
                <a:extLst>
                  <a:ext uri="{0D108BD9-81ED-4DB2-BD59-A6C34878D82A}">
                    <a16:rowId xmlns:a16="http://schemas.microsoft.com/office/drawing/2014/main" val="10004"/>
                  </a:ext>
                </a:extLst>
              </a:tr>
              <a:tr h="640080">
                <a:tc>
                  <a:txBody>
                    <a:bodyPr/>
                    <a:lstStyle/>
                    <a:p>
                      <a:r>
                        <a:rPr lang="en-US" sz="1600" dirty="0"/>
                        <a:t>image/size of cat</a:t>
                      </a:r>
                    </a:p>
                  </a:txBody>
                  <a:tcPr/>
                </a:tc>
                <a:tc>
                  <a:txBody>
                    <a:bodyPr/>
                    <a:lstStyle/>
                    <a:p>
                      <a:r>
                        <a:rPr lang="en-US" sz="1600" dirty="0"/>
                        <a:t>constant</a:t>
                      </a:r>
                    </a:p>
                  </a:txBody>
                  <a:tcPr/>
                </a:tc>
                <a:tc>
                  <a:txBody>
                    <a:bodyPr/>
                    <a:lstStyle/>
                    <a:p>
                      <a:r>
                        <a:rPr lang="en-US" sz="1600" dirty="0"/>
                        <a:t>constant</a:t>
                      </a:r>
                    </a:p>
                  </a:txBody>
                  <a:tcPr/>
                </a:tc>
                <a:tc>
                  <a:txBody>
                    <a:bodyPr/>
                    <a:lstStyle/>
                    <a:p>
                      <a:r>
                        <a:rPr lang="en-US" sz="1600" dirty="0"/>
                        <a:t>constant</a:t>
                      </a:r>
                    </a:p>
                  </a:txBody>
                  <a:tcPr/>
                </a:tc>
                <a:tc>
                  <a:txBody>
                    <a:bodyPr/>
                    <a:lstStyle/>
                    <a:p>
                      <a:r>
                        <a:rPr lang="en-US" sz="1600" dirty="0"/>
                        <a:t>constant</a:t>
                      </a:r>
                    </a:p>
                  </a:txBody>
                  <a:tcPr/>
                </a:tc>
                <a:extLst>
                  <a:ext uri="{0D108BD9-81ED-4DB2-BD59-A6C34878D82A}">
                    <a16:rowId xmlns:a16="http://schemas.microsoft.com/office/drawing/2014/main" val="10005"/>
                  </a:ext>
                </a:extLst>
              </a:tr>
              <a:tr h="6400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acceleration </a:t>
                      </a:r>
                    </a:p>
                  </a:txBody>
                  <a:tcPr/>
                </a:tc>
                <a:tc>
                  <a:txBody>
                    <a:bodyPr/>
                    <a:lstStyle/>
                    <a:p>
                      <a:r>
                        <a:rPr lang="en-US" sz="1600" dirty="0"/>
                        <a:t>not</a:t>
                      </a:r>
                      <a:r>
                        <a:rPr lang="en-US" sz="1600" baseline="0" dirty="0"/>
                        <a:t> represented</a:t>
                      </a:r>
                      <a:endParaRPr lang="en-US" sz="1600" dirty="0"/>
                    </a:p>
                  </a:txBody>
                  <a:tcPr/>
                </a:tc>
                <a:tc>
                  <a:txBody>
                    <a:bodyPr/>
                    <a:lstStyle/>
                    <a:p>
                      <a:r>
                        <a:rPr lang="en-US" sz="1600" dirty="0"/>
                        <a:t>not</a:t>
                      </a:r>
                      <a:r>
                        <a:rPr lang="en-US" sz="1600" baseline="0" dirty="0"/>
                        <a:t> represented</a:t>
                      </a:r>
                      <a:endParaRPr lang="en-US" sz="1600" dirty="0"/>
                    </a:p>
                  </a:txBody>
                  <a:tcPr/>
                </a:tc>
                <a:tc>
                  <a:txBody>
                    <a:bodyPr/>
                    <a:lstStyle/>
                    <a:p>
                      <a:r>
                        <a:rPr lang="en-US" sz="1600" dirty="0"/>
                        <a:t>not represented</a:t>
                      </a:r>
                    </a:p>
                  </a:txBody>
                  <a:tcPr/>
                </a:tc>
                <a:tc>
                  <a:txBody>
                    <a:bodyPr/>
                    <a:lstStyle/>
                    <a:p>
                      <a:r>
                        <a:rPr lang="en-US" sz="1600" dirty="0"/>
                        <a:t>constant</a:t>
                      </a:r>
                    </a:p>
                  </a:txBody>
                  <a:tcPr/>
                </a:tc>
                <a:extLst>
                  <a:ext uri="{0D108BD9-81ED-4DB2-BD59-A6C34878D82A}">
                    <a16:rowId xmlns:a16="http://schemas.microsoft.com/office/drawing/2014/main" val="10006"/>
                  </a:ext>
                </a:extLst>
              </a:tr>
              <a:tr h="6400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Fields</a:t>
                      </a:r>
                      <a:r>
                        <a:rPr lang="en-US" sz="1600" baseline="0" dirty="0"/>
                        <a:t> needed:</a:t>
                      </a:r>
                      <a:endParaRPr lang="en-US" sz="1600" dirty="0"/>
                    </a:p>
                  </a:txBody>
                  <a:tcPr>
                    <a:solidFill>
                      <a:schemeClr val="accent2">
                        <a:lumMod val="40000"/>
                        <a:lumOff val="60000"/>
                      </a:schemeClr>
                    </a:solidFill>
                  </a:tcPr>
                </a:tc>
                <a:tc>
                  <a:txBody>
                    <a:bodyPr/>
                    <a:lstStyle/>
                    <a:p>
                      <a:r>
                        <a:rPr lang="en-US" sz="1600" dirty="0"/>
                        <a:t>y-</a:t>
                      </a:r>
                      <a:r>
                        <a:rPr lang="en-US" sz="1600" dirty="0" err="1"/>
                        <a:t>pos</a:t>
                      </a:r>
                      <a:endParaRPr lang="en-US" sz="1600" dirty="0"/>
                    </a:p>
                  </a:txBody>
                  <a:tcPr>
                    <a:solidFill>
                      <a:schemeClr val="accent2">
                        <a:lumMod val="40000"/>
                        <a:lumOff val="60000"/>
                      </a:schemeClr>
                    </a:solidFill>
                  </a:tcPr>
                </a:tc>
                <a:tc>
                  <a:txBody>
                    <a:bodyPr/>
                    <a:lstStyle/>
                    <a:p>
                      <a:r>
                        <a:rPr lang="en-US" sz="1600" dirty="0"/>
                        <a:t>y-</a:t>
                      </a:r>
                      <a:r>
                        <a:rPr lang="en-US" sz="1600" dirty="0" err="1"/>
                        <a:t>pos</a:t>
                      </a:r>
                      <a:r>
                        <a:rPr lang="en-US" sz="1600" dirty="0"/>
                        <a:t>, paused?</a:t>
                      </a:r>
                    </a:p>
                  </a:txBody>
                  <a:tcPr>
                    <a:solidFill>
                      <a:schemeClr val="accent2">
                        <a:lumMod val="40000"/>
                        <a:lumOff val="60000"/>
                      </a:schemeClr>
                    </a:solidFill>
                  </a:tcPr>
                </a:tc>
                <a:tc>
                  <a:txBody>
                    <a:bodyPr/>
                    <a:lstStyle/>
                    <a:p>
                      <a:r>
                        <a:rPr lang="en-US" sz="1600" dirty="0"/>
                        <a:t>x-</a:t>
                      </a:r>
                      <a:r>
                        <a:rPr lang="en-US" sz="1600" dirty="0" err="1"/>
                        <a:t>pos</a:t>
                      </a:r>
                      <a:r>
                        <a:rPr lang="en-US" sz="1600" dirty="0"/>
                        <a:t>,</a:t>
                      </a:r>
                      <a:r>
                        <a:rPr lang="en-US" sz="1600" baseline="0" dirty="0"/>
                        <a:t> y-</a:t>
                      </a:r>
                      <a:r>
                        <a:rPr lang="en-US" sz="1600" baseline="0" dirty="0" err="1"/>
                        <a:t>pos</a:t>
                      </a:r>
                      <a:r>
                        <a:rPr lang="en-US" sz="1600" baseline="0" dirty="0"/>
                        <a:t>, paused?</a:t>
                      </a:r>
                      <a:endParaRPr lang="en-US" sz="1600" dirty="0"/>
                    </a:p>
                  </a:txBody>
                  <a:tcPr>
                    <a:solidFill>
                      <a:schemeClr val="accent2">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x-</a:t>
                      </a:r>
                      <a:r>
                        <a:rPr lang="en-US" sz="1600" dirty="0" err="1"/>
                        <a:t>pos</a:t>
                      </a:r>
                      <a:r>
                        <a:rPr lang="en-US" sz="1600" dirty="0"/>
                        <a:t>,</a:t>
                      </a:r>
                      <a:r>
                        <a:rPr lang="en-US" sz="1600" baseline="0" dirty="0"/>
                        <a:t> y-</a:t>
                      </a:r>
                      <a:r>
                        <a:rPr lang="en-US" sz="1600" baseline="0" dirty="0" err="1"/>
                        <a:t>pos</a:t>
                      </a:r>
                      <a:r>
                        <a:rPr lang="en-US" sz="1600" baseline="0" dirty="0"/>
                        <a:t>, current-speed,  paused?</a:t>
                      </a:r>
                      <a:endParaRPr lang="en-US" sz="1600" dirty="0"/>
                    </a:p>
                  </a:txBody>
                  <a:tcPr>
                    <a:solidFill>
                      <a:schemeClr val="accent2">
                        <a:lumMod val="40000"/>
                        <a:lumOff val="60000"/>
                      </a:schemeClr>
                    </a:solidFill>
                  </a:tcPr>
                </a:tc>
                <a:extLst>
                  <a:ext uri="{0D108BD9-81ED-4DB2-BD59-A6C34878D82A}">
                    <a16:rowId xmlns:a16="http://schemas.microsoft.com/office/drawing/2014/main" val="10007"/>
                  </a:ext>
                </a:extLst>
              </a:tr>
            </a:tbl>
          </a:graphicData>
        </a:graphic>
      </p:graphicFrame>
      <p:sp>
        <p:nvSpPr>
          <p:cNvPr id="3" name="Slide Number Placeholder 2"/>
          <p:cNvSpPr>
            <a:spLocks noGrp="1"/>
          </p:cNvSpPr>
          <p:nvPr>
            <p:ph type="sldNum" sz="quarter" idx="12"/>
          </p:nvPr>
        </p:nvSpPr>
        <p:spPr/>
        <p:txBody>
          <a:bodyPr/>
          <a:lstStyle/>
          <a:p>
            <a:fld id="{9F4492BD-6A9C-48FC-AC76-0B4FE11194A1}" type="slidenum">
              <a:rPr lang="en-US" smtClean="0"/>
              <a:pPr/>
              <a:t>10</a:t>
            </a:fld>
            <a:endParaRPr lang="en-US"/>
          </a:p>
        </p:txBody>
      </p:sp>
      <p:sp>
        <p:nvSpPr>
          <p:cNvPr id="5" name="Rectangle 4"/>
          <p:cNvSpPr/>
          <p:nvPr/>
        </p:nvSpPr>
        <p:spPr>
          <a:xfrm>
            <a:off x="6705600" y="381000"/>
            <a:ext cx="2286000" cy="9144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either </a:t>
            </a:r>
            <a:r>
              <a:rPr lang="en-US" b="1" dirty="0">
                <a:solidFill>
                  <a:schemeClr val="tx1"/>
                </a:solidFill>
              </a:rPr>
              <a:t>CATSPEED</a:t>
            </a:r>
            <a:r>
              <a:rPr lang="en-US" dirty="0">
                <a:solidFill>
                  <a:schemeClr val="tx1"/>
                </a:solidFill>
              </a:rPr>
              <a:t> or 0; represented by </a:t>
            </a:r>
            <a:r>
              <a:rPr lang="en-US" b="1" dirty="0">
                <a:solidFill>
                  <a:schemeClr val="tx1"/>
                </a:solidFill>
              </a:rPr>
              <a:t>paused?</a:t>
            </a:r>
          </a:p>
        </p:txBody>
      </p:sp>
      <p:cxnSp>
        <p:nvCxnSpPr>
          <p:cNvPr id="8" name="Straight Arrow Connector 7"/>
          <p:cNvCxnSpPr>
            <a:stCxn id="5" idx="2"/>
          </p:cNvCxnSpPr>
          <p:nvPr/>
        </p:nvCxnSpPr>
        <p:spPr>
          <a:xfrm flipH="1">
            <a:off x="4800600" y="1295400"/>
            <a:ext cx="3048000" cy="26670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Gravity and Speed</a:t>
            </a:r>
          </a:p>
        </p:txBody>
      </p:sp>
      <p:sp>
        <p:nvSpPr>
          <p:cNvPr id="3" name="Content Placeholder 2"/>
          <p:cNvSpPr>
            <a:spLocks noGrp="1"/>
          </p:cNvSpPr>
          <p:nvPr>
            <p:ph idx="1"/>
          </p:nvPr>
        </p:nvSpPr>
        <p:spPr/>
        <p:txBody>
          <a:bodyPr>
            <a:normAutofit lnSpcReduction="10000"/>
          </a:bodyPr>
          <a:lstStyle/>
          <a:p>
            <a:r>
              <a:rPr lang="en-US" dirty="0"/>
              <a:t>When there is no gravity, the cat's speed is either 0 or CATSPEED, so we can represent this with one bit (paused?).</a:t>
            </a:r>
          </a:p>
          <a:p>
            <a:r>
              <a:rPr lang="en-US" dirty="0"/>
              <a:t>When there is gravity, the cat accelerates, so we need to keep track of its current speed. </a:t>
            </a:r>
          </a:p>
          <a:p>
            <a:r>
              <a:rPr lang="en-US" dirty="0"/>
              <a:t>When the cat resumes motion, it should resume its previous speed.</a:t>
            </a:r>
          </a:p>
          <a:p>
            <a:r>
              <a:rPr lang="en-US" dirty="0"/>
              <a:t>So we need to keep track of both its paused? state and its previous velocity.</a:t>
            </a:r>
          </a:p>
        </p:txBody>
      </p:sp>
      <p:sp>
        <p:nvSpPr>
          <p:cNvPr id="5" name="Slide Number Placeholder 4"/>
          <p:cNvSpPr>
            <a:spLocks noGrp="1"/>
          </p:cNvSpPr>
          <p:nvPr>
            <p:ph type="sldNum" sz="quarter" idx="12"/>
          </p:nvPr>
        </p:nvSpPr>
        <p:spPr/>
        <p:txBody>
          <a:bodyPr/>
          <a:lstStyle/>
          <a:p>
            <a:fld id="{9F4492BD-6A9C-48FC-AC76-0B4FE11194A1}" type="slidenum">
              <a:rPr lang="en-US" smtClean="0"/>
              <a:pPr/>
              <a:t>11</a:t>
            </a:fld>
            <a:endParaRPr lang="en-US"/>
          </a:p>
        </p:txBody>
      </p:sp>
      <p:sp>
        <p:nvSpPr>
          <p:cNvPr id="4" name="Rectangle 3"/>
          <p:cNvSpPr/>
          <p:nvPr/>
        </p:nvSpPr>
        <p:spPr>
          <a:xfrm>
            <a:off x="1066800" y="5943600"/>
            <a:ext cx="7772400" cy="734985"/>
          </a:xfrm>
          <a:prstGeom prst="rect">
            <a:avLst/>
          </a:prstGeom>
          <a:solidFill>
            <a:schemeClr val="accent4">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defRPr/>
            </a:pPr>
            <a:r>
              <a:rPr lang="en-US" sz="1400" dirty="0">
                <a:solidFill>
                  <a:schemeClr val="tx1"/>
                </a:solidFill>
              </a:rPr>
              <a:t>The problem should specify what happens when the cat resumes falling.  Here we've assumed that the cat resumes falling at the same speed it was moving when it paused.  If we specified that the cat starts falling again with speed 0, how would that change the representation?</a:t>
            </a:r>
          </a:p>
        </p:txBody>
      </p:sp>
    </p:spTree>
    <p:extLst>
      <p:ext uri="{BB962C8B-B14F-4D97-AF65-F5344CB8AC3E}">
        <p14:creationId xmlns:p14="http://schemas.microsoft.com/office/powerpoint/2010/main" val="3793188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Recipe for Designing a World</a:t>
            </a:r>
          </a:p>
        </p:txBody>
      </p:sp>
      <p:sp>
        <p:nvSpPr>
          <p:cNvPr id="3" name="Content Placeholder 2"/>
          <p:cNvSpPr>
            <a:spLocks noGrp="1"/>
          </p:cNvSpPr>
          <p:nvPr>
            <p:ph idx="1"/>
          </p:nvPr>
        </p:nvSpPr>
        <p:spPr>
          <a:xfrm>
            <a:off x="457200" y="1600201"/>
            <a:ext cx="8229600" cy="1066799"/>
          </a:xfrm>
        </p:spPr>
        <p:txBody>
          <a:bodyPr>
            <a:normAutofit fontScale="92500" lnSpcReduction="10000"/>
          </a:bodyPr>
          <a:lstStyle/>
          <a:p>
            <a:pPr marL="0" indent="0">
              <a:buNone/>
            </a:pPr>
            <a:r>
              <a:rPr lang="en-US" sz="2400" dirty="0"/>
              <a:t>Here are the steps in designing a world.  These are the same steps we followed in falling-cat, except that we've spelled out more detail in Step 1.</a:t>
            </a:r>
          </a:p>
        </p:txBody>
      </p:sp>
      <p:sp>
        <p:nvSpPr>
          <p:cNvPr id="5" name="Slide Number Placeholder 4"/>
          <p:cNvSpPr>
            <a:spLocks noGrp="1"/>
          </p:cNvSpPr>
          <p:nvPr>
            <p:ph type="sldNum" sz="quarter" idx="12"/>
          </p:nvPr>
        </p:nvSpPr>
        <p:spPr/>
        <p:txBody>
          <a:bodyPr/>
          <a:lstStyle/>
          <a:p>
            <a:fld id="{9F4492BD-6A9C-48FC-AC76-0B4FE11194A1}" type="slidenum">
              <a:rPr lang="en-US" smtClean="0"/>
              <a:pPr/>
              <a:t>12</a:t>
            </a:fld>
            <a:endParaRPr lang="en-US"/>
          </a:p>
        </p:txBody>
      </p:sp>
      <p:graphicFrame>
        <p:nvGraphicFramePr>
          <p:cNvPr id="4" name="Content Placeholder 3"/>
          <p:cNvGraphicFramePr>
            <a:graphicFrameLocks/>
          </p:cNvGraphicFramePr>
          <p:nvPr>
            <p:extLst>
              <p:ext uri="{D42A27DB-BD31-4B8C-83A1-F6EECF244321}">
                <p14:modId xmlns:p14="http://schemas.microsoft.com/office/powerpoint/2010/main" val="782646746"/>
              </p:ext>
            </p:extLst>
          </p:nvPr>
        </p:nvGraphicFramePr>
        <p:xfrm>
          <a:off x="457200" y="2895600"/>
          <a:ext cx="8229600" cy="2981960"/>
        </p:xfrm>
        <a:graphic>
          <a:graphicData uri="http://schemas.openxmlformats.org/drawingml/2006/table">
            <a:tbl>
              <a:tblPr firstRow="1" bandRow="1">
                <a:tableStyleId>{5C22544A-7EE6-4342-B048-85BDC9FD1C3A}</a:tableStyleId>
              </a:tblPr>
              <a:tblGrid>
                <a:gridCol w="8229600">
                  <a:extLst>
                    <a:ext uri="{9D8B030D-6E8A-4147-A177-3AD203B41FA5}">
                      <a16:colId xmlns:a16="http://schemas.microsoft.com/office/drawing/2014/main" val="20000"/>
                    </a:ext>
                  </a:extLst>
                </a:gridCol>
              </a:tblGrid>
              <a:tr h="370840">
                <a:tc>
                  <a:txBody>
                    <a:bodyPr/>
                    <a:lstStyle/>
                    <a:p>
                      <a:pPr algn="ctr"/>
                      <a:r>
                        <a:rPr lang="en-US" dirty="0"/>
                        <a:t>How to Design Universe Programs</a:t>
                      </a:r>
                    </a:p>
                  </a:txBody>
                  <a:tcPr/>
                </a:tc>
                <a:extLst>
                  <a:ext uri="{0D108BD9-81ED-4DB2-BD59-A6C34878D82A}">
                    <a16:rowId xmlns:a16="http://schemas.microsoft.com/office/drawing/2014/main" val="10000"/>
                  </a:ext>
                </a:extLst>
              </a:tr>
              <a:tr h="1229360">
                <a:tc>
                  <a:txBody>
                    <a:bodyPr/>
                    <a:lstStyle/>
                    <a:p>
                      <a:pPr marL="342900" indent="-342900">
                        <a:buAutoNum type="arabicPeriod"/>
                      </a:pPr>
                      <a:r>
                        <a:rPr lang="en-US" baseline="0" dirty="0"/>
                        <a:t>Information Analysis</a:t>
                      </a:r>
                    </a:p>
                    <a:p>
                      <a:pPr marL="800100" lvl="1" indent="-342900">
                        <a:buFont typeface="Arial" pitchFamily="34" charset="0"/>
                        <a:buChar char="•"/>
                      </a:pPr>
                      <a:r>
                        <a:rPr lang="en-US" baseline="0" dirty="0"/>
                        <a:t>What events should the world respond to?</a:t>
                      </a:r>
                    </a:p>
                    <a:p>
                      <a:pPr marL="800100" lvl="1" indent="-342900">
                        <a:buFont typeface="Arial" pitchFamily="34" charset="0"/>
                        <a:buChar char="•"/>
                      </a:pPr>
                      <a:r>
                        <a:rPr lang="en-US" baseline="0" dirty="0"/>
                        <a:t>What information changes in response to an event?</a:t>
                      </a:r>
                    </a:p>
                    <a:p>
                      <a:pPr marL="800100" lvl="1" indent="-342900">
                        <a:buFont typeface="Arial" pitchFamily="34" charset="0"/>
                        <a:buChar char="•"/>
                      </a:pPr>
                      <a:r>
                        <a:rPr lang="en-US" baseline="0" dirty="0"/>
                        <a:t>What information doesn't change in response to an event?</a:t>
                      </a:r>
                      <a:endParaRPr lang="en-US" dirty="0"/>
                    </a:p>
                  </a:txBody>
                  <a:tcPr/>
                </a:tc>
                <a:extLst>
                  <a:ext uri="{0D108BD9-81ED-4DB2-BD59-A6C34878D82A}">
                    <a16:rowId xmlns:a16="http://schemas.microsoft.com/office/drawing/2014/main" val="10001"/>
                  </a:ext>
                </a:extLst>
              </a:tr>
              <a:tr h="370840">
                <a:tc>
                  <a:txBody>
                    <a:bodyPr/>
                    <a:lstStyle/>
                    <a:p>
                      <a:r>
                        <a:rPr lang="en-US" dirty="0"/>
                        <a:t>2. From your information analysis, write out the constant definitions and data definitions.</a:t>
                      </a:r>
                    </a:p>
                  </a:txBody>
                  <a:tcPr/>
                </a:tc>
                <a:extLst>
                  <a:ext uri="{0D108BD9-81ED-4DB2-BD59-A6C34878D82A}">
                    <a16:rowId xmlns:a16="http://schemas.microsoft.com/office/drawing/2014/main" val="10002"/>
                  </a:ext>
                </a:extLst>
              </a:tr>
              <a:tr h="370840">
                <a:tc>
                  <a:txBody>
                    <a:bodyPr/>
                    <a:lstStyle/>
                    <a:p>
                      <a:r>
                        <a:rPr lang="en-US" dirty="0"/>
                        <a:t>3. From your list of events, write a </a:t>
                      </a:r>
                      <a:r>
                        <a:rPr lang="en-US" dirty="0" err="1"/>
                        <a:t>wishlist</a:t>
                      </a:r>
                      <a:r>
                        <a:rPr lang="en-US" dirty="0"/>
                        <a:t> of functions to be designed</a:t>
                      </a:r>
                    </a:p>
                  </a:txBody>
                  <a:tcPr/>
                </a:tc>
                <a:extLst>
                  <a:ext uri="{0D108BD9-81ED-4DB2-BD59-A6C34878D82A}">
                    <a16:rowId xmlns:a16="http://schemas.microsoft.com/office/drawing/2014/main" val="10003"/>
                  </a:ext>
                </a:extLst>
              </a:tr>
              <a:tr h="370840">
                <a:tc>
                  <a:txBody>
                    <a:bodyPr/>
                    <a:lstStyle/>
                    <a:p>
                      <a:r>
                        <a:rPr lang="en-US" dirty="0"/>
                        <a:t>4. Design the functions on your </a:t>
                      </a:r>
                      <a:r>
                        <a:rPr lang="en-US" dirty="0" err="1"/>
                        <a:t>wishlist</a:t>
                      </a:r>
                      <a:r>
                        <a:rPr lang="en-US" dirty="0"/>
                        <a:t> (use the design recipe!)</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621204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Information that can change after an event goes into the world state</a:t>
            </a:r>
          </a:p>
          <a:p>
            <a:r>
              <a:rPr lang="en-US" dirty="0"/>
              <a:t>Info that doesn't change is represented by constants</a:t>
            </a:r>
          </a:p>
          <a:p>
            <a:r>
              <a:rPr lang="en-US" dirty="0"/>
              <a:t>Manage your project with a </a:t>
            </a:r>
            <a:r>
              <a:rPr lang="en-US" dirty="0" err="1"/>
              <a:t>wishlist</a:t>
            </a:r>
            <a:endParaRPr lang="en-US" dirty="0"/>
          </a:p>
          <a:p>
            <a:r>
              <a:rPr lang="en-US" dirty="0" err="1"/>
              <a:t>Wishlist</a:t>
            </a:r>
            <a:r>
              <a:rPr lang="en-US" dirty="0"/>
              <a:t> must include contracts and purpose statements for each function</a:t>
            </a:r>
          </a:p>
          <a:p>
            <a:endParaRPr lang="en-US" dirty="0"/>
          </a:p>
          <a:p>
            <a:pPr lvl="1"/>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dirty="0"/>
              <a:t>If you have questions about this lesson, post them on the Discussion Board</a:t>
            </a:r>
          </a:p>
          <a:p>
            <a:r>
              <a:rPr lang="en-US" dirty="0"/>
              <a:t>Go on to the next lesson.</a:t>
            </a:r>
          </a:p>
        </p:txBody>
      </p:sp>
      <p:sp>
        <p:nvSpPr>
          <p:cNvPr id="4" name="Slide Number Placeholder 3"/>
          <p:cNvSpPr>
            <a:spLocks noGrp="1"/>
          </p:cNvSpPr>
          <p:nvPr>
            <p:ph type="sldNum" sz="quarter" idx="12"/>
          </p:nvPr>
        </p:nvSpPr>
        <p:spPr/>
        <p:txBody>
          <a:bodyPr/>
          <a:lstStyle/>
          <a:p>
            <a:fld id="{9F4492BD-6A9C-48FC-AC76-0B4FE11194A1}" type="slidenum">
              <a:rPr lang="en-US" smtClean="0"/>
              <a:pPr/>
              <a:t>14</a:t>
            </a:fld>
            <a:endParaRPr lang="en-US"/>
          </a:p>
        </p:txBody>
      </p:sp>
    </p:spTree>
    <p:extLst>
      <p:ext uri="{BB962C8B-B14F-4D97-AF65-F5344CB8AC3E}">
        <p14:creationId xmlns:p14="http://schemas.microsoft.com/office/powerpoint/2010/main" val="3362210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a:bodyPr>
          <a:lstStyle/>
          <a:p>
            <a:r>
              <a:rPr lang="en-US" dirty="0"/>
              <a:t>In this lesson, we will show to how to decide whether information should be represented as part of the world state, or whether it should be kept as a constant in the program</a:t>
            </a:r>
          </a:p>
          <a:p>
            <a:pPr marL="800100" lvl="3" indent="-342900"/>
            <a:r>
              <a:rPr lang="en-US" sz="2800" dirty="0"/>
              <a:t>By the end of this lesson, you should be able to analyze information to determine whether it should be constant or part of the world state.</a:t>
            </a:r>
          </a:p>
          <a:p>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2</a:t>
            </a:fld>
            <a:endParaRPr lang="en-US"/>
          </a:p>
        </p:txBody>
      </p:sp>
    </p:spTree>
    <p:extLst>
      <p:ext uri="{BB962C8B-B14F-4D97-AF65-F5344CB8AC3E}">
        <p14:creationId xmlns:p14="http://schemas.microsoft.com/office/powerpoint/2010/main" val="1176521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Review: the 2htdp/universe module</a:t>
            </a:r>
          </a:p>
        </p:txBody>
      </p:sp>
      <p:sp>
        <p:nvSpPr>
          <p:cNvPr id="3" name="Content Placeholder 2"/>
          <p:cNvSpPr>
            <a:spLocks noGrp="1"/>
          </p:cNvSpPr>
          <p:nvPr>
            <p:ph idx="1"/>
          </p:nvPr>
        </p:nvSpPr>
        <p:spPr/>
        <p:txBody>
          <a:bodyPr/>
          <a:lstStyle/>
          <a:p>
            <a:r>
              <a:rPr lang="en-US" dirty="0"/>
              <a:t>Provides a way of creating and running an interactive machine.</a:t>
            </a:r>
          </a:p>
          <a:p>
            <a:r>
              <a:rPr lang="en-US" dirty="0"/>
              <a:t>Machine will have some </a:t>
            </a:r>
            <a:r>
              <a:rPr lang="en-US" i="1" dirty="0">
                <a:solidFill>
                  <a:srgbClr val="FF0000"/>
                </a:solidFill>
              </a:rPr>
              <a:t>state.</a:t>
            </a:r>
          </a:p>
          <a:p>
            <a:r>
              <a:rPr lang="en-US" dirty="0"/>
              <a:t>Machine can respond to </a:t>
            </a:r>
            <a:r>
              <a:rPr lang="en-US" i="1" dirty="0">
                <a:solidFill>
                  <a:srgbClr val="FF0000"/>
                </a:solidFill>
              </a:rPr>
              <a:t>inputs</a:t>
            </a:r>
            <a:r>
              <a:rPr lang="en-US" dirty="0">
                <a:solidFill>
                  <a:srgbClr val="FF0000"/>
                </a:solidFill>
              </a:rPr>
              <a:t>. </a:t>
            </a:r>
          </a:p>
          <a:p>
            <a:r>
              <a:rPr lang="en-US" dirty="0"/>
              <a:t>Response to input is described as a </a:t>
            </a:r>
            <a:r>
              <a:rPr lang="en-US" i="1" dirty="0">
                <a:solidFill>
                  <a:srgbClr val="FF0000"/>
                </a:solidFill>
              </a:rPr>
              <a:t>function</a:t>
            </a:r>
            <a:r>
              <a:rPr lang="en-US" dirty="0"/>
              <a:t>.</a:t>
            </a:r>
          </a:p>
          <a:p>
            <a:r>
              <a:rPr lang="en-US" dirty="0"/>
              <a:t>Machine can show its state as a </a:t>
            </a:r>
            <a:r>
              <a:rPr lang="en-US" i="1" dirty="0">
                <a:solidFill>
                  <a:srgbClr val="FF0000"/>
                </a:solidFill>
              </a:rPr>
              <a:t>scene.</a:t>
            </a:r>
          </a:p>
          <a:p>
            <a:r>
              <a:rPr lang="en-US" dirty="0"/>
              <a:t>We will use this to create interactive animations.</a:t>
            </a:r>
          </a:p>
        </p:txBody>
      </p:sp>
      <p:sp>
        <p:nvSpPr>
          <p:cNvPr id="4" name="Slide Number Placeholder 3"/>
          <p:cNvSpPr>
            <a:spLocks noGrp="1"/>
          </p:cNvSpPr>
          <p:nvPr>
            <p:ph type="sldNum" sz="quarter" idx="12"/>
          </p:nvPr>
        </p:nvSpPr>
        <p:spPr/>
        <p:txBody>
          <a:bodyPr/>
          <a:lstStyle/>
          <a:p>
            <a:fld id="{9F4492BD-6A9C-48FC-AC76-0B4FE11194A1}"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in the state?</a:t>
            </a:r>
          </a:p>
        </p:txBody>
      </p:sp>
      <p:sp>
        <p:nvSpPr>
          <p:cNvPr id="3" name="Content Placeholder 2"/>
          <p:cNvSpPr>
            <a:spLocks noGrp="1"/>
          </p:cNvSpPr>
          <p:nvPr>
            <p:ph idx="1"/>
          </p:nvPr>
        </p:nvSpPr>
        <p:spPr/>
        <p:txBody>
          <a:bodyPr/>
          <a:lstStyle/>
          <a:p>
            <a:r>
              <a:rPr lang="en-US" dirty="0"/>
              <a:t>The state consists of the information that changes in response to a stimulus.</a:t>
            </a:r>
          </a:p>
          <a:p>
            <a:r>
              <a:rPr lang="en-US" dirty="0"/>
              <a:t>Other things are constants.</a:t>
            </a:r>
          </a:p>
        </p:txBody>
      </p:sp>
      <p:sp>
        <p:nvSpPr>
          <p:cNvPr id="4" name="Slide Number Placeholder 3"/>
          <p:cNvSpPr>
            <a:spLocks noGrp="1"/>
          </p:cNvSpPr>
          <p:nvPr>
            <p:ph type="sldNum" sz="quarter" idx="12"/>
          </p:nvPr>
        </p:nvSpPr>
        <p:spPr/>
        <p:txBody>
          <a:bodyPr/>
          <a:lstStyle/>
          <a:p>
            <a:fld id="{9F4492BD-6A9C-48FC-AC76-0B4FE11194A1}" type="slidenum">
              <a:rPr lang="en-US" smtClean="0"/>
              <a:pPr/>
              <a:t>4</a:t>
            </a:fld>
            <a:endParaRPr lang="en-US"/>
          </a:p>
        </p:txBody>
      </p:sp>
    </p:spTree>
    <p:extLst>
      <p:ext uri="{BB962C8B-B14F-4D97-AF65-F5344CB8AC3E}">
        <p14:creationId xmlns:p14="http://schemas.microsoft.com/office/powerpoint/2010/main" val="2575863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Traffic Light Example</a:t>
            </a:r>
          </a:p>
        </p:txBody>
      </p:sp>
      <p:sp>
        <p:nvSpPr>
          <p:cNvPr id="3" name="Content Placeholder 2"/>
          <p:cNvSpPr>
            <a:spLocks noGrp="1"/>
          </p:cNvSpPr>
          <p:nvPr>
            <p:ph idx="1"/>
          </p:nvPr>
        </p:nvSpPr>
        <p:spPr/>
        <p:txBody>
          <a:bodyPr>
            <a:normAutofit lnSpcReduction="10000"/>
          </a:bodyPr>
          <a:lstStyle/>
          <a:p>
            <a:r>
              <a:rPr lang="en-US" dirty="0">
                <a:sym typeface="Wingdings" pitchFamily="2" charset="2"/>
              </a:rPr>
              <a:t>Number of ticks until next change: </a:t>
            </a:r>
          </a:p>
          <a:p>
            <a:pPr lvl="1"/>
            <a:r>
              <a:rPr lang="en-US" dirty="0">
                <a:sym typeface="Wingdings" pitchFamily="2" charset="2"/>
              </a:rPr>
              <a:t>this changes on every tick.  </a:t>
            </a:r>
          </a:p>
          <a:p>
            <a:pPr lvl="1"/>
            <a:r>
              <a:rPr lang="en-US" dirty="0">
                <a:sym typeface="Wingdings" pitchFamily="2" charset="2"/>
              </a:rPr>
              <a:t>So: this goes in the state</a:t>
            </a:r>
          </a:p>
          <a:p>
            <a:r>
              <a:rPr lang="en-US" dirty="0"/>
              <a:t>Current Color  </a:t>
            </a:r>
          </a:p>
          <a:p>
            <a:pPr lvl="1"/>
            <a:r>
              <a:rPr lang="en-US" dirty="0">
                <a:sym typeface="Wingdings" pitchFamily="2" charset="2"/>
              </a:rPr>
              <a:t>changes when countdown timer runs out</a:t>
            </a:r>
          </a:p>
          <a:p>
            <a:pPr lvl="1"/>
            <a:r>
              <a:rPr lang="en-US" dirty="0">
                <a:sym typeface="Wingdings" pitchFamily="2" charset="2"/>
              </a:rPr>
              <a:t>So: this goes in the state</a:t>
            </a:r>
          </a:p>
          <a:p>
            <a:r>
              <a:rPr lang="en-US" dirty="0">
                <a:sym typeface="Wingdings" pitchFamily="2" charset="2"/>
              </a:rPr>
              <a:t>How often each color lasts before changing</a:t>
            </a:r>
          </a:p>
          <a:p>
            <a:pPr lvl="1"/>
            <a:r>
              <a:rPr lang="en-US" dirty="0">
                <a:sym typeface="Wingdings" pitchFamily="2" charset="2"/>
              </a:rPr>
              <a:t>doesn’t change</a:t>
            </a:r>
          </a:p>
          <a:p>
            <a:pPr lvl="1"/>
            <a:r>
              <a:rPr lang="en-US" dirty="0">
                <a:sym typeface="Wingdings" pitchFamily="2" charset="2"/>
              </a:rPr>
              <a:t>So: this will be a constant, not part of the state</a:t>
            </a:r>
          </a:p>
          <a:p>
            <a:pPr lvl="1"/>
            <a:endParaRPr lang="en-US" dirty="0"/>
          </a:p>
          <a:p>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5</a:t>
            </a:fld>
            <a:endParaRPr lang="en-US"/>
          </a:p>
        </p:txBody>
      </p:sp>
    </p:spTree>
    <p:extLst>
      <p:ext uri="{BB962C8B-B14F-4D97-AF65-F5344CB8AC3E}">
        <p14:creationId xmlns:p14="http://schemas.microsoft.com/office/powerpoint/2010/main" val="2892337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Analysis for falling-cat</a:t>
            </a:r>
          </a:p>
        </p:txBody>
      </p:sp>
      <p:sp>
        <p:nvSpPr>
          <p:cNvPr id="3" name="Content Placeholder 2"/>
          <p:cNvSpPr>
            <a:spLocks noGrp="1"/>
          </p:cNvSpPr>
          <p:nvPr>
            <p:ph idx="1"/>
          </p:nvPr>
        </p:nvSpPr>
        <p:spPr/>
        <p:txBody>
          <a:bodyPr/>
          <a:lstStyle/>
          <a:p>
            <a:r>
              <a:rPr lang="en-US" dirty="0"/>
              <a:t>dimensions of canvas</a:t>
            </a:r>
          </a:p>
          <a:p>
            <a:r>
              <a:rPr lang="en-US" dirty="0"/>
              <a:t>x pos of cat</a:t>
            </a:r>
          </a:p>
          <a:p>
            <a:r>
              <a:rPr lang="en-US" dirty="0"/>
              <a:t>y pos of cat</a:t>
            </a:r>
          </a:p>
          <a:p>
            <a:r>
              <a:rPr lang="en-US" dirty="0"/>
              <a:t>current speed of cat</a:t>
            </a:r>
          </a:p>
          <a:p>
            <a:r>
              <a:rPr lang="en-US" dirty="0"/>
              <a:t>image/size of cat</a:t>
            </a:r>
          </a:p>
          <a:p>
            <a:r>
              <a:rPr lang="en-US" dirty="0"/>
              <a:t>acceleration of gravity g</a:t>
            </a:r>
          </a:p>
        </p:txBody>
      </p:sp>
      <p:sp>
        <p:nvSpPr>
          <p:cNvPr id="7" name="Slide Number Placeholder 6"/>
          <p:cNvSpPr>
            <a:spLocks noGrp="1"/>
          </p:cNvSpPr>
          <p:nvPr>
            <p:ph type="sldNum" sz="quarter" idx="12"/>
          </p:nvPr>
        </p:nvSpPr>
        <p:spPr/>
        <p:txBody>
          <a:bodyPr/>
          <a:lstStyle/>
          <a:p>
            <a:fld id="{9F4492BD-6A9C-48FC-AC76-0B4FE11194A1}" type="slidenum">
              <a:rPr lang="en-US" smtClean="0"/>
              <a:pPr/>
              <a:t>6</a:t>
            </a:fld>
            <a:endParaRPr lang="en-US"/>
          </a:p>
        </p:txBody>
      </p:sp>
      <p:sp>
        <p:nvSpPr>
          <p:cNvPr id="4" name="Rectangle 3"/>
          <p:cNvSpPr/>
          <p:nvPr/>
        </p:nvSpPr>
        <p:spPr>
          <a:xfrm>
            <a:off x="5715000" y="1905000"/>
            <a:ext cx="2514600" cy="9144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tx1"/>
                </a:solidFill>
              </a:rPr>
              <a:t>which of these belong in the world?</a:t>
            </a:r>
          </a:p>
        </p:txBody>
      </p:sp>
      <p:sp>
        <p:nvSpPr>
          <p:cNvPr id="5" name="Rectangle 4"/>
          <p:cNvSpPr/>
          <p:nvPr/>
        </p:nvSpPr>
        <p:spPr>
          <a:xfrm>
            <a:off x="5715000" y="3276600"/>
            <a:ext cx="2514600" cy="8382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tx1"/>
                </a:solidFill>
              </a:rPr>
              <a:t>which should be constants?</a:t>
            </a:r>
          </a:p>
        </p:txBody>
      </p:sp>
      <p:sp>
        <p:nvSpPr>
          <p:cNvPr id="6" name="Rectangle 5"/>
          <p:cNvSpPr/>
          <p:nvPr/>
        </p:nvSpPr>
        <p:spPr>
          <a:xfrm>
            <a:off x="5715000" y="4572000"/>
            <a:ext cx="2514600" cy="8382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tx1"/>
                </a:solidFill>
              </a:rPr>
              <a:t>which need not be represented?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Analysis for falling-cat</a:t>
            </a:r>
          </a:p>
        </p:txBody>
      </p:sp>
      <p:sp>
        <p:nvSpPr>
          <p:cNvPr id="3" name="Content Placeholder 2"/>
          <p:cNvSpPr>
            <a:spLocks noGrp="1"/>
          </p:cNvSpPr>
          <p:nvPr>
            <p:ph idx="1"/>
          </p:nvPr>
        </p:nvSpPr>
        <p:spPr/>
        <p:txBody>
          <a:bodyPr/>
          <a:lstStyle/>
          <a:p>
            <a:r>
              <a:rPr lang="en-US" dirty="0">
                <a:solidFill>
                  <a:schemeClr val="tx1">
                    <a:lumMod val="50000"/>
                    <a:lumOff val="50000"/>
                  </a:schemeClr>
                </a:solidFill>
              </a:rPr>
              <a:t>dimensions of canvas</a:t>
            </a:r>
          </a:p>
          <a:p>
            <a:r>
              <a:rPr lang="en-US" dirty="0">
                <a:solidFill>
                  <a:schemeClr val="tx1">
                    <a:lumMod val="50000"/>
                    <a:lumOff val="50000"/>
                  </a:schemeClr>
                </a:solidFill>
              </a:rPr>
              <a:t>x pos of cat</a:t>
            </a:r>
          </a:p>
          <a:p>
            <a:r>
              <a:rPr lang="en-US" dirty="0">
                <a:solidFill>
                  <a:srgbClr val="FF0000"/>
                </a:solidFill>
              </a:rPr>
              <a:t>y pos of cat</a:t>
            </a:r>
          </a:p>
          <a:p>
            <a:r>
              <a:rPr lang="en-US" dirty="0">
                <a:solidFill>
                  <a:srgbClr val="FF0000"/>
                </a:solidFill>
              </a:rPr>
              <a:t>current speed of cat</a:t>
            </a:r>
          </a:p>
          <a:p>
            <a:r>
              <a:rPr lang="en-US" dirty="0">
                <a:solidFill>
                  <a:schemeClr val="tx1">
                    <a:lumMod val="50000"/>
                    <a:lumOff val="50000"/>
                  </a:schemeClr>
                </a:solidFill>
              </a:rPr>
              <a:t>image/size of cat</a:t>
            </a:r>
          </a:p>
          <a:p>
            <a:r>
              <a:rPr lang="en-US" dirty="0">
                <a:solidFill>
                  <a:schemeClr val="tx1">
                    <a:lumMod val="50000"/>
                    <a:lumOff val="50000"/>
                  </a:schemeClr>
                </a:solidFill>
              </a:rPr>
              <a:t>acceleration of gravity g</a:t>
            </a:r>
          </a:p>
        </p:txBody>
      </p:sp>
      <p:sp>
        <p:nvSpPr>
          <p:cNvPr id="4" name="Slide Number Placeholder 3"/>
          <p:cNvSpPr>
            <a:spLocks noGrp="1"/>
          </p:cNvSpPr>
          <p:nvPr>
            <p:ph type="sldNum" sz="quarter" idx="12"/>
          </p:nvPr>
        </p:nvSpPr>
        <p:spPr/>
        <p:txBody>
          <a:bodyPr/>
          <a:lstStyle/>
          <a:p>
            <a:fld id="{9F4492BD-6A9C-48FC-AC76-0B4FE11194A1}" type="slidenum">
              <a:rPr lang="en-US" smtClean="0"/>
              <a:pPr/>
              <a:t>7</a:t>
            </a:fld>
            <a:endParaRPr lang="en-US"/>
          </a:p>
        </p:txBody>
      </p:sp>
      <p:sp>
        <p:nvSpPr>
          <p:cNvPr id="8" name="Rounded Rectangle 7"/>
          <p:cNvSpPr/>
          <p:nvPr/>
        </p:nvSpPr>
        <p:spPr>
          <a:xfrm>
            <a:off x="5105400" y="2438400"/>
            <a:ext cx="2514600" cy="1600200"/>
          </a:xfrm>
          <a:prstGeom prst="roundRect">
            <a:avLst/>
          </a:prstGeom>
          <a:solidFill>
            <a:schemeClr val="accent2">
              <a:lumMod val="20000"/>
              <a:lumOff val="8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tx1"/>
                </a:solidFill>
              </a:rPr>
              <a:t>These vary from frame to frame in the animation, so they are part of the animation's state (the world)</a:t>
            </a:r>
          </a:p>
        </p:txBody>
      </p:sp>
      <p:cxnSp>
        <p:nvCxnSpPr>
          <p:cNvPr id="10" name="Straight Arrow Connector 9"/>
          <p:cNvCxnSpPr>
            <a:stCxn id="8" idx="1"/>
          </p:cNvCxnSpPr>
          <p:nvPr/>
        </p:nvCxnSpPr>
        <p:spPr>
          <a:xfrm flipH="1">
            <a:off x="4267200" y="3238500"/>
            <a:ext cx="838200"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6602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Analysis for falling-cat</a:t>
            </a:r>
          </a:p>
        </p:txBody>
      </p:sp>
      <p:sp>
        <p:nvSpPr>
          <p:cNvPr id="3" name="Content Placeholder 2"/>
          <p:cNvSpPr>
            <a:spLocks noGrp="1"/>
          </p:cNvSpPr>
          <p:nvPr>
            <p:ph idx="1"/>
          </p:nvPr>
        </p:nvSpPr>
        <p:spPr/>
        <p:txBody>
          <a:bodyPr/>
          <a:lstStyle/>
          <a:p>
            <a:r>
              <a:rPr lang="en-US" dirty="0">
                <a:solidFill>
                  <a:srgbClr val="FF0000"/>
                </a:solidFill>
              </a:rPr>
              <a:t>dimensions of canvas</a:t>
            </a:r>
          </a:p>
          <a:p>
            <a:r>
              <a:rPr lang="en-US" dirty="0">
                <a:solidFill>
                  <a:srgbClr val="FF0000"/>
                </a:solidFill>
              </a:rPr>
              <a:t>x pos of cat</a:t>
            </a:r>
          </a:p>
          <a:p>
            <a:r>
              <a:rPr lang="en-US" dirty="0">
                <a:solidFill>
                  <a:schemeClr val="tx1">
                    <a:lumMod val="50000"/>
                    <a:lumOff val="50000"/>
                  </a:schemeClr>
                </a:solidFill>
              </a:rPr>
              <a:t>y pos of cat</a:t>
            </a:r>
          </a:p>
          <a:p>
            <a:r>
              <a:rPr lang="en-US" dirty="0">
                <a:solidFill>
                  <a:schemeClr val="tx1">
                    <a:lumMod val="50000"/>
                    <a:lumOff val="50000"/>
                  </a:schemeClr>
                </a:solidFill>
              </a:rPr>
              <a:t>current speed of cat</a:t>
            </a:r>
          </a:p>
          <a:p>
            <a:r>
              <a:rPr lang="en-US" dirty="0">
                <a:solidFill>
                  <a:srgbClr val="FF0000"/>
                </a:solidFill>
              </a:rPr>
              <a:t>image/size of cat</a:t>
            </a:r>
          </a:p>
          <a:p>
            <a:r>
              <a:rPr lang="en-US" i="1" dirty="0"/>
              <a:t>acceleration of gravity g</a:t>
            </a:r>
          </a:p>
        </p:txBody>
      </p:sp>
      <p:sp>
        <p:nvSpPr>
          <p:cNvPr id="4" name="Slide Number Placeholder 3"/>
          <p:cNvSpPr>
            <a:spLocks noGrp="1"/>
          </p:cNvSpPr>
          <p:nvPr>
            <p:ph type="sldNum" sz="quarter" idx="12"/>
          </p:nvPr>
        </p:nvSpPr>
        <p:spPr/>
        <p:txBody>
          <a:bodyPr/>
          <a:lstStyle/>
          <a:p>
            <a:fld id="{9F4492BD-6A9C-48FC-AC76-0B4FE11194A1}" type="slidenum">
              <a:rPr lang="en-US" smtClean="0"/>
              <a:pPr/>
              <a:t>8</a:t>
            </a:fld>
            <a:endParaRPr lang="en-US"/>
          </a:p>
        </p:txBody>
      </p:sp>
      <p:sp>
        <p:nvSpPr>
          <p:cNvPr id="7" name="Rounded Rectangle 6"/>
          <p:cNvSpPr/>
          <p:nvPr/>
        </p:nvSpPr>
        <p:spPr>
          <a:xfrm>
            <a:off x="5105400" y="2438400"/>
            <a:ext cx="3429000" cy="1828800"/>
          </a:xfrm>
          <a:prstGeom prst="roundRect">
            <a:avLst/>
          </a:prstGeom>
          <a:solidFill>
            <a:schemeClr val="accent2">
              <a:lumMod val="20000"/>
              <a:lumOff val="8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tx1"/>
                </a:solidFill>
              </a:rPr>
              <a:t>These do NOT vary from frame to frame in the animation, so they are NOT part of the animation's state (the world).  We will represent them as constants in our program</a:t>
            </a:r>
          </a:p>
        </p:txBody>
      </p:sp>
      <p:cxnSp>
        <p:nvCxnSpPr>
          <p:cNvPr id="8" name="Straight Arrow Connector 7"/>
          <p:cNvCxnSpPr>
            <a:stCxn id="7" idx="1"/>
          </p:cNvCxnSpPr>
          <p:nvPr/>
        </p:nvCxnSpPr>
        <p:spPr>
          <a:xfrm flipH="1" flipV="1">
            <a:off x="4267200" y="2286000"/>
            <a:ext cx="838200" cy="10668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1"/>
          </p:cNvCxnSpPr>
          <p:nvPr/>
        </p:nvCxnSpPr>
        <p:spPr>
          <a:xfrm flipH="1">
            <a:off x="3886200" y="3352800"/>
            <a:ext cx="1219200" cy="9144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a:xfrm>
            <a:off x="5410200" y="4800600"/>
            <a:ext cx="3124200" cy="114300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solidFill>
                  <a:schemeClr val="tx1"/>
                </a:solidFill>
              </a:rPr>
              <a:t>This is not used in our program, so we don't need to represent it at all</a:t>
            </a:r>
          </a:p>
        </p:txBody>
      </p:sp>
      <p:cxnSp>
        <p:nvCxnSpPr>
          <p:cNvPr id="19" name="Straight Arrow Connector 18"/>
          <p:cNvCxnSpPr>
            <a:stCxn id="17" idx="1"/>
          </p:cNvCxnSpPr>
          <p:nvPr/>
        </p:nvCxnSpPr>
        <p:spPr>
          <a:xfrm flipH="1" flipV="1">
            <a:off x="4953000" y="5029200"/>
            <a:ext cx="457200" cy="3429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2178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information analysis depends on the application</a:t>
            </a:r>
          </a:p>
        </p:txBody>
      </p:sp>
      <p:sp>
        <p:nvSpPr>
          <p:cNvPr id="3" name="Content Placeholder 2"/>
          <p:cNvSpPr>
            <a:spLocks noGrp="1"/>
          </p:cNvSpPr>
          <p:nvPr>
            <p:ph idx="1"/>
          </p:nvPr>
        </p:nvSpPr>
        <p:spPr/>
        <p:txBody>
          <a:bodyPr>
            <a:normAutofit fontScale="85000" lnSpcReduction="20000"/>
          </a:bodyPr>
          <a:lstStyle/>
          <a:p>
            <a:r>
              <a:rPr lang="en-US" dirty="0"/>
              <a:t>The choice of information to represent depends on what our application does.</a:t>
            </a:r>
          </a:p>
          <a:p>
            <a:r>
              <a:rPr lang="en-US" dirty="0"/>
              <a:t>Here are four variations of falling-cat:</a:t>
            </a:r>
          </a:p>
          <a:p>
            <a:pPr lvl="1"/>
            <a:r>
              <a:rPr lang="en-US" dirty="0"/>
              <a:t>falling-cat-0: like falling-cat, but doesn't respond to space key</a:t>
            </a:r>
          </a:p>
          <a:p>
            <a:pPr lvl="1"/>
            <a:r>
              <a:rPr lang="en-US" dirty="0"/>
              <a:t>falling-cat: our </a:t>
            </a:r>
            <a:r>
              <a:rPr lang="en-US" dirty="0" err="1"/>
              <a:t>pausable</a:t>
            </a:r>
            <a:r>
              <a:rPr lang="en-US" dirty="0"/>
              <a:t> falling cat</a:t>
            </a:r>
          </a:p>
          <a:p>
            <a:pPr lvl="1"/>
            <a:r>
              <a:rPr lang="en-US" dirty="0" err="1"/>
              <a:t>draggable</a:t>
            </a:r>
            <a:r>
              <a:rPr lang="en-US" dirty="0"/>
              <a:t>-cat: like falling-cat, but the cat can be dragged with the mouse</a:t>
            </a:r>
          </a:p>
          <a:p>
            <a:pPr lvl="1"/>
            <a:r>
              <a:rPr lang="en-US" dirty="0"/>
              <a:t>model gravity: like falling-cat or </a:t>
            </a:r>
            <a:r>
              <a:rPr lang="en-US" dirty="0" err="1"/>
              <a:t>draggable</a:t>
            </a:r>
            <a:r>
              <a:rPr lang="en-US" dirty="0"/>
              <a:t>-cat, but the cat accelerates with simulated gravity.</a:t>
            </a:r>
          </a:p>
          <a:p>
            <a:r>
              <a:rPr lang="en-US" dirty="0"/>
              <a:t>Let's see how the information analysis differs as we change the application.</a:t>
            </a:r>
          </a:p>
        </p:txBody>
      </p:sp>
      <p:sp>
        <p:nvSpPr>
          <p:cNvPr id="4" name="Slide Number Placeholder 3"/>
          <p:cNvSpPr>
            <a:spLocks noGrp="1"/>
          </p:cNvSpPr>
          <p:nvPr>
            <p:ph type="sldNum" sz="quarter" idx="12"/>
          </p:nvPr>
        </p:nvSpPr>
        <p:spPr/>
        <p:txBody>
          <a:bodyPr/>
          <a:lstStyle/>
          <a:p>
            <a:fld id="{9F4492BD-6A9C-48FC-AC76-0B4FE11194A1}" type="slidenum">
              <a:rPr lang="en-US" smtClean="0"/>
              <a:pPr/>
              <a:t>9</a:t>
            </a:fld>
            <a:endParaRPr lang="en-US"/>
          </a:p>
        </p:txBody>
      </p:sp>
    </p:spTree>
    <p:extLst>
      <p:ext uri="{BB962C8B-B14F-4D97-AF65-F5344CB8AC3E}">
        <p14:creationId xmlns:p14="http://schemas.microsoft.com/office/powerpoint/2010/main" val="36320691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HIDDENFONTSHAPE" val="true"/>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Mod val="40000"/>
            <a:lumOff val="60000"/>
          </a:schemeClr>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dirty="0">
            <a:solidFill>
              <a:schemeClr val="tx1"/>
            </a:solidFill>
          </a:defRPr>
        </a:defPPr>
      </a:lstStyle>
      <a:style>
        <a:lnRef idx="2">
          <a:schemeClr val="accent1"/>
        </a:lnRef>
        <a:fillRef idx="1">
          <a:schemeClr val="lt1"/>
        </a:fillRef>
        <a:effectRef idx="0">
          <a:schemeClr val="accent1"/>
        </a:effectRef>
        <a:fontRef idx="minor">
          <a:schemeClr val="dk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880</TotalTime>
  <Words>1002</Words>
  <Application>Microsoft Office PowerPoint</Application>
  <PresentationFormat>On-screen Show (4:3)</PresentationFormat>
  <Paragraphs>152</Paragraphs>
  <Slides>14</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Calibri</vt:lpstr>
      <vt:lpstr>CMMI10</vt:lpstr>
      <vt:lpstr>CMR10</vt:lpstr>
      <vt:lpstr>CMSY10ORIG</vt:lpstr>
      <vt:lpstr>Consolas</vt:lpstr>
      <vt:lpstr>Helvetica Neue</vt:lpstr>
      <vt:lpstr>Wingdings</vt:lpstr>
      <vt:lpstr>1_Office Theme</vt:lpstr>
      <vt:lpstr>How to Design Worlds</vt:lpstr>
      <vt:lpstr>Introduction</vt:lpstr>
      <vt:lpstr>Review: the 2htdp/universe module</vt:lpstr>
      <vt:lpstr>What's in the state?</vt:lpstr>
      <vt:lpstr>Traffic Light Example</vt:lpstr>
      <vt:lpstr>Information Analysis for falling-cat</vt:lpstr>
      <vt:lpstr>Information Analysis for falling-cat</vt:lpstr>
      <vt:lpstr>Information Analysis for falling-cat</vt:lpstr>
      <vt:lpstr>The information analysis depends on the application</vt:lpstr>
      <vt:lpstr>Info analysis </vt:lpstr>
      <vt:lpstr>Gravity and Speed</vt:lpstr>
      <vt:lpstr>Recipe for Designing a World</vt:lpstr>
      <vt:lpstr>Summary</vt:lpstr>
      <vt:lpstr>Next steps</vt:lpstr>
    </vt:vector>
  </TitlesOfParts>
  <Company>Northeastern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images and scenes</dc:title>
  <dc:creator>Mitchell Wand</dc:creator>
  <cp:lastModifiedBy>Mitchell Wand</cp:lastModifiedBy>
  <cp:revision>48</cp:revision>
  <dcterms:created xsi:type="dcterms:W3CDTF">2010-06-24T16:22:15Z</dcterms:created>
  <dcterms:modified xsi:type="dcterms:W3CDTF">2017-08-02T16:07:57Z</dcterms:modified>
</cp:coreProperties>
</file>