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470" r:id="rId2"/>
    <p:sldId id="471" r:id="rId3"/>
    <p:sldId id="472" r:id="rId4"/>
    <p:sldId id="473" r:id="rId5"/>
    <p:sldId id="474" r:id="rId6"/>
    <p:sldId id="475" r:id="rId7"/>
    <p:sldId id="476" r:id="rId8"/>
    <p:sldId id="477" r:id="rId9"/>
    <p:sldId id="478" r:id="rId10"/>
    <p:sldId id="479" r:id="rId11"/>
    <p:sldId id="480" r:id="rId12"/>
    <p:sldId id="481" r:id="rId13"/>
    <p:sldId id="482" r:id="rId14"/>
    <p:sldId id="483" r:id="rId15"/>
    <p:sldId id="484" r:id="rId16"/>
    <p:sldId id="487" r:id="rId17"/>
    <p:sldId id="488" r:id="rId18"/>
    <p:sldId id="489"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sson 4.4 Non-Empty Lists" id="{F2057148-6B90-4B4C-BDF9-60E03E2D8622}">
          <p14:sldIdLst>
            <p14:sldId id="470"/>
            <p14:sldId id="471"/>
            <p14:sldId id="472"/>
            <p14:sldId id="473"/>
            <p14:sldId id="474"/>
            <p14:sldId id="475"/>
            <p14:sldId id="476"/>
            <p14:sldId id="477"/>
            <p14:sldId id="478"/>
            <p14:sldId id="479"/>
            <p14:sldId id="480"/>
            <p14:sldId id="481"/>
            <p14:sldId id="482"/>
            <p14:sldId id="483"/>
            <p14:sldId id="484"/>
            <p14:sldId id="487"/>
            <p14:sldId id="488"/>
            <p14:sldId id="489"/>
          </p14:sldIdLst>
        </p14:section>
      </p14:sectionLst>
    </p:ext>
    <p:ext uri="{EFAFB233-063F-42B5-8137-9DF3F51BA10A}">
      <p15:sldGuideLst xmlns:p15="http://schemas.microsoft.com/office/powerpoint/2012/main">
        <p15:guide id="1" orient="horz" pos="3261">
          <p15:clr>
            <a:srgbClr val="A4A3A4"/>
          </p15:clr>
        </p15:guide>
        <p15:guide id="2" pos="14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88054" autoAdjust="0"/>
  </p:normalViewPr>
  <p:slideViewPr>
    <p:cSldViewPr snapToGrid="0" snapToObjects="1">
      <p:cViewPr varScale="1">
        <p:scale>
          <a:sx n="96" d="100"/>
          <a:sy n="96" d="100"/>
        </p:scale>
        <p:origin x="942" y="90"/>
      </p:cViewPr>
      <p:guideLst>
        <p:guide orient="horz" pos="3261"/>
        <p:guide pos="1416"/>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57599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3</a:t>
            </a:fld>
            <a:endParaRPr lang="en-US"/>
          </a:p>
        </p:txBody>
      </p:sp>
    </p:spTree>
    <p:extLst>
      <p:ext uri="{BB962C8B-B14F-4D97-AF65-F5344CB8AC3E}">
        <p14:creationId xmlns:p14="http://schemas.microsoft.com/office/powerpoint/2010/main" val="3830804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75098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706355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391528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9908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1244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5235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0648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721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43442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0503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9017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77431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5538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6857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7344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1810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545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4949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978835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Non-Empty Lists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4.4</a:t>
            </a:r>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a:t>
              </a:r>
              <a:r>
                <a:rPr lang="en-US" sz="1000"/>
                <a:t>is licensed </a:t>
              </a:r>
              <a:r>
                <a:rPr lang="en-US" sz="1000" dirty="0"/>
                <a:t>under a </a:t>
              </a:r>
              <a:r>
                <a:rPr lang="en-US" altLang="en-US" sz="1000">
                  <a:solidFill>
                    <a:srgbClr val="4374B7"/>
                  </a:solidFill>
                  <a:latin typeface="Helvetica Neue"/>
                  <a:hlinkClick r:id="rId5"/>
                </a:rPr>
                <a:t>Creative Commons </a:t>
              </a:r>
              <a:r>
                <a:rPr lang="en-US" altLang="en-US" sz="1000" dirty="0">
                  <a:solidFill>
                    <a:srgbClr val="4374B7"/>
                  </a:solidFill>
                  <a:latin typeface="Helvetica Neue"/>
                  <a:hlinkClick r:id="rId5"/>
                </a:rPr>
                <a:t>Attribution-NonCommercial 4.0 </a:t>
              </a:r>
              <a:r>
                <a:rPr lang="en-US" altLang="en-US" sz="1000">
                  <a:solidFill>
                    <a:srgbClr val="4374B7"/>
                  </a:solidFill>
                  <a:latin typeface="Helvetica Neue"/>
                  <a:hlinkClick r:id="rId5"/>
                </a:rPr>
                <a:t>International License</a:t>
              </a:r>
              <a:r>
                <a:rPr lang="en-US" sz="1000" dirty="0"/>
                <a:t>.</a:t>
              </a:r>
            </a:p>
          </p:txBody>
        </p:sp>
      </p:grpSp>
    </p:spTree>
    <p:extLst>
      <p:ext uri="{BB962C8B-B14F-4D97-AF65-F5344CB8AC3E}">
        <p14:creationId xmlns:p14="http://schemas.microsoft.com/office/powerpoint/2010/main" val="344279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Template Questions </a:t>
            </a:r>
            <a:r>
              <a:rPr lang="en-US" dirty="0"/>
              <a:t>for Non-Empty Lists</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nelst-fn</a:t>
            </a:r>
            <a:r>
              <a:rPr lang="en-US" sz="2000" b="1" dirty="0">
                <a:latin typeface="Consolas"/>
                <a:cs typeface="Consolas"/>
              </a:rPr>
              <a:t> : </a:t>
            </a:r>
            <a:r>
              <a:rPr lang="en-US" sz="2000" b="1" dirty="0" err="1">
                <a:latin typeface="Consolas"/>
                <a:cs typeface="Consolas"/>
              </a:rPr>
              <a:t>NonEmptyXList</a:t>
            </a:r>
            <a:r>
              <a:rPr lang="en-US" sz="2000" b="1" dirty="0">
                <a:latin typeface="Consolas"/>
                <a:cs typeface="Consolas"/>
              </a:rPr>
              <a:t> -&gt; ??</a:t>
            </a:r>
          </a:p>
          <a:p>
            <a:pPr marL="0" indent="0">
              <a:buNone/>
            </a:pPr>
            <a:r>
              <a:rPr lang="en-US" sz="2000" b="1" dirty="0">
                <a:latin typeface="Consolas"/>
                <a:cs typeface="Consolas"/>
              </a:rPr>
              <a:t>(define (</a:t>
            </a:r>
            <a:r>
              <a:rPr lang="en-US" sz="2000" b="1" dirty="0" err="1">
                <a:latin typeface="Consolas"/>
                <a:cs typeface="Consolas"/>
              </a:rPr>
              <a:t>nelst-fn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nelst-fn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
        <p:nvSpPr>
          <p:cNvPr id="6" name="Rectangle 5"/>
          <p:cNvSpPr/>
          <p:nvPr/>
        </p:nvSpPr>
        <p:spPr>
          <a:xfrm>
            <a:off x="5638799" y="4439798"/>
            <a:ext cx="2425547" cy="914400"/>
          </a:xfrm>
          <a:prstGeom prst="rect">
            <a:avLst/>
          </a:prstGeom>
          <a:solidFill>
            <a:schemeClr val="accent1">
              <a:lumMod val="20000"/>
              <a:lumOff val="80000"/>
            </a:schemeClr>
          </a:solidFill>
          <a:ln>
            <a:noFill/>
            <a:tailEnd type="stealth" w="lg" len="lg"/>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What is </a:t>
            </a:r>
            <a:r>
              <a:rPr lang="en-US"/>
              <a:t>the answer </a:t>
            </a:r>
            <a:r>
              <a:rPr lang="en-US" dirty="0"/>
              <a:t>for a list of length 1?</a:t>
            </a:r>
          </a:p>
        </p:txBody>
      </p:sp>
      <p:sp>
        <p:nvSpPr>
          <p:cNvPr id="8" name="Rectangle 7"/>
          <p:cNvSpPr/>
          <p:nvPr/>
        </p:nvSpPr>
        <p:spPr>
          <a:xfrm>
            <a:off x="253388" y="4818828"/>
            <a:ext cx="4419600" cy="1295400"/>
          </a:xfrm>
          <a:prstGeom prst="rect">
            <a:avLst/>
          </a:prstGeom>
          <a:solidFill>
            <a:schemeClr val="accent1">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If we knew </a:t>
            </a:r>
            <a:r>
              <a:rPr lang="en-US">
                <a:solidFill>
                  <a:schemeClr val="tx1"/>
                </a:solidFill>
              </a:rPr>
              <a:t>the answer </a:t>
            </a:r>
            <a:r>
              <a:rPr lang="en-US" dirty="0">
                <a:solidFill>
                  <a:schemeClr val="tx1"/>
                </a:solidFill>
              </a:rPr>
              <a:t>for the rest of the list, and we knew the first of the list, how could we combine them to get </a:t>
            </a:r>
            <a:r>
              <a:rPr lang="en-US">
                <a:solidFill>
                  <a:schemeClr val="tx1"/>
                </a:solidFill>
              </a:rPr>
              <a:t>the answer </a:t>
            </a:r>
            <a:r>
              <a:rPr lang="en-US" dirty="0">
                <a:solidFill>
                  <a:schemeClr val="tx1"/>
                </a:solidFill>
              </a:rPr>
              <a:t>for the whole list?</a:t>
            </a:r>
          </a:p>
        </p:txBody>
      </p:sp>
      <p:sp>
        <p:nvSpPr>
          <p:cNvPr id="9" name="Freeform 8"/>
          <p:cNvSpPr/>
          <p:nvPr/>
        </p:nvSpPr>
        <p:spPr>
          <a:xfrm>
            <a:off x="5255046" y="3084723"/>
            <a:ext cx="1758812" cy="1366091"/>
          </a:xfrm>
          <a:custGeom>
            <a:avLst/>
            <a:gdLst>
              <a:gd name="connsiteX0" fmla="*/ 1410159 w 1758812"/>
              <a:gd name="connsiteY0" fmla="*/ 1366091 h 1366091"/>
              <a:gd name="connsiteX1" fmla="*/ 1663547 w 1758812"/>
              <a:gd name="connsiteY1" fmla="*/ 705079 h 1366091"/>
              <a:gd name="connsiteX2" fmla="*/ 0 w 1758812"/>
              <a:gd name="connsiteY2" fmla="*/ 0 h 1366091"/>
            </a:gdLst>
            <a:ahLst/>
            <a:cxnLst>
              <a:cxn ang="0">
                <a:pos x="connsiteX0" y="connsiteY0"/>
              </a:cxn>
              <a:cxn ang="0">
                <a:pos x="connsiteX1" y="connsiteY1"/>
              </a:cxn>
              <a:cxn ang="0">
                <a:pos x="connsiteX2" y="connsiteY2"/>
              </a:cxn>
            </a:cxnLst>
            <a:rect l="l" t="t" r="r" b="b"/>
            <a:pathLst>
              <a:path w="1758812" h="1366091">
                <a:moveTo>
                  <a:pt x="1410159" y="1366091"/>
                </a:moveTo>
                <a:cubicBezTo>
                  <a:pt x="1654366" y="1149426"/>
                  <a:pt x="1898574" y="932761"/>
                  <a:pt x="1663547" y="705079"/>
                </a:cubicBezTo>
                <a:cubicBezTo>
                  <a:pt x="1428520" y="477397"/>
                  <a:pt x="714260" y="238698"/>
                  <a:pt x="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Freeform 9"/>
          <p:cNvSpPr/>
          <p:nvPr/>
        </p:nvSpPr>
        <p:spPr>
          <a:xfrm>
            <a:off x="1253120" y="3459296"/>
            <a:ext cx="961270" cy="1355075"/>
          </a:xfrm>
          <a:custGeom>
            <a:avLst/>
            <a:gdLst>
              <a:gd name="connsiteX0" fmla="*/ 278225 w 961270"/>
              <a:gd name="connsiteY0" fmla="*/ 1355075 h 1355075"/>
              <a:gd name="connsiteX1" fmla="*/ 35853 w 961270"/>
              <a:gd name="connsiteY1" fmla="*/ 738131 h 1355075"/>
              <a:gd name="connsiteX2" fmla="*/ 961270 w 961270"/>
              <a:gd name="connsiteY2" fmla="*/ 0 h 1355075"/>
            </a:gdLst>
            <a:ahLst/>
            <a:cxnLst>
              <a:cxn ang="0">
                <a:pos x="connsiteX0" y="connsiteY0"/>
              </a:cxn>
              <a:cxn ang="0">
                <a:pos x="connsiteX1" y="connsiteY1"/>
              </a:cxn>
              <a:cxn ang="0">
                <a:pos x="connsiteX2" y="connsiteY2"/>
              </a:cxn>
            </a:cxnLst>
            <a:rect l="l" t="t" r="r" b="b"/>
            <a:pathLst>
              <a:path w="961270" h="1355075">
                <a:moveTo>
                  <a:pt x="278225" y="1355075"/>
                </a:moveTo>
                <a:cubicBezTo>
                  <a:pt x="100118" y="1159526"/>
                  <a:pt x="-77988" y="963977"/>
                  <a:pt x="35853" y="738131"/>
                </a:cubicBezTo>
                <a:cubicBezTo>
                  <a:pt x="149694" y="512285"/>
                  <a:pt x="555482" y="256142"/>
                  <a:pt x="96127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418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a:t>
            </a:r>
          </a:p>
        </p:txBody>
      </p:sp>
      <p:sp>
        <p:nvSpPr>
          <p:cNvPr id="3" name="Content Placeholder 2"/>
          <p:cNvSpPr>
            <a:spLocks noGrp="1"/>
          </p:cNvSpPr>
          <p:nvPr>
            <p:ph idx="1"/>
          </p:nvPr>
        </p:nvSpPr>
        <p:spPr/>
        <p:txBody>
          <a:bodyPr>
            <a:normAutofit/>
          </a:bodyPr>
          <a:lstStyle/>
          <a:p>
            <a:pPr marL="0" inden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intlist</a:t>
            </a:r>
            <a:r>
              <a:rPr lang="en-US" sz="2000" b="1" dirty="0">
                <a:latin typeface="Consolas" pitchFamily="49" charset="0"/>
                <a:cs typeface="Consolas" pitchFamily="49" charset="0"/>
              </a:rPr>
              <a:t>-max : </a:t>
            </a:r>
            <a:r>
              <a:rPr lang="en-US" sz="2000" b="1" dirty="0" err="1">
                <a:latin typeface="Consolas" pitchFamily="49" charset="0"/>
                <a:cs typeface="Consolas" pitchFamily="49" charset="0"/>
              </a:rPr>
              <a:t>NonEmptyListOfInteger</a:t>
            </a:r>
            <a:r>
              <a:rPr lang="en-US" sz="2000" b="1" dirty="0">
                <a:latin typeface="Consolas" pitchFamily="49" charset="0"/>
                <a:cs typeface="Consolas" pitchFamily="49" charset="0"/>
              </a:rPr>
              <a:t> -&gt; Integer</a:t>
            </a:r>
          </a:p>
          <a:p>
            <a:pPr marL="0" indent="0">
              <a:buNone/>
            </a:pPr>
            <a:r>
              <a:rPr lang="en-US" sz="2000" b="1" dirty="0">
                <a:latin typeface="Consolas" pitchFamily="49" charset="0"/>
                <a:cs typeface="Consolas" pitchFamily="49" charset="0"/>
              </a:rPr>
              <a:t>;; GIVEN: a non-empty list of integers, </a:t>
            </a:r>
          </a:p>
          <a:p>
            <a:pPr marL="0" indent="0">
              <a:buNone/>
            </a:pPr>
            <a:r>
              <a:rPr lang="en-US" sz="2000" b="1">
                <a:latin typeface="Consolas" pitchFamily="49" charset="0"/>
                <a:cs typeface="Consolas" pitchFamily="49" charset="0"/>
              </a:rPr>
              <a:t>;; RETURNS: </a:t>
            </a:r>
            <a:r>
              <a:rPr lang="en-US" sz="2000" b="1" dirty="0">
                <a:latin typeface="Consolas" pitchFamily="49" charset="0"/>
                <a:cs typeface="Consolas" pitchFamily="49" charset="0"/>
              </a:rPr>
              <a:t>the largest element of the list</a:t>
            </a:r>
          </a:p>
          <a:p>
            <a:pPr marL="0" indent="0">
              <a:buNone/>
            </a:pPr>
            <a:r>
              <a:rPr lang="en-US" sz="2000" b="1" dirty="0">
                <a:latin typeface="Consolas"/>
                <a:cs typeface="Consolas"/>
              </a:rPr>
              <a:t>(define (</a:t>
            </a:r>
            <a:r>
              <a:rPr lang="en-US" sz="2000" b="1" dirty="0" err="1">
                <a:latin typeface="Consolas"/>
                <a:cs typeface="Consolas"/>
              </a:rPr>
              <a:t>intlist</a:t>
            </a:r>
            <a:r>
              <a:rPr lang="en-US" sz="2000" b="1" dirty="0">
                <a:latin typeface="Consolas"/>
                <a:cs typeface="Consolas"/>
              </a:rPr>
              <a:t>-max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(max</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intlist</a:t>
            </a:r>
            <a:r>
              <a:rPr lang="en-US" sz="2000" b="1" dirty="0">
                <a:latin typeface="Consolas"/>
                <a:cs typeface="Consolas"/>
              </a:rPr>
              <a:t>-max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a:p>
            <a:pPr marL="0" indent="0">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288308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a:t>
            </a:r>
          </a:p>
        </p:txBody>
      </p:sp>
      <p:sp>
        <p:nvSpPr>
          <p:cNvPr id="4" name="Content Placeholder 2"/>
          <p:cNvSpPr>
            <a:spLocks noGrp="1"/>
          </p:cNvSpPr>
          <p:nvPr>
            <p:ph idx="1"/>
          </p:nvPr>
        </p:nvSpPr>
        <p:spPr/>
        <p:txBody>
          <a:bodyPr>
            <a:normAutofit/>
          </a:bodyPr>
          <a:lstStyle/>
          <a:p>
            <a:pPr>
              <a:buNone/>
            </a:pP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NonEmptyNumberList</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non-empty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a:t>
            </a: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(cons 11 empty)) = 11</a:t>
            </a:r>
          </a:p>
          <a:p>
            <a:pPr>
              <a:buNone/>
            </a:pPr>
            <a:r>
              <a:rPr lang="en-US" sz="2000" b="1" dirty="0">
                <a:latin typeface="Consolas" pitchFamily="49" charset="0"/>
                <a:cs typeface="Consolas" pitchFamily="49" charset="0"/>
              </a:rPr>
              <a:t>(</a:t>
            </a: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(cons 33 (cons 11 empty))) = 22</a:t>
            </a:r>
          </a:p>
          <a:p>
            <a:pPr>
              <a:buNone/>
            </a:pPr>
            <a:r>
              <a:rPr lang="en-US" sz="2000" b="1" dirty="0">
                <a:latin typeface="Consolas" pitchFamily="49" charset="0"/>
                <a:cs typeface="Consolas" pitchFamily="49" charset="0"/>
              </a:rPr>
              <a:t>(</a:t>
            </a: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(cons 33 (cons 11 (cons 11 empty)))) = 55/3</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58381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NonEmptyNumberList</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Given a non-empty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NonEmptyNumberList</a:t>
            </a:r>
            <a:endParaRPr lang="en-US" sz="2000" b="1" dirty="0">
              <a:latin typeface="Consolas" pitchFamily="49" charset="0"/>
              <a:cs typeface="Consolas" pitchFamily="49" charset="0"/>
            </a:endParaRPr>
          </a:p>
          <a:p>
            <a:pPr marL="0" indent="0">
              <a:buNone/>
            </a:pPr>
            <a:r>
              <a:rPr lang="en-US" sz="2000" b="1" dirty="0">
                <a:latin typeface="Consolas"/>
                <a:cs typeface="Consolas"/>
              </a:rPr>
              <a:t>(define (</a:t>
            </a:r>
            <a:r>
              <a:rPr lang="en-US" sz="2000" b="1" dirty="0" err="1">
                <a:latin typeface="Consolas"/>
                <a:cs typeface="Consolas"/>
              </a:rPr>
              <a:t>nl-avg</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nl-avg</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
        <p:nvSpPr>
          <p:cNvPr id="7" name="Rectangle 6"/>
          <p:cNvSpPr/>
          <p:nvPr/>
        </p:nvSpPr>
        <p:spPr>
          <a:xfrm>
            <a:off x="4267200" y="5042335"/>
            <a:ext cx="4419600" cy="1295400"/>
          </a:xfrm>
          <a:prstGeom prst="rect">
            <a:avLst/>
          </a:prstGeom>
          <a:solidFill>
            <a:schemeClr val="accent1">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If we knew </a:t>
            </a:r>
            <a:r>
              <a:rPr lang="en-US">
                <a:solidFill>
                  <a:schemeClr val="tx1"/>
                </a:solidFill>
              </a:rPr>
              <a:t>the answer </a:t>
            </a:r>
            <a:r>
              <a:rPr lang="en-US" dirty="0">
                <a:solidFill>
                  <a:schemeClr val="tx1"/>
                </a:solidFill>
              </a:rPr>
              <a:t>for the rest of the list, and we knew the first of the list, how could we combine them to get </a:t>
            </a:r>
            <a:r>
              <a:rPr lang="en-US">
                <a:solidFill>
                  <a:schemeClr val="tx1"/>
                </a:solidFill>
              </a:rPr>
              <a:t>the answer </a:t>
            </a:r>
            <a:r>
              <a:rPr lang="en-US" dirty="0">
                <a:solidFill>
                  <a:schemeClr val="tx1"/>
                </a:solidFill>
              </a:rPr>
              <a:t>for the whole list?</a:t>
            </a:r>
          </a:p>
        </p:txBody>
      </p:sp>
      <p:sp>
        <p:nvSpPr>
          <p:cNvPr id="12" name="Freeform 11"/>
          <p:cNvSpPr/>
          <p:nvPr/>
        </p:nvSpPr>
        <p:spPr>
          <a:xfrm>
            <a:off x="2886419" y="3906826"/>
            <a:ext cx="4437045" cy="1138899"/>
          </a:xfrm>
          <a:custGeom>
            <a:avLst/>
            <a:gdLst>
              <a:gd name="connsiteX0" fmla="*/ 3602516 w 4437045"/>
              <a:gd name="connsiteY0" fmla="*/ 1138899 h 1138899"/>
              <a:gd name="connsiteX1" fmla="*/ 4186410 w 4437045"/>
              <a:gd name="connsiteY1" fmla="*/ 103314 h 1138899"/>
              <a:gd name="connsiteX2" fmla="*/ 0 w 4437045"/>
              <a:gd name="connsiteY2" fmla="*/ 92297 h 1138899"/>
            </a:gdLst>
            <a:ahLst/>
            <a:cxnLst>
              <a:cxn ang="0">
                <a:pos x="connsiteX0" y="connsiteY0"/>
              </a:cxn>
              <a:cxn ang="0">
                <a:pos x="connsiteX1" y="connsiteY1"/>
              </a:cxn>
              <a:cxn ang="0">
                <a:pos x="connsiteX2" y="connsiteY2"/>
              </a:cxn>
            </a:cxnLst>
            <a:rect l="l" t="t" r="r" b="b"/>
            <a:pathLst>
              <a:path w="4437045" h="1138899">
                <a:moveTo>
                  <a:pt x="3602516" y="1138899"/>
                </a:moveTo>
                <a:cubicBezTo>
                  <a:pt x="4194672" y="708323"/>
                  <a:pt x="4786829" y="277748"/>
                  <a:pt x="4186410" y="103314"/>
                </a:cubicBezTo>
                <a:cubicBezTo>
                  <a:pt x="3585991" y="-71120"/>
                  <a:pt x="1792995" y="10588"/>
                  <a:pt x="0" y="92297"/>
                </a:cubicBezTo>
              </a:path>
            </a:pathLst>
          </a:custGeom>
          <a:noFill/>
          <a:ln>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4468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wait: there's no way </a:t>
            </a:r>
            <a:r>
              <a:rPr lang="en-US"/>
              <a:t>to answer </a:t>
            </a:r>
            <a:r>
              <a:rPr lang="en-US" dirty="0"/>
              <a:t>that question!   </a:t>
            </a:r>
          </a:p>
        </p:txBody>
      </p:sp>
      <p:sp>
        <p:nvSpPr>
          <p:cNvPr id="3" name="Content Placeholder 2"/>
          <p:cNvSpPr>
            <a:spLocks noGrp="1"/>
          </p:cNvSpPr>
          <p:nvPr>
            <p:ph idx="1"/>
          </p:nvPr>
        </p:nvSpPr>
        <p:spPr>
          <a:xfrm>
            <a:off x="0" y="1600200"/>
            <a:ext cx="9144000" cy="4756150"/>
          </a:xfrm>
        </p:spPr>
        <p:txBody>
          <a:bodyPr>
            <a:normAutofit fontScale="92500" lnSpcReduction="10000"/>
          </a:bodyPr>
          <a:lstStyle/>
          <a:p>
            <a:r>
              <a:rPr lang="en-US" sz="2800" b="1" dirty="0">
                <a:latin typeface="Consolas" pitchFamily="49" charset="0"/>
                <a:cs typeface="Consolas" pitchFamily="49" charset="0"/>
              </a:rPr>
              <a:t>(</a:t>
            </a:r>
            <a:r>
              <a:rPr lang="en-US" sz="2800" b="1" dirty="0" err="1">
                <a:latin typeface="Consolas" pitchFamily="49" charset="0"/>
                <a:cs typeface="Consolas" pitchFamily="49" charset="0"/>
              </a:rPr>
              <a:t>nl-avg</a:t>
            </a:r>
            <a:r>
              <a:rPr lang="en-US" sz="2800" b="1" dirty="0">
                <a:latin typeface="Consolas" pitchFamily="49" charset="0"/>
                <a:cs typeface="Consolas" pitchFamily="49" charset="0"/>
              </a:rPr>
              <a:t> (list 33 11 11)) </a:t>
            </a:r>
            <a:r>
              <a:rPr lang="en-US" dirty="0"/>
              <a:t>= 55/3</a:t>
            </a:r>
            <a:endParaRPr lang="en-US" dirty="0">
              <a:sym typeface="Wingdings" pitchFamily="2" charset="2"/>
            </a:endParaRPr>
          </a:p>
          <a:p>
            <a:pPr marL="0" indent="0">
              <a:buNone/>
            </a:pPr>
            <a:r>
              <a:rPr lang="en-US" dirty="0">
                <a:sym typeface="Wingdings" pitchFamily="2" charset="2"/>
              </a:rPr>
              <a:t>                                                       </a:t>
            </a:r>
          </a:p>
          <a:p>
            <a:pPr marL="0" indent="0">
              <a:buNone/>
            </a:pPr>
            <a:r>
              <a:rPr lang="en-US" dirty="0">
                <a:sym typeface="Wingdings" pitchFamily="2" charset="2"/>
              </a:rPr>
              <a:t>                                                       </a:t>
            </a:r>
            <a:r>
              <a:rPr lang="en-US" sz="3000" b="1" dirty="0">
                <a:latin typeface="Consolas" pitchFamily="49" charset="0"/>
                <a:cs typeface="Consolas" pitchFamily="49" charset="0"/>
                <a:sym typeface="Wingdings" pitchFamily="2" charset="2"/>
              </a:rPr>
              <a:t>(... 33 11) </a:t>
            </a:r>
            <a:r>
              <a:rPr lang="en-US" dirty="0">
                <a:sym typeface="Wingdings" pitchFamily="2" charset="2"/>
              </a:rPr>
              <a:t>= 55/3</a:t>
            </a:r>
            <a:endParaRPr lang="en-US" dirty="0"/>
          </a:p>
          <a:p>
            <a:endParaRPr lang="en-US" dirty="0"/>
          </a:p>
          <a:p>
            <a:endParaRPr lang="en-US" dirty="0"/>
          </a:p>
          <a:p>
            <a:endParaRPr lang="en-US" dirty="0"/>
          </a:p>
          <a:p>
            <a:r>
              <a:rPr lang="en-US" sz="2800" b="1" dirty="0">
                <a:latin typeface="Consolas" pitchFamily="49" charset="0"/>
                <a:cs typeface="Consolas" pitchFamily="49" charset="0"/>
              </a:rPr>
              <a:t>(</a:t>
            </a:r>
            <a:r>
              <a:rPr lang="en-US" sz="2800" b="1" dirty="0" err="1">
                <a:latin typeface="Consolas" pitchFamily="49" charset="0"/>
                <a:cs typeface="Consolas" pitchFamily="49" charset="0"/>
              </a:rPr>
              <a:t>nl-avg</a:t>
            </a:r>
            <a:r>
              <a:rPr lang="en-US" sz="2800" b="1" dirty="0">
                <a:latin typeface="Consolas" pitchFamily="49" charset="0"/>
                <a:cs typeface="Consolas" pitchFamily="49" charset="0"/>
              </a:rPr>
              <a:t> (list 33   11))    </a:t>
            </a:r>
            <a:r>
              <a:rPr lang="en-US" dirty="0"/>
              <a:t>= 22</a:t>
            </a:r>
          </a:p>
          <a:p>
            <a:pPr marL="0" indent="0">
              <a:buNone/>
            </a:pPr>
            <a:r>
              <a:rPr lang="en-US" dirty="0">
                <a:sym typeface="Wingdings" pitchFamily="2" charset="2"/>
              </a:rPr>
              <a:t>                                                        </a:t>
            </a:r>
            <a:r>
              <a:rPr lang="en-US" sz="3000" b="1" dirty="0">
                <a:latin typeface="Consolas" pitchFamily="49" charset="0"/>
                <a:cs typeface="Consolas" pitchFamily="49" charset="0"/>
                <a:sym typeface="Wingdings" pitchFamily="2" charset="2"/>
              </a:rPr>
              <a:t>(... 33 11) </a:t>
            </a:r>
            <a:r>
              <a:rPr lang="en-US" sz="3000" dirty="0">
                <a:sym typeface="Wingdings" pitchFamily="2" charset="2"/>
              </a:rPr>
              <a:t>= 22</a:t>
            </a:r>
            <a:endParaRPr lang="en-US" sz="3000" dirty="0"/>
          </a:p>
          <a:p>
            <a:r>
              <a:rPr lang="en-US" dirty="0">
                <a:cs typeface="Consolas" pitchFamily="49" charset="0"/>
              </a:rPr>
              <a:t>Can't have both!</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
        <p:nvSpPr>
          <p:cNvPr id="5" name="Down Arrow 4"/>
          <p:cNvSpPr/>
          <p:nvPr/>
        </p:nvSpPr>
        <p:spPr>
          <a:xfrm>
            <a:off x="3687954" y="2208607"/>
            <a:ext cx="1097281" cy="978408"/>
          </a:xfrm>
          <a:prstGeom prst="downArrow">
            <a:avLst>
              <a:gd name="adj1" fmla="val 100000"/>
              <a:gd name="adj2" fmla="val 98562"/>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Left-Right Arrow 10"/>
          <p:cNvSpPr/>
          <p:nvPr/>
        </p:nvSpPr>
        <p:spPr>
          <a:xfrm rot="16200000">
            <a:off x="2176995" y="3133612"/>
            <a:ext cx="2316443" cy="452388"/>
          </a:xfrm>
          <a:prstGeom prst="leftRightArrow">
            <a:avLst/>
          </a:prstGeom>
          <a:solidFill>
            <a:schemeClr val="accent2"/>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3961518" y="3290897"/>
            <a:ext cx="550151" cy="492443"/>
          </a:xfrm>
          <a:prstGeom prst="rect">
            <a:avLst/>
          </a:prstGeom>
          <a:noFill/>
        </p:spPr>
        <p:txBody>
          <a:bodyPr wrap="none" rtlCol="0">
            <a:spAutoFit/>
          </a:bodyPr>
          <a:lstStyle/>
          <a:p>
            <a:r>
              <a:rPr lang="en-US" sz="2600" b="1" dirty="0">
                <a:latin typeface="Consolas" pitchFamily="49" charset="0"/>
                <a:cs typeface="Consolas" pitchFamily="49" charset="0"/>
              </a:rPr>
              <a:t>11</a:t>
            </a:r>
          </a:p>
        </p:txBody>
      </p:sp>
      <p:sp>
        <p:nvSpPr>
          <p:cNvPr id="10" name="Left-Right Arrow 9"/>
          <p:cNvSpPr/>
          <p:nvPr/>
        </p:nvSpPr>
        <p:spPr>
          <a:xfrm rot="16200000">
            <a:off x="3915416" y="3970656"/>
            <a:ext cx="642354" cy="452388"/>
          </a:xfrm>
          <a:prstGeom prst="leftRightArrow">
            <a:avLst/>
          </a:prstGeom>
          <a:solidFill>
            <a:schemeClr val="accent2"/>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103587" y="2445153"/>
            <a:ext cx="2970799" cy="182930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Here are two lists. They have the same first element (33), and the average of their rests is the same (11).   But they have different averages.  So there's no way to combine 33 and 11 that will give the </a:t>
            </a:r>
            <a:r>
              <a:rPr lang="en-US" sz="1400"/>
              <a:t>right answer </a:t>
            </a:r>
            <a:r>
              <a:rPr lang="en-US" sz="1400" dirty="0"/>
              <a:t>for both examples.  So simply using the template can't possibly work.</a:t>
            </a:r>
          </a:p>
        </p:txBody>
      </p:sp>
    </p:spTree>
    <p:extLst>
      <p:ext uri="{BB962C8B-B14F-4D97-AF65-F5344CB8AC3E}">
        <p14:creationId xmlns:p14="http://schemas.microsoft.com/office/powerpoint/2010/main" val="363050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Try something simpler!</a:t>
            </a:r>
          </a:p>
        </p:txBody>
      </p:sp>
      <p:sp>
        <p:nvSpPr>
          <p:cNvPr id="3" name="Content Placeholder 2"/>
          <p:cNvSpPr>
            <a:spLocks noGrp="1"/>
          </p:cNvSpPr>
          <p:nvPr>
            <p:ph idx="1"/>
          </p:nvPr>
        </p:nvSpPr>
        <p:spPr/>
        <p:txBody>
          <a:bodyPr>
            <a:normAutofit/>
          </a:bodyPr>
          <a:lstStyle/>
          <a:p>
            <a:pPr>
              <a:buNone/>
            </a:pP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NonEmptyNumberList</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non-empty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Strategy: combine simpler functions</a:t>
            </a:r>
          </a:p>
          <a:p>
            <a:pPr>
              <a:buNone/>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nl</a:t>
            </a:r>
            <a:r>
              <a:rPr lang="en-US" sz="2000" b="1" dirty="0">
                <a:latin typeface="Consolas" pitchFamily="49" charset="0"/>
                <a:cs typeface="Consolas" pitchFamily="49" charset="0"/>
              </a:rPr>
              <a:t>-sum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nl</a:t>
            </a:r>
            <a:r>
              <a:rPr lang="en-US" sz="2000" b="1" dirty="0">
                <a:latin typeface="Consolas" pitchFamily="49" charset="0"/>
                <a:cs typeface="Consolas" pitchFamily="49" charset="0"/>
              </a:rPr>
              <a:t>-length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15</a:t>
            </a:fld>
            <a:endParaRPr lang="en-US"/>
          </a:p>
        </p:txBody>
      </p:sp>
      <p:sp>
        <p:nvSpPr>
          <p:cNvPr id="5" name="TextBox 4"/>
          <p:cNvSpPr txBox="1"/>
          <p:nvPr/>
        </p:nvSpPr>
        <p:spPr>
          <a:xfrm>
            <a:off x="2553730" y="3692611"/>
            <a:ext cx="613307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Here we had a problem that could not be solved by blindly following the template. </a:t>
            </a:r>
          </a:p>
          <a:p>
            <a:r>
              <a:rPr lang="en-US" sz="2400" dirty="0"/>
              <a:t>But we could still solve it by dividing it into simpler pieces and combining </a:t>
            </a:r>
            <a:r>
              <a:rPr lang="en-US" sz="2400"/>
              <a:t>the answers </a:t>
            </a:r>
            <a:r>
              <a:rPr lang="en-US" sz="2400" dirty="0"/>
              <a:t>for the pieces.  Watch out </a:t>
            </a:r>
            <a:r>
              <a:rPr lang="en-US" sz="2400"/>
              <a:t>for situations </a:t>
            </a:r>
            <a:r>
              <a:rPr lang="en-US" sz="2400" dirty="0"/>
              <a:t>like this!</a:t>
            </a:r>
          </a:p>
        </p:txBody>
      </p:sp>
    </p:spTree>
    <p:extLst>
      <p:ext uri="{BB962C8B-B14F-4D97-AF65-F5344CB8AC3E}">
        <p14:creationId xmlns:p14="http://schemas.microsoft.com/office/powerpoint/2010/main" val="339797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don't use non-empty lists unless you really need to</a:t>
            </a:r>
          </a:p>
        </p:txBody>
      </p:sp>
      <p:sp>
        <p:nvSpPr>
          <p:cNvPr id="3" name="Content Placeholder 2"/>
          <p:cNvSpPr>
            <a:spLocks noGrp="1"/>
          </p:cNvSpPr>
          <p:nvPr>
            <p:ph idx="1"/>
          </p:nvPr>
        </p:nvSpPr>
        <p:spPr/>
        <p:txBody>
          <a:bodyPr/>
          <a:lstStyle/>
          <a:p>
            <a:r>
              <a:rPr lang="en-US" dirty="0"/>
              <a:t>The vast majority of problems make sense for the empty list.</a:t>
            </a:r>
          </a:p>
          <a:p>
            <a:r>
              <a:rPr lang="en-US" dirty="0"/>
              <a:t>Make your </a:t>
            </a:r>
            <a:r>
              <a:rPr lang="en-US"/>
              <a:t>data definitions </a:t>
            </a:r>
            <a:r>
              <a:rPr lang="en-US" dirty="0"/>
              <a:t>in the form XList if </a:t>
            </a:r>
            <a:r>
              <a:rPr lang="en-US"/>
              <a:t>that makes sense </a:t>
            </a:r>
            <a:r>
              <a:rPr lang="en-US" dirty="0"/>
              <a:t>(even if the list in the problem </a:t>
            </a:r>
            <a:r>
              <a:rPr lang="en-US"/>
              <a:t>never happens </a:t>
            </a:r>
            <a:r>
              <a:rPr lang="en-US" dirty="0"/>
              <a:t>to be empty).</a:t>
            </a:r>
          </a:p>
          <a:p>
            <a:r>
              <a:rPr lang="en-US" dirty="0"/>
              <a:t>If you're using a </a:t>
            </a:r>
            <a:r>
              <a:rPr lang="en-US" dirty="0" err="1"/>
              <a:t>NonEmptyXList</a:t>
            </a:r>
            <a:r>
              <a:rPr lang="en-US" dirty="0"/>
              <a:t> template, and you have duplicated code, that's a sign that it should be a plain old </a:t>
            </a:r>
            <a:r>
              <a:rPr lang="en-US" dirty="0" err="1"/>
              <a:t>XList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943713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 explain the difference between a list of items and a non-empty list of items</a:t>
            </a:r>
          </a:p>
          <a:p>
            <a:r>
              <a:rPr lang="en-US" dirty="0"/>
              <a:t>You should be able to write down the template for a non-empty list and use it.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2731100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04-3-non-empty-lists.rkt in the Examples folder.</a:t>
            </a:r>
          </a:p>
          <a:p>
            <a:r>
              <a:rPr lang="en-US" dirty="0"/>
              <a:t>If you have questions about this lesson, ask them on the Discussion Board.</a:t>
            </a:r>
          </a:p>
          <a:p>
            <a:r>
              <a:rPr lang="en-US" dirty="0"/>
              <a:t>Go on to </a:t>
            </a:r>
            <a:r>
              <a:rPr lang="en-US"/>
              <a:t>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extLst>
      <p:ext uri="{BB962C8B-B14F-4D97-AF65-F5344CB8AC3E}">
        <p14:creationId xmlns:p14="http://schemas.microsoft.com/office/powerpoint/2010/main" val="138330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lstStyle/>
          <a:p>
            <a:r>
              <a:rPr lang="en-US" dirty="0"/>
              <a:t>In this lesson, we'll learn about non-empty lists, another example of recursive data.</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14019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lists</a:t>
            </a:r>
          </a:p>
        </p:txBody>
      </p:sp>
      <p:sp>
        <p:nvSpPr>
          <p:cNvPr id="3" name="Content Placeholder 2"/>
          <p:cNvSpPr>
            <a:spLocks noGrp="1"/>
          </p:cNvSpPr>
          <p:nvPr>
            <p:ph idx="1"/>
          </p:nvPr>
        </p:nvSpPr>
        <p:spPr/>
        <p:txBody>
          <a:bodyPr/>
          <a:lstStyle/>
          <a:p>
            <a:r>
              <a:rPr lang="en-US"/>
              <a:t>Most computations </a:t>
            </a:r>
            <a:r>
              <a:rPr lang="en-US" dirty="0"/>
              <a:t>on lists </a:t>
            </a:r>
            <a:r>
              <a:rPr lang="en-US"/>
              <a:t>make sense </a:t>
            </a:r>
            <a:r>
              <a:rPr lang="en-US" dirty="0"/>
              <a:t>on empty lists</a:t>
            </a:r>
          </a:p>
          <a:p>
            <a:pPr lvl="1"/>
            <a:r>
              <a:rPr lang="en-US" b="1" dirty="0">
                <a:latin typeface="Consolas" pitchFamily="49" charset="0"/>
                <a:cs typeface="Consolas" pitchFamily="49" charset="0"/>
              </a:rPr>
              <a:t>(sum empty) = 0</a:t>
            </a:r>
          </a:p>
          <a:p>
            <a:pPr lvl="1"/>
            <a:r>
              <a:rPr lang="en-US" b="1" dirty="0">
                <a:latin typeface="Consolas" pitchFamily="49" charset="0"/>
                <a:cs typeface="Consolas" pitchFamily="49" charset="0"/>
              </a:rPr>
              <a:t>(product empty) = 1</a:t>
            </a:r>
          </a:p>
          <a:p>
            <a:pPr lvl="1"/>
            <a:r>
              <a:rPr lang="en-US" b="1" dirty="0">
                <a:latin typeface="Consolas" pitchFamily="49" charset="0"/>
                <a:cs typeface="Consolas" pitchFamily="49" charset="0"/>
              </a:rPr>
              <a:t>(double-all empty) = empty</a:t>
            </a:r>
          </a:p>
          <a:p>
            <a:pPr lvl="1"/>
            <a:r>
              <a:rPr lang="en-US" dirty="0" err="1"/>
              <a:t>etc</a:t>
            </a:r>
            <a:r>
              <a:rPr lang="en-US" dirty="0"/>
              <a:t>, etc.</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146768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Non-empty lists</a:t>
            </a:r>
          </a:p>
        </p:txBody>
      </p:sp>
      <p:sp>
        <p:nvSpPr>
          <p:cNvPr id="3" name="Content Placeholder 2"/>
          <p:cNvSpPr>
            <a:spLocks noGrp="1"/>
          </p:cNvSpPr>
          <p:nvPr>
            <p:ph idx="1"/>
          </p:nvPr>
        </p:nvSpPr>
        <p:spPr/>
        <p:txBody>
          <a:bodyPr/>
          <a:lstStyle/>
          <a:p>
            <a:r>
              <a:rPr lang="en-US" dirty="0"/>
              <a:t>But </a:t>
            </a:r>
            <a:r>
              <a:rPr lang="en-US"/>
              <a:t>some computations </a:t>
            </a:r>
            <a:r>
              <a:rPr lang="en-US" dirty="0"/>
              <a:t>don't </a:t>
            </a:r>
            <a:r>
              <a:rPr lang="en-US"/>
              <a:t>make sense </a:t>
            </a:r>
            <a:r>
              <a:rPr lang="en-US" dirty="0"/>
              <a:t>for empty lists</a:t>
            </a:r>
          </a:p>
          <a:p>
            <a:pPr lvl="1"/>
            <a:r>
              <a:rPr lang="en-US" dirty="0"/>
              <a:t>min, max</a:t>
            </a:r>
          </a:p>
          <a:p>
            <a:pPr lvl="1"/>
            <a:r>
              <a:rPr lang="en-US" dirty="0"/>
              <a:t>average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190316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Non-Empty Lists</a:t>
            </a:r>
          </a:p>
        </p:txBody>
      </p:sp>
      <p:sp>
        <p:nvSpPr>
          <p:cNvPr id="5" name="Content Placeholder 4"/>
          <p:cNvSpPr>
            <a:spLocks noGrp="1"/>
          </p:cNvSpPr>
          <p:nvPr>
            <p:ph idx="1"/>
          </p:nvPr>
        </p:nvSpPr>
        <p:spPr/>
        <p:txBody>
          <a:bodyPr>
            <a:normAutofit lnSpcReduction="10000"/>
          </a:bodyPr>
          <a:lstStyle/>
          <a:p>
            <a:r>
              <a:rPr lang="en-US" dirty="0"/>
              <a:t>For these problems, the constructor and observer templates for lists don't make sense, either.</a:t>
            </a:r>
          </a:p>
          <a:p>
            <a:r>
              <a:rPr lang="en-US" dirty="0"/>
              <a:t>For these problems, we can use a different data definition that is suited for dealing with lists that are always non-empty.</a:t>
            </a:r>
          </a:p>
          <a:p>
            <a:r>
              <a:rPr lang="en-US" dirty="0"/>
              <a:t>Let's imagine we've defined a data type called </a:t>
            </a:r>
            <a:r>
              <a:rPr lang="en-US" b="1" dirty="0"/>
              <a:t>Sardine</a:t>
            </a:r>
            <a:r>
              <a:rPr lang="en-US" dirty="0"/>
              <a:t>, and we want to work with non-empty lists of </a:t>
            </a:r>
            <a:r>
              <a:rPr lang="en-US" b="1" dirty="0"/>
              <a:t>Sardine</a:t>
            </a:r>
            <a:r>
              <a:rPr lang="en-US" dirty="0"/>
              <a:t>s.</a:t>
            </a:r>
          </a:p>
        </p:txBody>
      </p:sp>
      <p:sp>
        <p:nvSpPr>
          <p:cNvPr id="2" name="Slide Number Placeholder 1"/>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4804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Constructor </a:t>
            </a:r>
            <a:r>
              <a:rPr lang="en-US" dirty="0"/>
              <a:t>Templates for Non-Empty List of Sardines</a:t>
            </a:r>
          </a:p>
        </p:txBody>
      </p:sp>
      <p:sp>
        <p:nvSpPr>
          <p:cNvPr id="3" name="Content Placeholder 2"/>
          <p:cNvSpPr>
            <a:spLocks noGrp="1"/>
          </p:cNvSpPr>
          <p:nvPr>
            <p:ph idx="1"/>
          </p:nvPr>
        </p:nvSpPr>
        <p:spPr>
          <a:xfrm>
            <a:off x="457200" y="1600200"/>
            <a:ext cx="8432276" cy="4525963"/>
          </a:xfrm>
        </p:spPr>
        <p:txBody>
          <a:bodyPr>
            <a:normAutofit/>
          </a:bodyPr>
          <a:lstStyle/>
          <a:p>
            <a:pPr marL="0" indent="0">
              <a:buNone/>
            </a:pPr>
            <a:r>
              <a:rPr lang="en-US" sz="2700" b="1" dirty="0">
                <a:latin typeface="Consolas"/>
                <a:cs typeface="Consolas"/>
              </a:rPr>
              <a:t>;; Data Definition for </a:t>
            </a:r>
            <a:r>
              <a:rPr lang="en-US" sz="2700" b="1" dirty="0" err="1">
                <a:latin typeface="Consolas"/>
                <a:cs typeface="Consolas"/>
              </a:rPr>
              <a:t>NonEmptySardineList</a:t>
            </a:r>
            <a:r>
              <a:rPr lang="en-US" sz="2700" b="1" dirty="0">
                <a:latin typeface="Consolas"/>
                <a:cs typeface="Consolas"/>
              </a:rPr>
              <a:t>:</a:t>
            </a:r>
          </a:p>
          <a:p>
            <a:pPr marL="0" indent="0">
              <a:buNone/>
            </a:pPr>
            <a:endParaRPr lang="en-US" sz="2700" b="1" dirty="0">
              <a:latin typeface="Consolas"/>
              <a:cs typeface="Consolas"/>
            </a:endParaRPr>
          </a:p>
          <a:p>
            <a:pPr marL="0" indent="0">
              <a:buNone/>
            </a:pPr>
            <a:r>
              <a:rPr lang="en-US" sz="2700" b="1" dirty="0">
                <a:latin typeface="Consolas"/>
                <a:cs typeface="Consolas"/>
              </a:rPr>
              <a:t>;; CONSTRUCTORS</a:t>
            </a:r>
          </a:p>
          <a:p>
            <a:pPr marL="0" indent="0">
              <a:buNone/>
            </a:pPr>
            <a:r>
              <a:rPr lang="en-US" sz="2700" b="1" dirty="0">
                <a:latin typeface="Consolas"/>
                <a:cs typeface="Consolas"/>
              </a:rPr>
              <a:t>;; (cons s empty)  where s is a Sardine</a:t>
            </a:r>
          </a:p>
          <a:p>
            <a:pPr marL="0" indent="0">
              <a:buNone/>
            </a:pPr>
            <a:r>
              <a:rPr lang="en-US" sz="2700" b="1" dirty="0">
                <a:latin typeface="Consolas"/>
                <a:cs typeface="Consolas"/>
              </a:rPr>
              <a:t>;; (cons s </a:t>
            </a:r>
            <a:r>
              <a:rPr lang="en-US" sz="2700" b="1" dirty="0" err="1">
                <a:latin typeface="Consolas"/>
                <a:cs typeface="Consolas"/>
              </a:rPr>
              <a:t>ss</a:t>
            </a:r>
            <a:r>
              <a:rPr lang="en-US" sz="2700" b="1" dirty="0">
                <a:latin typeface="Consolas"/>
                <a:cs typeface="Consolas"/>
              </a:rPr>
              <a:t>)</a:t>
            </a:r>
          </a:p>
          <a:p>
            <a:pPr marL="0" indent="0">
              <a:buNone/>
            </a:pPr>
            <a:r>
              <a:rPr lang="en-US" sz="2700" b="1" dirty="0">
                <a:latin typeface="Consolas"/>
                <a:cs typeface="Consolas"/>
              </a:rPr>
              <a:t>;;      where s is a Sardine</a:t>
            </a:r>
          </a:p>
          <a:p>
            <a:pPr marL="0" indent="0">
              <a:buNone/>
            </a:pPr>
            <a:r>
              <a:rPr lang="en-US" sz="2700" b="1" dirty="0">
                <a:latin typeface="Consolas"/>
                <a:cs typeface="Consolas"/>
              </a:rPr>
              <a:t>;;      and  </a:t>
            </a:r>
            <a:r>
              <a:rPr lang="en-US" sz="2700" b="1" dirty="0" err="1">
                <a:latin typeface="Consolas"/>
                <a:cs typeface="Consolas"/>
              </a:rPr>
              <a:t>ss</a:t>
            </a:r>
            <a:r>
              <a:rPr lang="en-US" sz="2700" b="1" dirty="0">
                <a:latin typeface="Consolas"/>
                <a:cs typeface="Consolas"/>
              </a:rPr>
              <a:t> is a </a:t>
            </a:r>
            <a:r>
              <a:rPr lang="en-US" sz="2700" b="1" dirty="0" err="1">
                <a:latin typeface="Consolas"/>
                <a:cs typeface="Consolas"/>
              </a:rPr>
              <a:t>NonEmptySardineList</a:t>
            </a:r>
            <a:endParaRPr lang="en-US" sz="2700" dirty="0">
              <a:latin typeface="Consolas"/>
              <a:cs typeface="Consolas"/>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326527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rot="20403134">
            <a:off x="2609750" y="2237496"/>
            <a:ext cx="242316" cy="1720184"/>
          </a:xfrm>
          <a:prstGeom prst="upArrow">
            <a:avLst/>
          </a:prstGeom>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Observer Template for Non-Empty List</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nesl-fn</a:t>
            </a:r>
            <a:r>
              <a:rPr lang="en-US" sz="2000" b="1" dirty="0">
                <a:latin typeface="Consolas"/>
                <a:cs typeface="Consolas"/>
              </a:rPr>
              <a:t> : </a:t>
            </a:r>
            <a:r>
              <a:rPr lang="en-US" sz="2000" b="1" dirty="0" err="1">
                <a:latin typeface="Consolas"/>
                <a:cs typeface="Consolas"/>
              </a:rPr>
              <a:t>NonEmptySardineList</a:t>
            </a:r>
            <a:r>
              <a:rPr lang="en-US" sz="2000" b="1" dirty="0">
                <a:latin typeface="Consolas"/>
                <a:cs typeface="Consolas"/>
              </a:rPr>
              <a:t> -&gt; ??</a:t>
            </a:r>
          </a:p>
          <a:p>
            <a:pPr marL="0" indent="0">
              <a:buNone/>
            </a:pPr>
            <a:r>
              <a:rPr lang="en-US" sz="2000" b="1" dirty="0">
                <a:latin typeface="Consolas"/>
                <a:cs typeface="Consolas"/>
              </a:rPr>
              <a:t>(define (</a:t>
            </a:r>
            <a:r>
              <a:rPr lang="en-US" sz="2000" b="1" dirty="0" err="1">
                <a:solidFill>
                  <a:srgbClr val="FF0000"/>
                </a:solidFill>
                <a:latin typeface="Consolas"/>
                <a:cs typeface="Consolas"/>
              </a:rPr>
              <a:t>nesl-fn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solidFill>
                  <a:srgbClr val="FF0000"/>
                </a:solidFill>
                <a:latin typeface="Consolas"/>
                <a:cs typeface="Consolas"/>
              </a:rPr>
              <a:t>nesl-fn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
        <p:nvSpPr>
          <p:cNvPr id="26" name="Rectangle 25"/>
          <p:cNvSpPr/>
          <p:nvPr/>
        </p:nvSpPr>
        <p:spPr>
          <a:xfrm>
            <a:off x="4679224" y="4683842"/>
            <a:ext cx="4105547" cy="1297858"/>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latin typeface="Consolas" pitchFamily="49" charset="0"/>
                <a:cs typeface="Consolas" pitchFamily="49" charset="0"/>
              </a:rPr>
              <a:t>(rest ne-</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r>
              <a:rPr lang="en-US" sz="2400" dirty="0"/>
              <a:t> is a </a:t>
            </a:r>
            <a:r>
              <a:rPr lang="en-US" sz="2400" b="1" dirty="0" err="1">
                <a:latin typeface="Consolas" pitchFamily="49" charset="0"/>
                <a:cs typeface="Consolas" pitchFamily="49" charset="0"/>
              </a:rPr>
              <a:t>NonEmptySardineList</a:t>
            </a:r>
            <a:endParaRPr lang="en-US" sz="2400" b="1" dirty="0">
              <a:latin typeface="Consolas" pitchFamily="49" charset="0"/>
              <a:cs typeface="Consolas" pitchFamily="49" charset="0"/>
            </a:endParaRPr>
          </a:p>
          <a:p>
            <a:pPr algn="ctr"/>
            <a:r>
              <a:rPr lang="en-US" sz="2400" dirty="0"/>
              <a:t>so call </a:t>
            </a:r>
            <a:r>
              <a:rPr lang="en-US" sz="2400" b="1" dirty="0" err="1">
                <a:latin typeface="Consolas" pitchFamily="49" charset="0"/>
                <a:cs typeface="Consolas" pitchFamily="49" charset="0"/>
              </a:rPr>
              <a:t>nesl-fn</a:t>
            </a:r>
            <a:r>
              <a:rPr lang="en-US" sz="2400" dirty="0"/>
              <a:t> on it</a:t>
            </a:r>
          </a:p>
        </p:txBody>
      </p:sp>
      <p:sp>
        <p:nvSpPr>
          <p:cNvPr id="6" name="Rectangle: Rounded Corners 5"/>
          <p:cNvSpPr/>
          <p:nvPr/>
        </p:nvSpPr>
        <p:spPr>
          <a:xfrm>
            <a:off x="867266" y="1513242"/>
            <a:ext cx="1197204" cy="551959"/>
          </a:xfrm>
          <a:prstGeom prst="roundRect">
            <a:avLst>
              <a:gd name="adj" fmla="val 47409"/>
            </a:avLst>
          </a:prstGeom>
          <a:no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7"/>
          <p:cNvSpPr/>
          <p:nvPr/>
        </p:nvSpPr>
        <p:spPr>
          <a:xfrm>
            <a:off x="457200" y="4527010"/>
            <a:ext cx="2894029" cy="961534"/>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nesl-fn</a:t>
            </a:r>
            <a:r>
              <a:rPr lang="en-US" dirty="0">
                <a:solidFill>
                  <a:schemeClr val="tx1"/>
                </a:solidFill>
              </a:rPr>
              <a:t> = </a:t>
            </a:r>
            <a:r>
              <a:rPr lang="en-US" b="1" dirty="0" err="1">
                <a:solidFill>
                  <a:schemeClr val="tx1"/>
                </a:solidFill>
              </a:rPr>
              <a:t>N</a:t>
            </a:r>
            <a:r>
              <a:rPr lang="en-US" dirty="0" err="1">
                <a:solidFill>
                  <a:schemeClr val="tx1"/>
                </a:solidFill>
              </a:rPr>
              <a:t>on</a:t>
            </a:r>
            <a:r>
              <a:rPr lang="en-US" b="1" dirty="0" err="1">
                <a:solidFill>
                  <a:schemeClr val="tx1"/>
                </a:solidFill>
              </a:rPr>
              <a:t>E</a:t>
            </a:r>
            <a:r>
              <a:rPr lang="en-US" dirty="0" err="1">
                <a:solidFill>
                  <a:schemeClr val="tx1"/>
                </a:solidFill>
              </a:rPr>
              <a:t>mpty</a:t>
            </a:r>
            <a:r>
              <a:rPr lang="en-US" b="1" dirty="0" err="1">
                <a:solidFill>
                  <a:schemeClr val="tx1"/>
                </a:solidFill>
              </a:rPr>
              <a:t>S</a:t>
            </a:r>
            <a:r>
              <a:rPr lang="en-US" dirty="0" err="1">
                <a:solidFill>
                  <a:schemeClr val="tx1"/>
                </a:solidFill>
              </a:rPr>
              <a:t>ardine</a:t>
            </a:r>
            <a:r>
              <a:rPr lang="en-US" b="1" dirty="0" err="1">
                <a:solidFill>
                  <a:schemeClr val="tx1"/>
                </a:solidFill>
              </a:rPr>
              <a:t>L</a:t>
            </a:r>
            <a:r>
              <a:rPr lang="en-US" dirty="0" err="1">
                <a:solidFill>
                  <a:schemeClr val="tx1"/>
                </a:solidFill>
              </a:rPr>
              <a:t>ist</a:t>
            </a:r>
            <a:r>
              <a:rPr lang="en-US" dirty="0">
                <a:solidFill>
                  <a:schemeClr val="tx1"/>
                </a:solidFill>
              </a:rPr>
              <a:t>-Function </a:t>
            </a:r>
            <a:r>
              <a:rPr lang="en-US" dirty="0">
                <a:solidFill>
                  <a:schemeClr val="tx1"/>
                </a:solidFill>
                <a:sym typeface="Wingdings" panose="05000000000000000000" pitchFamily="2" charset="2"/>
              </a:rPr>
              <a:t></a:t>
            </a:r>
            <a:endParaRPr lang="en-US" dirty="0">
              <a:solidFill>
                <a:schemeClr val="tx1"/>
              </a:solidFill>
            </a:endParaRPr>
          </a:p>
        </p:txBody>
      </p:sp>
      <p:sp>
        <p:nvSpPr>
          <p:cNvPr id="9" name="Freeform: Shape 8"/>
          <p:cNvSpPr/>
          <p:nvPr/>
        </p:nvSpPr>
        <p:spPr>
          <a:xfrm>
            <a:off x="989601" y="2083324"/>
            <a:ext cx="911803" cy="2441542"/>
          </a:xfrm>
          <a:custGeom>
            <a:avLst/>
            <a:gdLst>
              <a:gd name="connsiteX0" fmla="*/ 820345 w 911803"/>
              <a:gd name="connsiteY0" fmla="*/ 2441542 h 2441542"/>
              <a:gd name="connsiteX1" fmla="*/ 213 w 911803"/>
              <a:gd name="connsiteY1" fmla="*/ 1677971 h 2441542"/>
              <a:gd name="connsiteX2" fmla="*/ 886333 w 911803"/>
              <a:gd name="connsiteY2" fmla="*/ 838985 h 2441542"/>
              <a:gd name="connsiteX3" fmla="*/ 584675 w 911803"/>
              <a:gd name="connsiteY3" fmla="*/ 0 h 2441542"/>
            </a:gdLst>
            <a:ahLst/>
            <a:cxnLst>
              <a:cxn ang="0">
                <a:pos x="connsiteX0" y="connsiteY0"/>
              </a:cxn>
              <a:cxn ang="0">
                <a:pos x="connsiteX1" y="connsiteY1"/>
              </a:cxn>
              <a:cxn ang="0">
                <a:pos x="connsiteX2" y="connsiteY2"/>
              </a:cxn>
              <a:cxn ang="0">
                <a:pos x="connsiteX3" y="connsiteY3"/>
              </a:cxn>
            </a:cxnLst>
            <a:rect l="l" t="t" r="r" b="b"/>
            <a:pathLst>
              <a:path w="911803" h="2441542">
                <a:moveTo>
                  <a:pt x="820345" y="2441542"/>
                </a:moveTo>
                <a:cubicBezTo>
                  <a:pt x="404780" y="2193303"/>
                  <a:pt x="-10785" y="1945064"/>
                  <a:pt x="213" y="1677971"/>
                </a:cubicBezTo>
                <a:cubicBezTo>
                  <a:pt x="11211" y="1410878"/>
                  <a:pt x="788923" y="1118647"/>
                  <a:pt x="886333" y="838985"/>
                </a:cubicBezTo>
                <a:cubicBezTo>
                  <a:pt x="983743" y="559323"/>
                  <a:pt x="784209" y="279661"/>
                  <a:pt x="584675" y="0"/>
                </a:cubicBezTo>
              </a:path>
            </a:pathLst>
          </a:custGeom>
          <a:noFill/>
          <a:ln>
            <a:solidFill>
              <a:schemeClr val="accent2">
                <a:lumMod val="60000"/>
                <a:lumOff val="40000"/>
              </a:schemeClr>
            </a:solidFill>
            <a:tailEnd type="triangl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5380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Template Questions </a:t>
            </a:r>
            <a:r>
              <a:rPr lang="en-US" dirty="0"/>
              <a:t>for Non-Empty Lists</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nesl-fn</a:t>
            </a:r>
            <a:r>
              <a:rPr lang="en-US" sz="2000" b="1" dirty="0">
                <a:latin typeface="Consolas"/>
                <a:cs typeface="Consolas"/>
              </a:rPr>
              <a:t> : </a:t>
            </a:r>
            <a:r>
              <a:rPr lang="en-US" sz="2000" b="1" dirty="0" err="1">
                <a:latin typeface="Consolas"/>
                <a:cs typeface="Consolas"/>
              </a:rPr>
              <a:t>NonEmptySardineList</a:t>
            </a:r>
            <a:r>
              <a:rPr lang="en-US" sz="2000" b="1" dirty="0">
                <a:latin typeface="Consolas"/>
                <a:cs typeface="Consolas"/>
              </a:rPr>
              <a:t> -&gt; ??</a:t>
            </a:r>
          </a:p>
          <a:p>
            <a:pPr marL="0" indent="0">
              <a:buNone/>
            </a:pPr>
            <a:r>
              <a:rPr lang="en-US" sz="2000" b="1" dirty="0">
                <a:latin typeface="Consolas"/>
                <a:cs typeface="Consolas"/>
              </a:rPr>
              <a:t>(define (</a:t>
            </a:r>
            <a:r>
              <a:rPr lang="en-US" sz="2000" b="1" dirty="0" err="1">
                <a:latin typeface="Consolas"/>
                <a:cs typeface="Consolas"/>
              </a:rPr>
              <a:t>nesl-fn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nesl-fn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
        <p:nvSpPr>
          <p:cNvPr id="6" name="Rectangle 5"/>
          <p:cNvSpPr/>
          <p:nvPr/>
        </p:nvSpPr>
        <p:spPr>
          <a:xfrm>
            <a:off x="5638799" y="4439798"/>
            <a:ext cx="2425547" cy="914400"/>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What is </a:t>
            </a:r>
            <a:r>
              <a:rPr lang="en-US"/>
              <a:t>the answer </a:t>
            </a:r>
            <a:r>
              <a:rPr lang="en-US" dirty="0"/>
              <a:t>for a list of length 1?</a:t>
            </a:r>
          </a:p>
        </p:txBody>
      </p:sp>
      <p:sp>
        <p:nvSpPr>
          <p:cNvPr id="8" name="Rectangle 7"/>
          <p:cNvSpPr/>
          <p:nvPr/>
        </p:nvSpPr>
        <p:spPr>
          <a:xfrm>
            <a:off x="253388" y="4818828"/>
            <a:ext cx="4419600" cy="1295400"/>
          </a:xfrm>
          <a:prstGeom prst="rect">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we knew </a:t>
            </a:r>
            <a:r>
              <a:rPr lang="en-US">
                <a:solidFill>
                  <a:schemeClr val="tx1"/>
                </a:solidFill>
              </a:rPr>
              <a:t>the answer </a:t>
            </a:r>
            <a:r>
              <a:rPr lang="en-US" dirty="0">
                <a:solidFill>
                  <a:schemeClr val="tx1"/>
                </a:solidFill>
              </a:rPr>
              <a:t>for the rest of the list, and we knew the first of the list, how could we combine them to get </a:t>
            </a:r>
            <a:r>
              <a:rPr lang="en-US">
                <a:solidFill>
                  <a:schemeClr val="tx1"/>
                </a:solidFill>
              </a:rPr>
              <a:t>the answer </a:t>
            </a:r>
            <a:r>
              <a:rPr lang="en-US" dirty="0">
                <a:solidFill>
                  <a:schemeClr val="tx1"/>
                </a:solidFill>
              </a:rPr>
              <a:t>for the whole list?</a:t>
            </a:r>
          </a:p>
        </p:txBody>
      </p:sp>
      <p:sp>
        <p:nvSpPr>
          <p:cNvPr id="9" name="Freeform 8"/>
          <p:cNvSpPr/>
          <p:nvPr/>
        </p:nvSpPr>
        <p:spPr>
          <a:xfrm>
            <a:off x="5255046" y="3084723"/>
            <a:ext cx="1758812" cy="1366091"/>
          </a:xfrm>
          <a:custGeom>
            <a:avLst/>
            <a:gdLst>
              <a:gd name="connsiteX0" fmla="*/ 1410159 w 1758812"/>
              <a:gd name="connsiteY0" fmla="*/ 1366091 h 1366091"/>
              <a:gd name="connsiteX1" fmla="*/ 1663547 w 1758812"/>
              <a:gd name="connsiteY1" fmla="*/ 705079 h 1366091"/>
              <a:gd name="connsiteX2" fmla="*/ 0 w 1758812"/>
              <a:gd name="connsiteY2" fmla="*/ 0 h 1366091"/>
            </a:gdLst>
            <a:ahLst/>
            <a:cxnLst>
              <a:cxn ang="0">
                <a:pos x="connsiteX0" y="connsiteY0"/>
              </a:cxn>
              <a:cxn ang="0">
                <a:pos x="connsiteX1" y="connsiteY1"/>
              </a:cxn>
              <a:cxn ang="0">
                <a:pos x="connsiteX2" y="connsiteY2"/>
              </a:cxn>
            </a:cxnLst>
            <a:rect l="l" t="t" r="r" b="b"/>
            <a:pathLst>
              <a:path w="1758812" h="1366091">
                <a:moveTo>
                  <a:pt x="1410159" y="1366091"/>
                </a:moveTo>
                <a:cubicBezTo>
                  <a:pt x="1654366" y="1149426"/>
                  <a:pt x="1898574" y="932761"/>
                  <a:pt x="1663547" y="705079"/>
                </a:cubicBezTo>
                <a:cubicBezTo>
                  <a:pt x="1428520" y="477397"/>
                  <a:pt x="714260" y="238698"/>
                  <a:pt x="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Freeform 9"/>
          <p:cNvSpPr/>
          <p:nvPr/>
        </p:nvSpPr>
        <p:spPr>
          <a:xfrm>
            <a:off x="1253120" y="3459296"/>
            <a:ext cx="961270" cy="1355075"/>
          </a:xfrm>
          <a:custGeom>
            <a:avLst/>
            <a:gdLst>
              <a:gd name="connsiteX0" fmla="*/ 278225 w 961270"/>
              <a:gd name="connsiteY0" fmla="*/ 1355075 h 1355075"/>
              <a:gd name="connsiteX1" fmla="*/ 35853 w 961270"/>
              <a:gd name="connsiteY1" fmla="*/ 738131 h 1355075"/>
              <a:gd name="connsiteX2" fmla="*/ 961270 w 961270"/>
              <a:gd name="connsiteY2" fmla="*/ 0 h 1355075"/>
            </a:gdLst>
            <a:ahLst/>
            <a:cxnLst>
              <a:cxn ang="0">
                <a:pos x="connsiteX0" y="connsiteY0"/>
              </a:cxn>
              <a:cxn ang="0">
                <a:pos x="connsiteX1" y="connsiteY1"/>
              </a:cxn>
              <a:cxn ang="0">
                <a:pos x="connsiteX2" y="connsiteY2"/>
              </a:cxn>
            </a:cxnLst>
            <a:rect l="l" t="t" r="r" b="b"/>
            <a:pathLst>
              <a:path w="961270" h="1355075">
                <a:moveTo>
                  <a:pt x="278225" y="1355075"/>
                </a:moveTo>
                <a:cubicBezTo>
                  <a:pt x="100118" y="1159526"/>
                  <a:pt x="-77988" y="963977"/>
                  <a:pt x="35853" y="738131"/>
                </a:cubicBezTo>
                <a:cubicBezTo>
                  <a:pt x="149694" y="512285"/>
                  <a:pt x="555482" y="256142"/>
                  <a:pt x="96127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1975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Non-Empty Lists: The General Pattern</a:t>
            </a:r>
          </a:p>
        </p:txBody>
      </p:sp>
      <p:sp>
        <p:nvSpPr>
          <p:cNvPr id="3" name="Content Placeholder 2"/>
          <p:cNvSpPr>
            <a:spLocks noGrp="1"/>
          </p:cNvSpPr>
          <p:nvPr>
            <p:ph idx="1"/>
          </p:nvPr>
        </p:nvSpPr>
        <p:spPr/>
        <p:txBody>
          <a:bodyPr>
            <a:normAutofit/>
          </a:bodyPr>
          <a:lstStyle/>
          <a:p>
            <a:pPr>
              <a:buNone/>
            </a:pPr>
            <a:r>
              <a:rPr lang="en-US" sz="2400" b="1">
                <a:latin typeface="Consolas" pitchFamily="49" charset="0"/>
                <a:cs typeface="Consolas" pitchFamily="49" charset="0"/>
              </a:rPr>
              <a:t>CONSTRUCTOR </a:t>
            </a:r>
            <a:r>
              <a:rPr lang="en-US" sz="2400" b="1" dirty="0">
                <a:latin typeface="Consolas" pitchFamily="49" charset="0"/>
                <a:cs typeface="Consolas" pitchFamily="49" charset="0"/>
              </a:rPr>
              <a:t>TEMPLATES for </a:t>
            </a:r>
            <a:r>
              <a:rPr lang="en-US" sz="2400" b="1" dirty="0" err="1">
                <a:latin typeface="Consolas" pitchFamily="49" charset="0"/>
                <a:cs typeface="Consolas" pitchFamily="49" charset="0"/>
              </a:rPr>
              <a:t>NonEmptyXList</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a:latin typeface="Consolas" pitchFamily="49" charset="0"/>
                <a:cs typeface="Consolas" pitchFamily="49" charset="0"/>
              </a:rPr>
              <a:t>(cons </a:t>
            </a:r>
            <a:r>
              <a:rPr lang="en-US" sz="2400" b="1" dirty="0">
                <a:latin typeface="Consolas" pitchFamily="49" charset="0"/>
                <a:cs typeface="Consolas" pitchFamily="49" charset="0"/>
              </a:rPr>
              <a:t>X empty)   </a:t>
            </a:r>
          </a:p>
          <a:p>
            <a:pPr>
              <a:buNone/>
            </a:pPr>
            <a:r>
              <a:rPr lang="en-US" sz="2400" b="1" dirty="0">
                <a:latin typeface="Consolas" pitchFamily="49" charset="0"/>
                <a:cs typeface="Consolas" pitchFamily="49" charset="0"/>
              </a:rPr>
              <a:t>-- </a:t>
            </a:r>
            <a:r>
              <a:rPr lang="en-US" sz="2400" b="1">
                <a:latin typeface="Consolas" pitchFamily="49" charset="0"/>
                <a:cs typeface="Consolas" pitchFamily="49" charset="0"/>
              </a:rPr>
              <a:t>(cons </a:t>
            </a:r>
            <a:r>
              <a:rPr lang="en-US" sz="2400" b="1" dirty="0">
                <a:latin typeface="Consolas" pitchFamily="49" charset="0"/>
                <a:cs typeface="Consolas" pitchFamily="49" charset="0"/>
              </a:rPr>
              <a:t>X </a:t>
            </a:r>
            <a:r>
              <a:rPr lang="en-US" sz="2400" b="1" dirty="0" err="1">
                <a:latin typeface="Consolas" pitchFamily="49" charset="0"/>
                <a:cs typeface="Consolas" pitchFamily="49" charset="0"/>
              </a:rPr>
              <a:t>NonEmptyXList</a:t>
            </a:r>
            <a:r>
              <a:rPr lang="en-US" sz="2400" b="1" dirty="0">
                <a:latin typeface="Consolas" pitchFamily="49" charset="0"/>
                <a:cs typeface="Consolas" pitchFamily="49" charset="0"/>
              </a:rPr>
              <a:t>)</a:t>
            </a:r>
          </a:p>
          <a:p>
            <a:pPr>
              <a:buNone/>
            </a:pPr>
            <a:r>
              <a:rPr lang="en-US" sz="18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
        <p:nvSpPr>
          <p:cNvPr id="5" name="Rectangle 4"/>
          <p:cNvSpPr/>
          <p:nvPr/>
        </p:nvSpPr>
        <p:spPr>
          <a:xfrm>
            <a:off x="4191000" y="3171568"/>
            <a:ext cx="4495800" cy="1752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your assignments, you don't need to write down a separate interpretation for </a:t>
            </a:r>
            <a:r>
              <a:rPr lang="en-US" dirty="0" err="1">
                <a:solidFill>
                  <a:schemeClr val="tx1"/>
                </a:solidFill>
              </a:rPr>
              <a:t>NonEmptyXList</a:t>
            </a:r>
            <a:r>
              <a:rPr lang="en-US" dirty="0">
                <a:solidFill>
                  <a:schemeClr val="tx1"/>
                </a:solidFill>
              </a:rPr>
              <a:t>; a </a:t>
            </a:r>
            <a:r>
              <a:rPr lang="en-US" dirty="0" err="1">
                <a:solidFill>
                  <a:schemeClr val="tx1"/>
                </a:solidFill>
              </a:rPr>
              <a:t>NonEmptyXList</a:t>
            </a:r>
            <a:r>
              <a:rPr lang="en-US" dirty="0">
                <a:solidFill>
                  <a:schemeClr val="tx1"/>
                </a:solidFill>
              </a:rPr>
              <a:t> always represents a non-empty sequence of X's in the standard way.</a:t>
            </a:r>
          </a:p>
        </p:txBody>
      </p:sp>
    </p:spTree>
    <p:extLst>
      <p:ext uri="{BB962C8B-B14F-4D97-AF65-F5344CB8AC3E}">
        <p14:creationId xmlns:p14="http://schemas.microsoft.com/office/powerpoint/2010/main" val="1094130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d6ad7a6ca2555a644d522ccf343b72fc43e"/>
  <p:tag name="ISPRING_RESOURCE_PATHS_HASH_PRESENTER" val="006e7b5f3d8363c93336e3603664799686fbd9"/>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20000"/>
            <a:lumOff val="80000"/>
          </a:schemeClr>
        </a:solidFill>
      </a:spPr>
      <a:bodyPr wrap="square" rtlCol="0">
        <a:spAutoFit/>
      </a:bodyPr>
      <a:lstStyle>
        <a:defPPr>
          <a:defRPr sz="16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4403</TotalTime>
  <Words>1104</Words>
  <Application>Microsoft Office PowerPoint</Application>
  <PresentationFormat>On-screen Show (4:3)</PresentationFormat>
  <Paragraphs>150</Paragraphs>
  <Slides>18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CMMI10</vt:lpstr>
      <vt:lpstr>CMR10</vt:lpstr>
      <vt:lpstr>CMSY10ORIG</vt:lpstr>
      <vt:lpstr>Consolas</vt:lpstr>
      <vt:lpstr>Courier New</vt:lpstr>
      <vt:lpstr>Helvetica Neue</vt:lpstr>
      <vt:lpstr>Wingdings</vt:lpstr>
      <vt:lpstr>1_Office Theme</vt:lpstr>
      <vt:lpstr>Non-Empty Lists</vt:lpstr>
      <vt:lpstr>Lesson Introduction</vt:lpstr>
      <vt:lpstr>Empty lists</vt:lpstr>
      <vt:lpstr>Non-empty lists</vt:lpstr>
      <vt:lpstr>Non-Empty Lists</vt:lpstr>
      <vt:lpstr>Constructor Templates for Non-Empty List of Sardines</vt:lpstr>
      <vt:lpstr>Observer Template for Non-Empty List</vt:lpstr>
      <vt:lpstr>Template Questions for Non-Empty Lists</vt:lpstr>
      <vt:lpstr>Non-Empty Lists: The General Pattern</vt:lpstr>
      <vt:lpstr>Template Questions for Non-Empty Lists</vt:lpstr>
      <vt:lpstr>Example: max</vt:lpstr>
      <vt:lpstr>Example: average</vt:lpstr>
      <vt:lpstr>Example: average</vt:lpstr>
      <vt:lpstr>But wait: there's no way to answer that question!   </vt:lpstr>
      <vt:lpstr>Try something simpler!</vt:lpstr>
      <vt:lpstr>Remember, don't use non-empty lists unless you really need to</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144</cp:revision>
  <dcterms:created xsi:type="dcterms:W3CDTF">2010-06-24T16:22:15Z</dcterms:created>
  <dcterms:modified xsi:type="dcterms:W3CDTF">2017-08-11T20:19:58Z</dcterms:modified>
</cp:coreProperties>
</file>