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8"/>
  </p:notesMasterIdLst>
  <p:sldIdLst>
    <p:sldId id="257" r:id="rId2"/>
    <p:sldId id="258" r:id="rId3"/>
    <p:sldId id="259" r:id="rId4"/>
    <p:sldId id="362" r:id="rId5"/>
    <p:sldId id="365" r:id="rId6"/>
    <p:sldId id="367" r:id="rId7"/>
    <p:sldId id="364" r:id="rId8"/>
    <p:sldId id="368" r:id="rId9"/>
    <p:sldId id="370" r:id="rId10"/>
    <p:sldId id="363" r:id="rId11"/>
    <p:sldId id="371" r:id="rId12"/>
    <p:sldId id="372" r:id="rId13"/>
    <p:sldId id="311" r:id="rId14"/>
    <p:sldId id="263" r:id="rId15"/>
    <p:sldId id="264" r:id="rId16"/>
    <p:sldId id="272" r:id="rId17"/>
    <p:sldId id="273" r:id="rId18"/>
    <p:sldId id="274" r:id="rId19"/>
    <p:sldId id="268" r:id="rId20"/>
    <p:sldId id="271" r:id="rId21"/>
    <p:sldId id="312" r:id="rId22"/>
    <p:sldId id="313" r:id="rId23"/>
    <p:sldId id="314" r:id="rId24"/>
    <p:sldId id="315" r:id="rId25"/>
    <p:sldId id="318" r:id="rId26"/>
    <p:sldId id="319" r:id="rId27"/>
    <p:sldId id="320" r:id="rId28"/>
    <p:sldId id="317" r:id="rId29"/>
    <p:sldId id="321" r:id="rId30"/>
    <p:sldId id="322" r:id="rId31"/>
    <p:sldId id="325" r:id="rId32"/>
    <p:sldId id="326" r:id="rId33"/>
    <p:sldId id="328"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69"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Lst>
  <p:sldSz cx="9144000" cy="6858000" type="screen4x3"/>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65"/>
            <p14:sldId id="367"/>
            <p14:sldId id="364"/>
            <p14:sldId id="368"/>
            <p14:sldId id="370"/>
            <p14:sldId id="363"/>
            <p14:sldId id="371"/>
            <p14:sldId id="372"/>
          </p14:sldIdLst>
        </p14:section>
        <p14:section name="Untitled Section" id="{F6D8DB7E-1023-44A1-8D69-E7D04D4D2ED4}">
          <p14:sldIdLst>
            <p14:sldId id="311"/>
            <p14:sldId id="263"/>
            <p14:sldId id="264"/>
            <p14:sldId id="272"/>
            <p14:sldId id="273"/>
            <p14:sldId id="274"/>
            <p14:sldId id="268"/>
            <p14:sldId id="271"/>
            <p14:sldId id="312"/>
            <p14:sldId id="313"/>
            <p14:sldId id="314"/>
            <p14:sldId id="315"/>
            <p14:sldId id="318"/>
            <p14:sldId id="319"/>
            <p14:sldId id="320"/>
            <p14:sldId id="317"/>
            <p14:sldId id="321"/>
            <p14:sldId id="322"/>
            <p14:sldId id="325"/>
            <p14:sldId id="326"/>
            <p14:sldId id="328"/>
          </p14:sldIdLst>
        </p14:section>
        <p14:section name="Untitled Section" id="{541002D8-6B93-478C-A7D2-94B4B9547C20}">
          <p14:sldIdLst>
            <p14:sldId id="330"/>
            <p14:sldId id="331"/>
            <p14:sldId id="332"/>
            <p14:sldId id="333"/>
            <p14:sldId id="334"/>
            <p14:sldId id="335"/>
            <p14:sldId id="336"/>
            <p14:sldId id="337"/>
            <p14:sldId id="338"/>
            <p14:sldId id="339"/>
            <p14:sldId id="340"/>
            <p14:sldId id="341"/>
            <p14:sldId id="342"/>
            <p14:sldId id="343"/>
            <p14:sldId id="344"/>
            <p14:sldId id="369"/>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398" y="39"/>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15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50</a:t>
            </a:fld>
            <a:endParaRPr lang="en-US"/>
          </a:p>
        </p:txBody>
      </p:sp>
    </p:spTree>
    <p:extLst>
      <p:ext uri="{BB962C8B-B14F-4D97-AF65-F5344CB8AC3E}">
        <p14:creationId xmlns:p14="http://schemas.microsoft.com/office/powerpoint/2010/main" val="1825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53</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64</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872C-8A4C-45D2-AF62-240BF2DAD4C3}" type="slidenum">
              <a:rPr lang="en-US" smtClean="0"/>
              <a:t>13</a:t>
            </a:fld>
            <a:endParaRPr lang="en-US"/>
          </a:p>
        </p:txBody>
      </p:sp>
    </p:spTree>
    <p:extLst>
      <p:ext uri="{BB962C8B-B14F-4D97-AF65-F5344CB8AC3E}">
        <p14:creationId xmlns:p14="http://schemas.microsoft.com/office/powerpoint/2010/main" val="335069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23</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34</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38</a:t>
            </a:fld>
            <a:endParaRPr lang="en-US"/>
          </a:p>
        </p:txBody>
      </p:sp>
    </p:spTree>
    <p:extLst>
      <p:ext uri="{BB962C8B-B14F-4D97-AF65-F5344CB8AC3E}">
        <p14:creationId xmlns:p14="http://schemas.microsoft.com/office/powerpoint/2010/main" val="216727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41</a:t>
            </a:fld>
            <a:endParaRPr lang="en-US"/>
          </a:p>
        </p:txBody>
      </p:sp>
    </p:spTree>
    <p:extLst>
      <p:ext uri="{BB962C8B-B14F-4D97-AF65-F5344CB8AC3E}">
        <p14:creationId xmlns:p14="http://schemas.microsoft.com/office/powerpoint/2010/main" val="3832213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44</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45</a:t>
            </a:fld>
            <a:endParaRPr lang="en-US"/>
          </a:p>
        </p:txBody>
      </p:sp>
    </p:spTree>
    <p:extLst>
      <p:ext uri="{BB962C8B-B14F-4D97-AF65-F5344CB8AC3E}">
        <p14:creationId xmlns:p14="http://schemas.microsoft.com/office/powerpoint/2010/main" val="401441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46</a:t>
            </a:fld>
            <a:endParaRPr lang="en-US"/>
          </a:p>
        </p:txBody>
      </p:sp>
    </p:spTree>
    <p:extLst>
      <p:ext uri="{BB962C8B-B14F-4D97-AF65-F5344CB8AC3E}">
        <p14:creationId xmlns:p14="http://schemas.microsoft.com/office/powerpoint/2010/main" val="271720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10</a:t>
            </a:fld>
            <a:endParaRPr lang="en-US"/>
          </a:p>
        </p:txBody>
      </p:sp>
    </p:spTree>
    <p:extLst>
      <p:ext uri="{BB962C8B-B14F-4D97-AF65-F5344CB8AC3E}">
        <p14:creationId xmlns:p14="http://schemas.microsoft.com/office/powerpoint/2010/main" val="3096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183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ball-normal-motion-after-tick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not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15</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16</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17</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18</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19</a:t>
            </a:fld>
            <a:endParaRPr lang="en-US"/>
          </a:p>
        </p:txBody>
      </p:sp>
    </p:spTree>
    <p:extLst>
      <p:ext uri="{BB962C8B-B14F-4D97-AF65-F5344CB8AC3E}">
        <p14:creationId xmlns:p14="http://schemas.microsoft.com/office/powerpoint/2010/main" val="393117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20</a:t>
            </a:fld>
            <a:endParaRPr lang="en-US"/>
          </a:p>
        </p:txBody>
      </p:sp>
    </p:spTree>
    <p:extLst>
      <p:ext uri="{BB962C8B-B14F-4D97-AF65-F5344CB8AC3E}">
        <p14:creationId xmlns:p14="http://schemas.microsoft.com/office/powerpoint/2010/main" val="2954975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28</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29</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12003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30</a:t>
            </a:fld>
            <a:endParaRPr lang="en-US">
              <a:solidFill>
                <a:prstClr val="black">
                  <a:tint val="75000"/>
                </a:prstClr>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93759115"/>
              </p:ext>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369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31</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32</a:t>
            </a:fld>
            <a:endParaRPr lang="en-US"/>
          </a:p>
        </p:txBody>
      </p:sp>
    </p:spTree>
    <p:extLst>
      <p:ext uri="{BB962C8B-B14F-4D97-AF65-F5344CB8AC3E}">
        <p14:creationId xmlns:p14="http://schemas.microsoft.com/office/powerpoint/2010/main" val="4054348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33</a:t>
            </a:fld>
            <a:endParaRPr lang="en-US"/>
          </a:p>
        </p:txBody>
      </p:sp>
    </p:spTree>
    <p:extLst>
      <p:ext uri="{BB962C8B-B14F-4D97-AF65-F5344CB8AC3E}">
        <p14:creationId xmlns:p14="http://schemas.microsoft.com/office/powerpoint/2010/main" val="264948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34</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BintreeOfNumber</a:t>
            </a:r>
            <a:r>
              <a:rPr lang="en-US" dirty="0"/>
              <a:t>" be "</a:t>
            </a:r>
            <a:r>
              <a:rPr lang="en-US" dirty="0" err="1"/>
              <a:t>BinTreeOfNumber</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35</a:t>
            </a:fld>
            <a:endParaRPr lang="en-US"/>
          </a:p>
        </p:txBody>
      </p:sp>
    </p:spTree>
    <p:extLst>
      <p:ext uri="{BB962C8B-B14F-4D97-AF65-F5344CB8AC3E}">
        <p14:creationId xmlns:p14="http://schemas.microsoft.com/office/powerpoint/2010/main" val="170638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36</a:t>
            </a:fld>
            <a:endParaRPr lang="en-US"/>
          </a:p>
        </p:txBody>
      </p:sp>
      <p:sp>
        <p:nvSpPr>
          <p:cNvPr id="4" name="Rectangle 3"/>
          <p:cNvSpPr/>
          <p:nvPr/>
        </p:nvSpPr>
        <p:spPr>
          <a:xfrm>
            <a:off x="4648200" y="4191000"/>
            <a:ext cx="35052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BintreeOfX</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BintreeOfSardines</a:t>
            </a:r>
            <a:r>
              <a:rPr lang="en-US" dirty="0">
                <a:solidFill>
                  <a:schemeClr val="tx1"/>
                </a:solidFill>
              </a:rPr>
              <a:t>. This is, of course, a different notion of binary tree than we saw last week.  </a:t>
            </a:r>
          </a:p>
        </p:txBody>
      </p:sp>
    </p:spTree>
    <p:extLst>
      <p:ext uri="{BB962C8B-B14F-4D97-AF65-F5344CB8AC3E}">
        <p14:creationId xmlns:p14="http://schemas.microsoft.com/office/powerpoint/2010/main" val="25675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BintreeOfNumber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37</a:t>
            </a:fld>
            <a:endParaRPr lang="en-US"/>
          </a:p>
        </p:txBody>
      </p:sp>
    </p:spTree>
    <p:extLst>
      <p:ext uri="{BB962C8B-B14F-4D97-AF65-F5344CB8AC3E}">
        <p14:creationId xmlns:p14="http://schemas.microsoft.com/office/powerpoint/2010/main" val="1035958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38</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BintreeOfString</a:t>
            </a:r>
            <a:r>
              <a:rPr lang="en-US" dirty="0">
                <a:solidFill>
                  <a:schemeClr val="tx1"/>
                </a:solidFill>
              </a:rPr>
              <a:t> and the result is a </a:t>
            </a:r>
            <a:r>
              <a:rPr lang="en-US" b="1" dirty="0" err="1">
                <a:solidFill>
                  <a:schemeClr val="tx1"/>
                </a:solidFill>
              </a:rPr>
              <a:t>BintreeOfNumber</a:t>
            </a:r>
            <a:r>
              <a:rPr lang="en-US" dirty="0">
                <a:solidFill>
                  <a:schemeClr val="tx1"/>
                </a:solidFill>
              </a:rPr>
              <a:t>, just like the contract says.</a:t>
            </a:r>
          </a:p>
        </p:txBody>
      </p:sp>
    </p:spTree>
    <p:extLst>
      <p:ext uri="{BB962C8B-B14F-4D97-AF65-F5344CB8AC3E}">
        <p14:creationId xmlns:p14="http://schemas.microsoft.com/office/powerpoint/2010/main" val="3839362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dirty="0" err="1"/>
              <a:t>BinTreeOfX</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39</a:t>
            </a:fld>
            <a:endParaRPr lang="en-US"/>
          </a:p>
        </p:txBody>
      </p:sp>
      <p:sp>
        <p:nvSpPr>
          <p:cNvPr id="4" name="Rectangle 3"/>
          <p:cNvSpPr/>
          <p:nvPr/>
        </p:nvSpPr>
        <p:spPr>
          <a:xfrm>
            <a:off x="5715000" y="1447800"/>
            <a:ext cx="2895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BintreeOfX</a:t>
            </a:r>
            <a:r>
              <a:rPr lang="en-US" dirty="0">
                <a:solidFill>
                  <a:schemeClr val="tx1"/>
                </a:solidFill>
              </a:rPr>
              <a:t>.</a:t>
            </a:r>
          </a:p>
        </p:txBody>
      </p:sp>
    </p:spTree>
    <p:extLst>
      <p:ext uri="{BB962C8B-B14F-4D97-AF65-F5344CB8AC3E}">
        <p14:creationId xmlns:p14="http://schemas.microsoft.com/office/powerpoint/2010/main" val="2646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40</a:t>
            </a:fld>
            <a:endParaRPr lang="en-US"/>
          </a:p>
        </p:txBody>
      </p:sp>
      <p:sp>
        <p:nvSpPr>
          <p:cNvPr id="4" name="Rectangle 3"/>
          <p:cNvSpPr/>
          <p:nvPr/>
        </p:nvSpPr>
        <p:spPr>
          <a:xfrm>
            <a:off x="2743200" y="5257800"/>
            <a:ext cx="4572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But how do we know the depth?</a:t>
            </a:r>
          </a:p>
        </p:txBody>
      </p:sp>
      <p:sp>
        <p:nvSpPr>
          <p:cNvPr id="7" name="Freeform 6"/>
          <p:cNvSpPr/>
          <p:nvPr/>
        </p:nvSpPr>
        <p:spPr>
          <a:xfrm>
            <a:off x="669236" y="3979412"/>
            <a:ext cx="2073964" cy="1746831"/>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824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let's add a context argument</a:t>
            </a:r>
          </a:p>
        </p:txBody>
      </p:sp>
      <p:sp>
        <p:nvSpPr>
          <p:cNvPr id="3" name="Content Placeholder 2"/>
          <p:cNvSpPr>
            <a:spLocks noGrp="1"/>
          </p:cNvSpPr>
          <p:nvPr>
            <p:ph idx="1"/>
          </p:nvPr>
        </p:nvSpPr>
        <p:spPr>
          <a:xfrm>
            <a:off x="0" y="1600200"/>
            <a:ext cx="9144000" cy="4525963"/>
          </a:xfrm>
        </p:spPr>
        <p:txBody>
          <a:bodyPr>
            <a:noAutofit/>
          </a:bodyPr>
          <a:lstStyle/>
          <a:p>
            <a:pPr marL="0" indent="0">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BinTreeOfNumber</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of some tree, and a non-</a:t>
            </a:r>
            <a:r>
              <a:rPr lang="en-US" sz="1800" b="1" dirty="0" err="1">
                <a:latin typeface="Consolas" pitchFamily="49" charset="0"/>
                <a:cs typeface="Consolas" pitchFamily="49" charset="0"/>
              </a:rPr>
              <a:t>neg</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n </a:t>
            </a:r>
          </a:p>
          <a:p>
            <a:pPr marL="0" indent="0">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a:t>
            </a:r>
            <a:r>
              <a:rPr lang="en-US" sz="1800" b="1" dirty="0" err="1">
                <a:solidFill>
                  <a:schemeClr val="accent3">
                    <a:lumMod val="75000"/>
                  </a:schemeClr>
                </a:solidFill>
                <a:latin typeface="Consolas" pitchFamily="49" charset="0"/>
                <a:cs typeface="Consolas" pitchFamily="49" charset="0"/>
              </a:rPr>
              <a:t>subtree</a:t>
            </a:r>
            <a:r>
              <a:rPr lang="en-US" sz="1800" b="1" dirty="0">
                <a:solidFill>
                  <a:schemeClr val="accent3">
                    <a:lumMod val="75000"/>
                  </a:schemeClr>
                </a:solidFill>
                <a:latin typeface="Consolas" pitchFamily="49" charset="0"/>
                <a:cs typeface="Consolas" pitchFamily="49" charset="0"/>
              </a:rPr>
              <a:t> occurs at depth n in the tree</a:t>
            </a:r>
          </a:p>
          <a:p>
            <a:pPr marL="0" indent="0">
              <a:buNone/>
            </a:pPr>
            <a:r>
              <a:rPr lang="en-US" sz="1800" b="1" dirty="0">
                <a:latin typeface="Consolas" pitchFamily="49" charset="0"/>
                <a:cs typeface="Consolas" pitchFamily="49" charset="0"/>
              </a:rPr>
              <a:t>;; RETURNS: a tree the same shape as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but in which </a:t>
            </a:r>
          </a:p>
          <a:p>
            <a:pPr marL="0" indent="0">
              <a:buNone/>
            </a:pPr>
            <a:r>
              <a:rPr lang="en-US" sz="1800" b="1" dirty="0">
                <a:latin typeface="Consolas" pitchFamily="49" charset="0"/>
                <a:cs typeface="Consolas" pitchFamily="49" charset="0"/>
              </a:rPr>
              <a:t>;; each node is marked with its distance from the top of the tree</a:t>
            </a:r>
          </a:p>
          <a:p>
            <a:pPr marL="0" indent="0">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empty]</a:t>
            </a:r>
          </a:p>
          <a:p>
            <a:pPr marL="0" indent="0">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a:p>
            <a:pPr marL="0" indent="0">
              <a:buNone/>
            </a:pP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p:txBody>
      </p:sp>
      <p:sp>
        <p:nvSpPr>
          <p:cNvPr id="6" name="Slide Number Placeholder 5"/>
          <p:cNvSpPr>
            <a:spLocks noGrp="1"/>
          </p:cNvSpPr>
          <p:nvPr>
            <p:ph type="sldNum" sz="quarter" idx="12"/>
          </p:nvPr>
        </p:nvSpPr>
        <p:spPr/>
        <p:txBody>
          <a:bodyPr/>
          <a:lstStyle/>
          <a:p>
            <a:fld id="{9F4492BD-6A9C-48FC-AC76-0B4FE11194A1}" type="slidenum">
              <a:rPr lang="en-US" smtClean="0">
                <a:solidFill>
                  <a:prstClr val="black">
                    <a:tint val="75000"/>
                  </a:prstClr>
                </a:solidFill>
              </a:rPr>
              <a:pPr/>
              <a:t>41</a:t>
            </a:fld>
            <a:endParaRPr lang="en-US">
              <a:solidFill>
                <a:prstClr val="black">
                  <a:tint val="75000"/>
                </a:prstClr>
              </a:solidFill>
            </a:endParaRPr>
          </a:p>
        </p:txBody>
      </p:sp>
      <p:sp>
        <p:nvSpPr>
          <p:cNvPr id="4" name="Rectangle 3"/>
          <p:cNvSpPr/>
          <p:nvPr/>
        </p:nvSpPr>
        <p:spPr>
          <a:xfrm>
            <a:off x="7033260" y="1630363"/>
            <a:ext cx="1905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sp>
        <p:nvSpPr>
          <p:cNvPr id="5" name="Rectangle 4"/>
          <p:cNvSpPr/>
          <p:nvPr/>
        </p:nvSpPr>
        <p:spPr>
          <a:xfrm>
            <a:off x="6499860" y="3733800"/>
            <a:ext cx="24384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RETURNS clause tells us how our answer fits into the original problem.</a:t>
            </a:r>
          </a:p>
        </p:txBody>
      </p:sp>
      <p:cxnSp>
        <p:nvCxnSpPr>
          <p:cNvPr id="7" name="Straight Arrow Connector 6"/>
          <p:cNvCxnSpPr/>
          <p:nvPr/>
        </p:nvCxnSpPr>
        <p:spPr>
          <a:xfrm flipH="1" flipV="1">
            <a:off x="6781800" y="3276600"/>
            <a:ext cx="937260"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181600" y="2895600"/>
            <a:ext cx="3200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Rounded Rectangle 10"/>
          <p:cNvSpPr/>
          <p:nvPr/>
        </p:nvSpPr>
        <p:spPr>
          <a:xfrm>
            <a:off x="5943600" y="48768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Rounded Rectangle 11"/>
          <p:cNvSpPr/>
          <p:nvPr/>
        </p:nvSpPr>
        <p:spPr>
          <a:xfrm>
            <a:off x="6105144" y="55626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p:cNvSpPr/>
          <p:nvPr/>
        </p:nvSpPr>
        <p:spPr>
          <a:xfrm>
            <a:off x="1676400" y="59436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a:t>
            </a:r>
            <a:r>
              <a:rPr lang="en-US" b="1" dirty="0" err="1">
                <a:solidFill>
                  <a:schemeClr val="tx1"/>
                </a:solidFill>
              </a:rPr>
              <a:t>stree</a:t>
            </a:r>
            <a:r>
              <a:rPr lang="en-US" dirty="0">
                <a:solidFill>
                  <a:schemeClr val="tx1"/>
                </a:solidFill>
              </a:rPr>
              <a:t> is at depth </a:t>
            </a:r>
            <a:r>
              <a:rPr lang="en-US" b="1" dirty="0">
                <a:solidFill>
                  <a:schemeClr val="tx1"/>
                </a:solidFill>
              </a:rPr>
              <a:t>n</a:t>
            </a:r>
            <a:r>
              <a:rPr lang="en-US" dirty="0">
                <a:solidFill>
                  <a:schemeClr val="tx1"/>
                </a:solidFill>
              </a:rPr>
              <a:t>, then its sons are depth </a:t>
            </a:r>
            <a:r>
              <a:rPr lang="en-US" b="1" dirty="0">
                <a:solidFill>
                  <a:schemeClr val="tx1"/>
                </a:solidFill>
              </a:rPr>
              <a:t>n+1</a:t>
            </a:r>
            <a:r>
              <a:rPr lang="en-US" dirty="0">
                <a:solidFill>
                  <a:schemeClr val="tx1"/>
                </a:solidFill>
              </a:rPr>
              <a:t>.  So the WHERE clause is satisfied at each recursive call.</a:t>
            </a:r>
          </a:p>
        </p:txBody>
      </p:sp>
      <p:cxnSp>
        <p:nvCxnSpPr>
          <p:cNvPr id="15" name="Straight Arrow Connector 14"/>
          <p:cNvCxnSpPr>
            <a:stCxn id="13" idx="3"/>
          </p:cNvCxnSpPr>
          <p:nvPr/>
        </p:nvCxnSpPr>
        <p:spPr>
          <a:xfrm flipV="1">
            <a:off x="5334000" y="5257800"/>
            <a:ext cx="609600" cy="1143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flipV="1">
            <a:off x="5334000" y="5943600"/>
            <a:ext cx="771144"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62344" y="2103439"/>
            <a:ext cx="470916" cy="2738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3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BinTreeOfX</a:t>
            </a:r>
            <a:r>
              <a:rPr lang="en-US" sz="2000" dirty="0"/>
              <a:t> -&gt; </a:t>
            </a:r>
            <a:r>
              <a:rPr lang="en-US" sz="2000" dirty="0" err="1"/>
              <a:t>BinTreeOfNumber</a:t>
            </a:r>
            <a:endParaRPr lang="en-US" sz="2000" dirty="0"/>
          </a:p>
          <a:p>
            <a:pPr marL="0" indent="0"/>
            <a:r>
              <a:rPr lang="en-US" sz="2000" dirty="0"/>
              <a:t>;; GIVEN: a binary tree</a:t>
            </a:r>
          </a:p>
          <a:p>
            <a:pPr marL="0" indent="0"/>
            <a:r>
              <a:rPr lang="en-US" sz="2000" dirty="0"/>
              <a:t>;; RETURNS: a tree the same shape as tree,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tree)</a:t>
            </a:r>
          </a:p>
          <a:p>
            <a:pPr marL="0" indent="0"/>
            <a:r>
              <a:rPr lang="en-US" sz="2000" dirty="0"/>
              <a:t>  (mark-</a:t>
            </a:r>
            <a:r>
              <a:rPr lang="en-US" sz="2000" dirty="0" err="1"/>
              <a:t>subtree</a:t>
            </a:r>
            <a:r>
              <a:rPr lang="en-US" sz="2000" dirty="0"/>
              <a:t> tree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42</a:t>
            </a:fld>
            <a:endParaRPr lang="en-US">
              <a:solidFill>
                <a:prstClr val="black">
                  <a:tint val="75000"/>
                </a:prstClr>
              </a:solidFill>
            </a:endParaRPr>
          </a:p>
        </p:txBody>
      </p:sp>
      <p:sp>
        <p:nvSpPr>
          <p:cNvPr id="4" name="Rectangle 3"/>
          <p:cNvSpPr/>
          <p:nvPr/>
        </p:nvSpPr>
        <p:spPr>
          <a:xfrm>
            <a:off x="3276600" y="5029200"/>
            <a:ext cx="34290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whole tree is a </a:t>
            </a:r>
            <a:r>
              <a:rPr lang="en-US" dirty="0" err="1">
                <a:solidFill>
                  <a:schemeClr val="tx1"/>
                </a:solidFill>
              </a:rPr>
              <a:t>subtree</a:t>
            </a:r>
            <a:r>
              <a:rPr lang="en-US" dirty="0">
                <a:solidFill>
                  <a:schemeClr val="tx1"/>
                </a:solidFill>
              </a:rPr>
              <a:t>, and its top node is at depth 0, so the invariant of mark-</a:t>
            </a:r>
            <a:r>
              <a:rPr lang="en-US" dirty="0" err="1">
                <a:solidFill>
                  <a:schemeClr val="tx1"/>
                </a:solidFill>
              </a:rPr>
              <a:t>subtree</a:t>
            </a:r>
            <a:r>
              <a:rPr lang="en-US" dirty="0">
                <a:solidFill>
                  <a:schemeClr val="tx1"/>
                </a:solidFill>
              </a:rPr>
              <a:t> is satisfied.</a:t>
            </a:r>
          </a:p>
        </p:txBody>
      </p:sp>
    </p:spTree>
    <p:extLst>
      <p:ext uri="{BB962C8B-B14F-4D97-AF65-F5344CB8AC3E}">
        <p14:creationId xmlns:p14="http://schemas.microsoft.com/office/powerpoint/2010/main" val="3375759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44</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45</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46</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fact : </a:t>
            </a:r>
            <a:r>
              <a:rPr lang="en-US" dirty="0" err="1"/>
              <a:t>NonNegInt</a:t>
            </a:r>
            <a:r>
              <a:rPr lang="en-US" dirty="0"/>
              <a:t> -&gt; </a:t>
            </a:r>
            <a:r>
              <a:rPr lang="en-US" dirty="0" err="1"/>
              <a:t>NonNegInt</a:t>
            </a:r>
            <a:endParaRPr lang="en-US" dirty="0"/>
          </a:p>
          <a:p>
            <a:r>
              <a:rPr lang="en-US" dirty="0"/>
              <a:t>;; GIVEN: a value n</a:t>
            </a:r>
          </a:p>
          <a:p>
            <a:r>
              <a:rPr lang="en-US" dirty="0"/>
              <a:t>;; RETURNS: the factorial of n</a:t>
            </a:r>
          </a:p>
          <a:p>
            <a:r>
              <a:rPr lang="en-US" dirty="0"/>
              <a:t>(define (fact n)</a:t>
            </a:r>
          </a:p>
          <a:p>
            <a:r>
              <a:rPr lang="en-US" dirty="0"/>
              <a:t>  (if (zero? n) 1</a:t>
            </a:r>
          </a:p>
          <a:p>
            <a:r>
              <a:rPr lang="en-US" dirty="0"/>
              <a:t>      (* n (fact (- n 1)))))</a:t>
            </a:r>
          </a:p>
        </p:txBody>
      </p:sp>
      <p:sp>
        <p:nvSpPr>
          <p:cNvPr id="5" name="Title 4"/>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49</a:t>
            </a:fld>
            <a:endParaRPr lang="en-US"/>
          </a:p>
        </p:txBody>
      </p:sp>
      <p:sp>
        <p:nvSpPr>
          <p:cNvPr id="7" name="TextBox 6"/>
          <p:cNvSpPr txBox="1"/>
          <p:nvPr/>
        </p:nvSpPr>
        <p:spPr>
          <a:xfrm>
            <a:off x="457200" y="5334000"/>
            <a:ext cx="2895600" cy="923330"/>
          </a:xfrm>
          <a:prstGeom prst="rect">
            <a:avLst/>
          </a:prstGeom>
          <a:solidFill>
            <a:schemeClr val="accent1">
              <a:lumMod val="20000"/>
              <a:lumOff val="80000"/>
            </a:schemeClr>
          </a:solidFill>
        </p:spPr>
        <p:txBody>
          <a:bodyPr wrap="square" rtlCol="0">
            <a:spAutoFit/>
          </a:bodyPr>
          <a:lstStyle/>
          <a:p>
            <a:r>
              <a:rPr lang="en-US" dirty="0"/>
              <a:t>Every function that calls </a:t>
            </a:r>
            <a:r>
              <a:rPr lang="en-US" b="1" dirty="0"/>
              <a:t>fact</a:t>
            </a:r>
            <a:r>
              <a:rPr lang="en-US" dirty="0"/>
              <a:t> must call it with a non-negative integer.</a:t>
            </a:r>
          </a:p>
        </p:txBody>
      </p:sp>
      <p:sp>
        <p:nvSpPr>
          <p:cNvPr id="8" name="TextBox 7"/>
          <p:cNvSpPr txBox="1"/>
          <p:nvPr/>
        </p:nvSpPr>
        <p:spPr>
          <a:xfrm>
            <a:off x="3657600" y="5334000"/>
            <a:ext cx="3276600" cy="1200329"/>
          </a:xfrm>
          <a:prstGeom prst="rect">
            <a:avLst/>
          </a:prstGeom>
          <a:solidFill>
            <a:schemeClr val="accent1">
              <a:lumMod val="20000"/>
              <a:lumOff val="80000"/>
            </a:schemeClr>
          </a:solidFill>
        </p:spPr>
        <p:txBody>
          <a:bodyPr wrap="square" rtlCol="0">
            <a:spAutoFit/>
          </a:bodyPr>
          <a:lstStyle>
            <a:defPPr>
              <a:defRPr lang="en-US"/>
            </a:defPPr>
          </a:lstStyle>
          <a:p>
            <a:r>
              <a:rPr lang="en-US" dirty="0"/>
              <a:t>This includes the recursive call to fact.   If n is a </a:t>
            </a:r>
            <a:r>
              <a:rPr lang="en-US" dirty="0" err="1"/>
              <a:t>NonNegInt</a:t>
            </a:r>
            <a:r>
              <a:rPr lang="en-US" dirty="0"/>
              <a:t> and is not 0, then n-1 is also a </a:t>
            </a:r>
            <a:r>
              <a:rPr lang="en-US" dirty="0" err="1"/>
              <a:t>NonNegInt</a:t>
            </a:r>
            <a:r>
              <a:rPr lang="en-US" dirty="0"/>
              <a:t>.  So this call is OK.</a:t>
            </a:r>
          </a:p>
        </p:txBody>
      </p:sp>
      <p:sp>
        <p:nvSpPr>
          <p:cNvPr id="9" name="TextBox 8"/>
          <p:cNvSpPr txBox="1"/>
          <p:nvPr/>
        </p:nvSpPr>
        <p:spPr>
          <a:xfrm>
            <a:off x="7048500" y="5333999"/>
            <a:ext cx="1943100" cy="1477328"/>
          </a:xfrm>
          <a:prstGeom prst="rect">
            <a:avLst/>
          </a:prstGeom>
          <a:solidFill>
            <a:schemeClr val="accent1">
              <a:lumMod val="20000"/>
              <a:lumOff val="80000"/>
            </a:schemeClr>
          </a:solidFill>
        </p:spPr>
        <p:txBody>
          <a:bodyPr wrap="square" rtlCol="0">
            <a:spAutoFit/>
          </a:bodyPr>
          <a:lstStyle>
            <a:defPPr>
              <a:defRPr lang="en-US"/>
            </a:defPPr>
          </a:lstStyle>
          <a:p>
            <a:r>
              <a:rPr lang="en-US" dirty="0"/>
              <a:t>If we’d written n-2 here instead of n-1, this call could violate the contract.</a:t>
            </a:r>
          </a:p>
        </p:txBody>
      </p:sp>
      <p:sp>
        <p:nvSpPr>
          <p:cNvPr id="10" name="Arrow: Right 9"/>
          <p:cNvSpPr/>
          <p:nvPr/>
        </p:nvSpPr>
        <p:spPr>
          <a:xfrm rot="15037802">
            <a:off x="2962863" y="3897725"/>
            <a:ext cx="909193" cy="625157"/>
          </a:xfrm>
          <a:prstGeom prst="rightArrow">
            <a:avLst/>
          </a:prstGeom>
          <a:solidFill>
            <a:schemeClr val="accent3">
              <a:lumMod val="40000"/>
              <a:lumOff val="60000"/>
              <a:alpha val="71000"/>
            </a:schemeClr>
          </a:solidFill>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4937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3121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50</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51</a:t>
            </a:fld>
            <a:endParaRPr lang="en-US"/>
          </a:p>
        </p:txBody>
      </p:sp>
    </p:spTree>
    <p:extLst>
      <p:ext uri="{BB962C8B-B14F-4D97-AF65-F5344CB8AC3E}">
        <p14:creationId xmlns:p14="http://schemas.microsoft.com/office/powerpoint/2010/main" val="2401382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52</a:t>
            </a:fld>
            <a:endParaRPr lang="en-US"/>
          </a:p>
        </p:txBody>
      </p:sp>
    </p:spTree>
    <p:extLst>
      <p:ext uri="{BB962C8B-B14F-4D97-AF65-F5344CB8AC3E}">
        <p14:creationId xmlns:p14="http://schemas.microsoft.com/office/powerpoint/2010/main" val="2815649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53</a:t>
            </a:fld>
            <a:endParaRPr lang="en-US"/>
          </a:p>
        </p:txBody>
      </p:sp>
    </p:spTree>
    <p:extLst>
      <p:ext uri="{BB962C8B-B14F-4D97-AF65-F5344CB8AC3E}">
        <p14:creationId xmlns:p14="http://schemas.microsoft.com/office/powerpoint/2010/main" val="2181867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54</a:t>
            </a:fld>
            <a:endParaRPr lang="en-US"/>
          </a:p>
        </p:txBody>
      </p:sp>
    </p:spTree>
    <p:extLst>
      <p:ext uri="{BB962C8B-B14F-4D97-AF65-F5344CB8AC3E}">
        <p14:creationId xmlns:p14="http://schemas.microsoft.com/office/powerpoint/2010/main" val="1723915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55</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56</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57</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58</a:t>
            </a:fld>
            <a:endParaRPr lang="en-US"/>
          </a:p>
        </p:txBody>
      </p:sp>
    </p:spTree>
    <p:extLst>
      <p:ext uri="{BB962C8B-B14F-4D97-AF65-F5344CB8AC3E}">
        <p14:creationId xmlns:p14="http://schemas.microsoft.com/office/powerpoint/2010/main" val="3866762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59</a:t>
            </a:fld>
            <a:endParaRPr lang="en-US"/>
          </a:p>
        </p:txBody>
      </p:sp>
    </p:spTree>
    <p:extLst>
      <p:ext uri="{BB962C8B-B14F-4D97-AF65-F5344CB8AC3E}">
        <p14:creationId xmlns:p14="http://schemas.microsoft.com/office/powerpoint/2010/main" val="218987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60</a:t>
            </a:fld>
            <a:endParaRPr lang="en-US"/>
          </a:p>
        </p:txBody>
      </p:sp>
    </p:spTree>
    <p:extLst>
      <p:ext uri="{BB962C8B-B14F-4D97-AF65-F5344CB8AC3E}">
        <p14:creationId xmlns:p14="http://schemas.microsoft.com/office/powerpoint/2010/main" val="1327706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61</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62</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63</a:t>
            </a:fld>
            <a:endParaRPr lang="en-US"/>
          </a:p>
        </p:txBody>
      </p:sp>
    </p:spTree>
    <p:extLst>
      <p:ext uri="{BB962C8B-B14F-4D97-AF65-F5344CB8AC3E}">
        <p14:creationId xmlns:p14="http://schemas.microsoft.com/office/powerpoint/2010/main" val="2985539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64</a:t>
            </a:fld>
            <a:endParaRPr lang="en-US"/>
          </a:p>
        </p:txBody>
      </p:sp>
    </p:spTree>
    <p:extLst>
      <p:ext uri="{BB962C8B-B14F-4D97-AF65-F5344CB8AC3E}">
        <p14:creationId xmlns:p14="http://schemas.microsoft.com/office/powerpoint/2010/main" val="281035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65</a:t>
            </a:fld>
            <a:endParaRPr lang="en-US"/>
          </a:p>
        </p:txBody>
      </p:sp>
    </p:spTree>
    <p:extLst>
      <p:ext uri="{BB962C8B-B14F-4D97-AF65-F5344CB8AC3E}">
        <p14:creationId xmlns:p14="http://schemas.microsoft.com/office/powerpoint/2010/main" val="1310055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66</a:t>
            </a:fld>
            <a:endParaRPr lang="en-US"/>
          </a:p>
        </p:txBody>
      </p:sp>
    </p:spTree>
    <p:extLst>
      <p:ext uri="{BB962C8B-B14F-4D97-AF65-F5344CB8AC3E}">
        <p14:creationId xmlns:p14="http://schemas.microsoft.com/office/powerpoint/2010/main" val="167508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we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Tree>
    <p:extLst>
      <p:ext uri="{BB962C8B-B14F-4D97-AF65-F5344CB8AC3E}">
        <p14:creationId xmlns:p14="http://schemas.microsoft.com/office/powerpoint/2010/main" val="9853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95606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1478</TotalTime>
  <Words>4883</Words>
  <Application>Microsoft Office PowerPoint</Application>
  <PresentationFormat>On-screen Show (4:3)</PresentationFormat>
  <Paragraphs>625</Paragraphs>
  <Slides>66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What does a contract mean?</vt:lpstr>
      <vt:lpstr>Sometimes the contract isn’t enough</vt:lpstr>
      <vt:lpstr>Example </vt:lpstr>
      <vt:lpstr>Here’s how we document the assumptions that this function makes  </vt:lpstr>
      <vt:lpstr>The WHERE-clause</vt:lpstr>
      <vt:lpstr>Whose responsibility is it?</vt:lpstr>
      <vt:lpstr>This isn't completely new:</vt:lpstr>
      <vt:lpstr>More examples of WHERE clauses</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Recipe for context arguments</vt:lpstr>
      <vt:lpstr>Wait: what do we mean by "above"?</vt:lpstr>
      <vt:lpstr>Summary</vt:lpstr>
      <vt:lpstr>Next Steps</vt:lpstr>
      <vt:lpstr>More examples of invariants</vt:lpstr>
      <vt:lpstr>Lesson Introduction</vt:lpstr>
      <vt:lpstr>Example 2: mark-depth</vt:lpstr>
      <vt:lpstr>Example 2: mark-depth (2)</vt:lpstr>
      <vt:lpstr>Example</vt:lpstr>
      <vt:lpstr>Template for BinTreeOfX</vt:lpstr>
      <vt:lpstr>Filling in the template</vt:lpstr>
      <vt:lpstr>So let's add a context argument</vt:lpstr>
      <vt:lpstr>And we need to reconstruct the original function, as usual</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Example</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51</cp:revision>
  <dcterms:created xsi:type="dcterms:W3CDTF">2013-10-11T15:09:54Z</dcterms:created>
  <dcterms:modified xsi:type="dcterms:W3CDTF">2017-09-25T01:20:23Z</dcterms:modified>
</cp:coreProperties>
</file>