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21"/>
  </p:notesMasterIdLst>
  <p:sldIdLst>
    <p:sldId id="257" r:id="rId3"/>
    <p:sldId id="258" r:id="rId4"/>
    <p:sldId id="274" r:id="rId5"/>
    <p:sldId id="276" r:id="rId6"/>
    <p:sldId id="277" r:id="rId7"/>
    <p:sldId id="278" r:id="rId8"/>
    <p:sldId id="279" r:id="rId9"/>
    <p:sldId id="280" r:id="rId10"/>
    <p:sldId id="283" r:id="rId11"/>
    <p:sldId id="259" r:id="rId12"/>
    <p:sldId id="267" r:id="rId13"/>
    <p:sldId id="271" r:id="rId14"/>
    <p:sldId id="265" r:id="rId15"/>
    <p:sldId id="270" r:id="rId16"/>
    <p:sldId id="282" r:id="rId17"/>
    <p:sldId id="285" r:id="rId18"/>
    <p:sldId id="28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24" autoAdjust="0"/>
    <p:restoredTop sz="94203" autoAdjust="0"/>
  </p:normalViewPr>
  <p:slideViewPr>
    <p:cSldViewPr snapToGrid="0">
      <p:cViewPr varScale="1">
        <p:scale>
          <a:sx n="61" d="100"/>
          <a:sy n="61" d="100"/>
        </p:scale>
        <p:origin x="1629" y="2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dgm:spPr/>
      <dgm:t>
        <a:bodyPr/>
        <a:lstStyle/>
        <a:p>
          <a:r>
            <a:rPr lang="en-US" dirty="0"/>
            <a:t>Computing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56394"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Designing Data</a:t>
          </a:r>
        </a:p>
      </dsp:txBody>
      <dsp:txXfrm>
        <a:off x="1174266" y="780988"/>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Designing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Computing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Efficiency, Part 2</a:t>
          </a:r>
        </a:p>
      </dsp:txBody>
      <dsp:txXfrm>
        <a:off x="4225243" y="3069220"/>
        <a:ext cx="940568" cy="574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8/28/2017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a:t>Welcome to CS 5010, Program Design Paradigms, also known as “Bootcamp”</a:t>
            </a:r>
          </a:p>
          <a:p>
            <a:endParaRPr lang="en-US" dirty="0"/>
          </a:p>
          <a:p>
            <a:r>
              <a:rPr lang="en-US" dirty="0"/>
              <a:t>I’m Professor Wand, and I will be your instructor in this online course.</a:t>
            </a:r>
          </a:p>
          <a:p>
            <a:endParaRPr lang="en-US" dirty="0"/>
          </a:p>
          <a:p>
            <a:r>
              <a:rPr lang="en-US" dirty="0"/>
              <a:t>In this lesson, we will learn about the goals of this course and about some of the educational philosophy behind it.</a:t>
            </a:r>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11</a:t>
            </a:fld>
            <a:endParaRPr lang="en-US"/>
          </a:p>
        </p:txBody>
      </p:sp>
    </p:spTree>
    <p:extLst>
      <p:ext uri="{BB962C8B-B14F-4D97-AF65-F5344CB8AC3E}">
        <p14:creationId xmlns:p14="http://schemas.microsoft.com/office/powerpoint/2010/main" val="406384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13</a:t>
            </a:fld>
            <a:endParaRPr lang="en-US"/>
          </a:p>
        </p:txBody>
      </p:sp>
    </p:spTree>
    <p:extLst>
      <p:ext uri="{BB962C8B-B14F-4D97-AF65-F5344CB8AC3E}">
        <p14:creationId xmlns:p14="http://schemas.microsoft.com/office/powerpoint/2010/main" val="68880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14</a:t>
            </a:fld>
            <a:endParaRPr lang="en-US"/>
          </a:p>
        </p:txBody>
      </p:sp>
    </p:spTree>
    <p:extLst>
      <p:ext uri="{BB962C8B-B14F-4D97-AF65-F5344CB8AC3E}">
        <p14:creationId xmlns:p14="http://schemas.microsoft.com/office/powerpoint/2010/main" val="2556681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18</a:t>
            </a:fld>
            <a:endParaRPr lang="en-US"/>
          </a:p>
        </p:txBody>
      </p:sp>
    </p:spTree>
    <p:extLst>
      <p:ext uri="{BB962C8B-B14F-4D97-AF65-F5344CB8AC3E}">
        <p14:creationId xmlns:p14="http://schemas.microsoft.com/office/powerpoint/2010/main" val="317061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2</a:t>
            </a:fld>
            <a:endParaRPr lang="en-US"/>
          </a:p>
        </p:txBody>
      </p:sp>
    </p:spTree>
    <p:extLst>
      <p:ext uri="{BB962C8B-B14F-4D97-AF65-F5344CB8AC3E}">
        <p14:creationId xmlns:p14="http://schemas.microsoft.com/office/powerpoint/2010/main" val="9843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a:t>
            </a:fld>
            <a:endParaRPr lang="en-US"/>
          </a:p>
        </p:txBody>
      </p:sp>
    </p:spTree>
    <p:extLst>
      <p:ext uri="{BB962C8B-B14F-4D97-AF65-F5344CB8AC3E}">
        <p14:creationId xmlns:p14="http://schemas.microsoft.com/office/powerpoint/2010/main" val="16239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4</a:t>
            </a:fld>
            <a:endParaRPr lang="en-US"/>
          </a:p>
        </p:txBody>
      </p:sp>
    </p:spTree>
    <p:extLst>
      <p:ext uri="{BB962C8B-B14F-4D97-AF65-F5344CB8AC3E}">
        <p14:creationId xmlns:p14="http://schemas.microsoft.com/office/powerpoint/2010/main" val="200894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5</a:t>
            </a:fld>
            <a:endParaRPr lang="en-US"/>
          </a:p>
        </p:txBody>
      </p:sp>
    </p:spTree>
    <p:extLst>
      <p:ext uri="{BB962C8B-B14F-4D97-AF65-F5344CB8AC3E}">
        <p14:creationId xmlns:p14="http://schemas.microsoft.com/office/powerpoint/2010/main" val="62008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6</a:t>
            </a:fld>
            <a:endParaRPr lang="en-US"/>
          </a:p>
        </p:txBody>
      </p:sp>
    </p:spTree>
    <p:extLst>
      <p:ext uri="{BB962C8B-B14F-4D97-AF65-F5344CB8AC3E}">
        <p14:creationId xmlns:p14="http://schemas.microsoft.com/office/powerpoint/2010/main" val="22127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7</a:t>
            </a:fld>
            <a:endParaRPr lang="en-US"/>
          </a:p>
        </p:txBody>
      </p:sp>
    </p:spTree>
    <p:extLst>
      <p:ext uri="{BB962C8B-B14F-4D97-AF65-F5344CB8AC3E}">
        <p14:creationId xmlns:p14="http://schemas.microsoft.com/office/powerpoint/2010/main" val="308113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8</a:t>
            </a:fld>
            <a:endParaRPr lang="en-US"/>
          </a:p>
        </p:txBody>
      </p:sp>
    </p:spTree>
    <p:extLst>
      <p:ext uri="{BB962C8B-B14F-4D97-AF65-F5344CB8AC3E}">
        <p14:creationId xmlns:p14="http://schemas.microsoft.com/office/powerpoint/2010/main" val="30215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10</a:t>
            </a:fld>
            <a:endParaRPr lang="en-US"/>
          </a:p>
        </p:txBody>
      </p:sp>
    </p:spTree>
    <p:extLst>
      <p:ext uri="{BB962C8B-B14F-4D97-AF65-F5344CB8AC3E}">
        <p14:creationId xmlns:p14="http://schemas.microsoft.com/office/powerpoint/2010/main" val="56846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8/28/2017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8/28/2017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8/28/2017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8/28/2017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54904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004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695659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8523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54385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71039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276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8/28/2017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80869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144869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0877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50945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16418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370876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98407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6657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8/28/2017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8/28/2017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8/28/2017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8/28/2017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8/28/2017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8/28/2017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8/28/2017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8/28/2017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20434448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anapacificlandscape.com/blog/tree-trimming-tips-improve-pedestrian-safe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hotorator.com/photos/images/a-very-overgrown-house-in-detroit--18355.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igthink.com/endless-innovation/your-brain-looks-like-a-mondrian-grid-pain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how-your-own-art-gallery.com/images/The_Feast_of_Venus535px.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dreamstime.com/stock-images-spaghetti-noodles-close-up-image1756637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Point of This Course</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0.1</a:t>
            </a:r>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2012-2015</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Practices in Action</a:t>
            </a:r>
          </a:p>
        </p:txBody>
      </p:sp>
      <p:sp>
        <p:nvSpPr>
          <p:cNvPr id="3" name="Content Placeholder 2"/>
          <p:cNvSpPr>
            <a:spLocks noGrp="1"/>
          </p:cNvSpPr>
          <p:nvPr>
            <p:ph idx="1"/>
          </p:nvPr>
        </p:nvSpPr>
        <p:spPr/>
        <p:txBody>
          <a:bodyPr/>
          <a:lstStyle/>
          <a:p>
            <a:r>
              <a:rPr lang="en-US" dirty="0"/>
              <a:t>Everything we do can be traced back to one or more of these key practices.</a:t>
            </a:r>
          </a:p>
          <a:p>
            <a:r>
              <a:rPr lang="en-US" dirty="0"/>
              <a:t>We will expand on each of them as we go along.</a:t>
            </a:r>
          </a:p>
          <a:p>
            <a:r>
              <a:rPr lang="en-US" dirty="0"/>
              <a:t>Write 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10</a:t>
            </a:fld>
            <a:endParaRPr lang="en-US"/>
          </a:p>
        </p:txBody>
      </p:sp>
    </p:spTree>
    <p:extLst>
      <p:ext uri="{BB962C8B-B14F-4D97-AF65-F5344CB8AC3E}">
        <p14:creationId xmlns:p14="http://schemas.microsoft.com/office/powerpoint/2010/main" val="419155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a:bodyPr>
          <a:lstStyle/>
          <a:p>
            <a:r>
              <a:rPr lang="en-US" dirty="0"/>
              <a:t>This recipe tells you the </a:t>
            </a:r>
            <a:r>
              <a:rPr lang="en-US" i="1" dirty="0">
                <a:solidFill>
                  <a:srgbClr val="FF0000"/>
                </a:solidFill>
              </a:rPr>
              <a:t>order</a:t>
            </a:r>
            <a:r>
              <a:rPr lang="en-US" dirty="0"/>
              <a:t> in which to attack a programming problem.</a:t>
            </a:r>
          </a:p>
          <a:p>
            <a:r>
              <a:rPr lang="en-US" dirty="0"/>
              <a:t>You need to do these steps </a:t>
            </a:r>
            <a:r>
              <a:rPr lang="en-US" i="1" u="sng" dirty="0">
                <a:solidFill>
                  <a:srgbClr val="FF0000"/>
                </a:solidFill>
              </a:rPr>
              <a:t>in order</a:t>
            </a:r>
            <a:r>
              <a:rPr lang="en-US" dirty="0"/>
              <a:t>:</a:t>
            </a:r>
          </a:p>
          <a:p>
            <a:r>
              <a:rPr lang="en-US" dirty="0"/>
              <a:t>If you haven’t specified your data, you won’t know what your data looks like or what it means.</a:t>
            </a:r>
          </a:p>
          <a:p>
            <a:r>
              <a:rPr lang="en-US" dirty="0"/>
              <a:t>You can’t write a function that does its job unless you know what its job is.</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11</a:t>
            </a:fld>
            <a:endParaRPr lang="en-US"/>
          </a:p>
        </p:txBody>
      </p:sp>
    </p:spTree>
    <p:extLst>
      <p:ext uri="{BB962C8B-B14F-4D97-AF65-F5344CB8AC3E}">
        <p14:creationId xmlns:p14="http://schemas.microsoft.com/office/powerpoint/2010/main" val="30027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78817259"/>
              </p:ext>
            </p:extLst>
          </p:nvPr>
        </p:nvGraphicFramePr>
        <p:xfrm>
          <a:off x="457200" y="787400"/>
          <a:ext cx="8229600" cy="41148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6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052618" y="4937076"/>
            <a:ext cx="5105400" cy="1323439"/>
          </a:xfrm>
          <a:prstGeom prst="rect">
            <a:avLst/>
          </a:prstGeom>
          <a:solidFill>
            <a:schemeClr val="accent1">
              <a:lumMod val="20000"/>
              <a:lumOff val="80000"/>
            </a:schemeClr>
          </a:solidFill>
          <a:ln w="19050">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Few of Our Slogans</a:t>
            </a:r>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p>
          <a:p>
            <a:r>
              <a:rPr lang="en-US" dirty="0"/>
              <a:t>Here are our first few slogans.  You should write them down, too, in your own handwriting.</a:t>
            </a:r>
          </a:p>
          <a:p>
            <a:r>
              <a:rPr lang="en-US" dirty="0"/>
              <a:t>In fact, whenever you see one of these blue tables, you should assume that this is something important, and you should probably write it down in your own handwriting so you can memorize it.</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156279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9040649"/>
              </p:ext>
            </p:extLst>
          </p:nvPr>
        </p:nvGraphicFramePr>
        <p:xfrm>
          <a:off x="457200" y="914400"/>
          <a:ext cx="8229600" cy="4511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600" dirty="0"/>
                        <a:t>Some Slogans</a:t>
                      </a:r>
                    </a:p>
                  </a:txBody>
                  <a:tcPr/>
                </a:tc>
                <a:extLst>
                  <a:ext uri="{0D108BD9-81ED-4DB2-BD59-A6C34878D82A}">
                    <a16:rowId xmlns:a16="http://schemas.microsoft.com/office/drawing/2014/main" val="10000"/>
                  </a:ext>
                </a:extLst>
              </a:tr>
              <a:tr h="370840">
                <a:tc>
                  <a:txBody>
                    <a:bodyPr/>
                    <a:lstStyle/>
                    <a:p>
                      <a:r>
                        <a:rPr lang="en-US" sz="3200" dirty="0"/>
                        <a:t>1. Follow the recipe!</a:t>
                      </a:r>
                    </a:p>
                  </a:txBody>
                  <a:tcPr/>
                </a:tc>
                <a:extLst>
                  <a:ext uri="{0D108BD9-81ED-4DB2-BD59-A6C34878D82A}">
                    <a16:rowId xmlns:a16="http://schemas.microsoft.com/office/drawing/2014/main" val="10001"/>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2. You</a:t>
                      </a:r>
                      <a:r>
                        <a:rPr lang="en-US" sz="3200" baseline="0" dirty="0"/>
                        <a:t> don't understand it until you can give an example.</a:t>
                      </a:r>
                      <a:endParaRPr lang="en-US" sz="3200" dirty="0"/>
                    </a:p>
                  </a:txBody>
                  <a:tcPr/>
                </a:tc>
                <a:extLst>
                  <a:ext uri="{0D108BD9-81ED-4DB2-BD59-A6C34878D82A}">
                    <a16:rowId xmlns:a16="http://schemas.microsoft.com/office/drawing/2014/main" val="10002"/>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 One</a:t>
                      </a:r>
                      <a:r>
                        <a:rPr lang="en-US" sz="3200" baseline="0" dirty="0"/>
                        <a:t> function, one task.</a:t>
                      </a:r>
                      <a:endParaRPr lang="en-US" sz="3200" dirty="0"/>
                    </a:p>
                  </a:txBody>
                  <a:tcPr/>
                </a:tc>
                <a:extLst>
                  <a:ext uri="{0D108BD9-81ED-4DB2-BD59-A6C34878D82A}">
                    <a16:rowId xmlns:a16="http://schemas.microsoft.com/office/drawing/2014/main" val="10003"/>
                  </a:ext>
                </a:extLst>
              </a:tr>
              <a:tr h="370840">
                <a:tc>
                  <a:txBody>
                    <a:bodyPr/>
                    <a:lstStyle/>
                    <a:p>
                      <a:r>
                        <a:rPr lang="en-US" sz="3200" dirty="0"/>
                        <a:t>4.</a:t>
                      </a:r>
                      <a:r>
                        <a:rPr lang="en-US" sz="3200" baseline="0" dirty="0"/>
                        <a:t> The Shape of the Data Determines the Shape of the Program.</a:t>
                      </a:r>
                      <a:endParaRPr lang="en-US" sz="32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5. Practice</a:t>
                      </a:r>
                      <a:r>
                        <a:rPr lang="en-US" sz="3200" baseline="0" dirty="0"/>
                        <a:t> makes perfect.</a:t>
                      </a:r>
                      <a:endParaRPr lang="en-US" sz="3200" dirty="0"/>
                    </a:p>
                  </a:txBody>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 Map</a:t>
            </a:r>
          </a:p>
        </p:txBody>
      </p:sp>
      <p:sp>
        <p:nvSpPr>
          <p:cNvPr id="3" name="Content Placeholder 2"/>
          <p:cNvSpPr>
            <a:spLocks noGrp="1"/>
          </p:cNvSpPr>
          <p:nvPr>
            <p:ph idx="1"/>
          </p:nvPr>
        </p:nvSpPr>
        <p:spPr/>
        <p:txBody>
          <a:bodyPr>
            <a:normAutofit fontScale="92500"/>
          </a:bodyPr>
          <a:lstStyle/>
          <a:p>
            <a:r>
              <a:rPr lang="en-US" dirty="0"/>
              <a:t>The course is divided into 3 main units:</a:t>
            </a:r>
          </a:p>
          <a:p>
            <a:pPr lvl="1"/>
            <a:r>
              <a:rPr lang="en-US" dirty="0"/>
              <a:t>Basic Principles</a:t>
            </a:r>
          </a:p>
          <a:p>
            <a:pPr lvl="1"/>
            <a:r>
              <a:rPr lang="en-US" dirty="0"/>
              <a:t>Tools and Techniques</a:t>
            </a:r>
          </a:p>
          <a:p>
            <a:pPr lvl="1"/>
            <a:r>
              <a:rPr lang="en-US" dirty="0"/>
              <a:t>Object-Oriented Programming</a:t>
            </a:r>
          </a:p>
          <a:p>
            <a:r>
              <a:rPr lang="en-US" dirty="0"/>
              <a:t>The first unit is taught in Racket; the second in a mixture of Racket and Java; and the third in Java.</a:t>
            </a:r>
          </a:p>
          <a:p>
            <a:r>
              <a:rPr lang="en-US" dirty="0"/>
              <a:t>The map on the next slide, which we will show at the beginning of every module, will help you see where you are in the course content.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1003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Map</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4" name="Diagram 3"/>
          <p:cNvGraphicFramePr/>
          <p:nvPr>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243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vert="horz" lIns="91440" tIns="45720" rIns="91440" bIns="45720" rtlCol="0" anchor="ctr">
            <a:normAutofit/>
          </a:bodyPr>
          <a:lstStyle/>
          <a:p>
            <a:r>
              <a:rPr lang="en-US" dirty="0"/>
              <a:t>Course Map</a:t>
            </a:r>
          </a:p>
        </p:txBody>
      </p:sp>
      <p:sp>
        <p:nvSpPr>
          <p:cNvPr id="3" name="Slide Number Placeholder 2"/>
          <p:cNvSpPr>
            <a:spLocks noGrp="1"/>
          </p:cNvSpPr>
          <p:nvPr>
            <p:ph type="sldNum" sz="quarter" idx="12"/>
          </p:nvPr>
        </p:nvSpPr>
        <p:spPr/>
        <p:txBody>
          <a:bodyPr/>
          <a:lstStyle/>
          <a:p>
            <a:fld id="{2AF3B5EA-18B6-4040-9F78-6052AF49C681}" type="slidenum">
              <a:rPr lang="en-US" smtClean="0"/>
              <a:t>17</a:t>
            </a:fld>
            <a:endParaRPr lang="en-US"/>
          </a:p>
        </p:txBody>
      </p:sp>
      <p:graphicFrame>
        <p:nvGraphicFramePr>
          <p:cNvPr id="4" name="Diagram 3"/>
          <p:cNvGraphicFramePr/>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48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Piazza</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 :</a:t>
            </a:r>
          </a:p>
          <a:p>
            <a:pPr lvl="1"/>
            <a:r>
              <a:rPr lang="en-US" dirty="0"/>
              <a:t>Explain </a:t>
            </a:r>
            <a:r>
              <a:rPr lang="en-US" b="1" dirty="0"/>
              <a:t>the point </a:t>
            </a:r>
            <a:r>
              <a:rPr lang="en-US" dirty="0"/>
              <a:t>of the course</a:t>
            </a:r>
          </a:p>
          <a:p>
            <a:pPr lvl="1"/>
            <a:r>
              <a:rPr lang="en-US" dirty="0"/>
              <a:t>list </a:t>
            </a:r>
            <a:r>
              <a:rPr lang="en-US"/>
              <a:t>the 7 </a:t>
            </a:r>
            <a:r>
              <a:rPr lang="en-US" dirty="0"/>
              <a:t>principles for writing beautiful programs</a:t>
            </a:r>
          </a:p>
          <a:p>
            <a:pPr lvl="1"/>
            <a:r>
              <a:rPr lang="en-US" dirty="0"/>
              <a:t>list the 6 steps of the design recipe</a:t>
            </a:r>
          </a:p>
          <a:p>
            <a:pPr lvl="1"/>
            <a:r>
              <a:rPr lang="en-US" dirty="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339037"/>
              </p:ext>
            </p:extLst>
          </p:nvPr>
        </p:nvGraphicFramePr>
        <p:xfrm>
          <a:off x="228600" y="914400"/>
          <a:ext cx="8686800" cy="402336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1066800">
                <a:tc>
                  <a:txBody>
                    <a:bodyPr/>
                    <a:lstStyle/>
                    <a:p>
                      <a:pPr algn="ctr"/>
                      <a:r>
                        <a:rPr lang="en-US" sz="8000" dirty="0"/>
                        <a:t>The Point</a:t>
                      </a:r>
                    </a:p>
                  </a:txBody>
                  <a:tcPr/>
                </a:tc>
                <a:extLst>
                  <a:ext uri="{0D108BD9-81ED-4DB2-BD59-A6C34878D82A}">
                    <a16:rowId xmlns:a16="http://schemas.microsoft.com/office/drawing/2014/main" val="10000"/>
                  </a:ext>
                </a:extLst>
              </a:tr>
              <a:tr h="370840">
                <a:tc>
                  <a:txBody>
                    <a:bodyPr/>
                    <a:lstStyle/>
                    <a:p>
                      <a:r>
                        <a:rPr lang="en-US" sz="3200" dirty="0"/>
                        <a:t>1. It’s not calculus.</a:t>
                      </a:r>
                      <a:r>
                        <a:rPr lang="en-US" sz="3200" baseline="0" dirty="0"/>
                        <a:t>  Getting the right answer is </a:t>
                      </a:r>
                      <a:r>
                        <a:rPr lang="en-US" sz="3200" baseline="0" dirty="0">
                          <a:solidFill>
                            <a:srgbClr val="FF0000"/>
                          </a:solidFill>
                          <a:latin typeface="Algerian" panose="04020705040A02060702" pitchFamily="82" charset="0"/>
                        </a:rPr>
                        <a:t>not enough</a:t>
                      </a:r>
                      <a:r>
                        <a:rPr lang="en-US" sz="3200" baseline="0" dirty="0"/>
                        <a:t>.</a:t>
                      </a:r>
                      <a:endParaRPr lang="en-US" sz="3200" dirty="0"/>
                    </a:p>
                  </a:txBody>
                  <a:tcPr/>
                </a:tc>
                <a:extLst>
                  <a:ext uri="{0D108BD9-81ED-4DB2-BD59-A6C34878D82A}">
                    <a16:rowId xmlns:a16="http://schemas.microsoft.com/office/drawing/2014/main" val="10001"/>
                  </a:ext>
                </a:extLst>
              </a:tr>
              <a:tr h="370840">
                <a:tc>
                  <a:txBody>
                    <a:bodyPr/>
                    <a:lstStyle/>
                    <a:p>
                      <a:r>
                        <a:rPr lang="en-US" sz="3200" dirty="0"/>
                        <a:t>2. The goal</a:t>
                      </a:r>
                      <a:r>
                        <a:rPr lang="en-US" sz="3200" baseline="0" dirty="0"/>
                        <a:t> is to write </a:t>
                      </a:r>
                      <a:r>
                        <a:rPr lang="en-US" sz="3200" i="0" baseline="0" dirty="0">
                          <a:solidFill>
                            <a:srgbClr val="FF0000"/>
                          </a:solidFill>
                          <a:latin typeface="Algerian" panose="04020705040A02060702" pitchFamily="82" charset="0"/>
                        </a:rPr>
                        <a:t>beautiful programs</a:t>
                      </a:r>
                      <a:r>
                        <a:rPr lang="en-US" sz="3200" baseline="0" dirty="0"/>
                        <a:t>.</a:t>
                      </a:r>
                      <a:endParaRPr lang="en-US" sz="32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a:t>
                      </a:r>
                      <a:r>
                        <a:rPr lang="en-US" sz="3200" baseline="0" dirty="0"/>
                        <a:t> A beautiful program is one that is readable, understandable, and modifiable by people.</a:t>
                      </a:r>
                      <a:endParaRPr lang="en-US" sz="3200" dirty="0"/>
                    </a:p>
                  </a:txBody>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5001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programs should look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996281"/>
            <a:ext cx="7010400" cy="3733800"/>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7728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875" y="1915319"/>
            <a:ext cx="5810250" cy="3895725"/>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14995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programs should look like this</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8532" y="1783080"/>
            <a:ext cx="5676688" cy="425751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sp>
        <p:nvSpPr>
          <p:cNvPr id="6" name="TextBox 5"/>
          <p:cNvSpPr txBox="1"/>
          <p:nvPr/>
        </p:nvSpPr>
        <p:spPr>
          <a:xfrm>
            <a:off x="6874415" y="6274617"/>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083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8720" y="1669625"/>
            <a:ext cx="6777990" cy="4394521"/>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
        <p:nvSpPr>
          <p:cNvPr id="6" name="TextBox 5"/>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5165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never, ever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574" y="1874520"/>
            <a:ext cx="6325986" cy="420965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
        <p:nvSpPr>
          <p:cNvPr id="7" name="TextBox 6"/>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6893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94101118"/>
              </p:ext>
            </p:extLst>
          </p:nvPr>
        </p:nvGraphicFramePr>
        <p:xfrm>
          <a:off x="833582" y="137797"/>
          <a:ext cx="7086600" cy="658368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3817367504"/>
                    </a:ext>
                  </a:extLst>
                </a:gridCol>
              </a:tblGrid>
              <a:tr h="701040">
                <a:tc>
                  <a:txBody>
                    <a:bodyPr/>
                    <a:lstStyle/>
                    <a:p>
                      <a:pPr algn="ctr"/>
                      <a:r>
                        <a:rPr lang="en-US" sz="3600" dirty="0"/>
                        <a:t>Seven Key Practices for Writing Beautiful Programs</a:t>
                      </a:r>
                    </a:p>
                  </a:txBody>
                  <a:tcPr/>
                </a:tc>
                <a:extLst>
                  <a:ext uri="{0D108BD9-81ED-4DB2-BD59-A6C34878D82A}">
                    <a16:rowId xmlns:a16="http://schemas.microsoft.com/office/drawing/2014/main" val="2114955270"/>
                  </a:ext>
                </a:extLst>
              </a:tr>
              <a:tr h="619125">
                <a:tc>
                  <a:txBody>
                    <a:bodyPr/>
                    <a:lstStyle/>
                    <a:p>
                      <a:r>
                        <a:rPr lang="en-US" sz="2400" dirty="0"/>
                        <a:t>1.  Write programs that people can read, understand, and modify.</a:t>
                      </a:r>
                    </a:p>
                  </a:txBody>
                  <a:tcPr/>
                </a:tc>
                <a:extLst>
                  <a:ext uri="{0D108BD9-81ED-4DB2-BD59-A6C34878D82A}">
                    <a16:rowId xmlns:a16="http://schemas.microsoft.com/office/drawing/2014/main" val="1605766133"/>
                  </a:ext>
                </a:extLst>
              </a:tr>
              <a:tr h="619125">
                <a:tc>
                  <a:txBody>
                    <a:bodyPr/>
                    <a:lstStyle/>
                    <a:p>
                      <a:r>
                        <a:rPr lang="en-US" sz="2400" dirty="0"/>
                        <a:t>2. </a:t>
                      </a:r>
                      <a:r>
                        <a:rPr lang="en-US" sz="2400" baseline="0" dirty="0"/>
                        <a:t> Represent information as data; interpret data as information.</a:t>
                      </a:r>
                      <a:endParaRPr lang="en-US" sz="2400" dirty="0"/>
                    </a:p>
                  </a:txBody>
                  <a:tcPr/>
                </a:tc>
                <a:extLst>
                  <a:ext uri="{0D108BD9-81ED-4DB2-BD59-A6C34878D82A}">
                    <a16:rowId xmlns:a16="http://schemas.microsoft.com/office/drawing/2014/main" val="2609692638"/>
                  </a:ext>
                </a:extLst>
              </a:tr>
              <a:tr h="619125">
                <a:tc>
                  <a:txBody>
                    <a:bodyPr/>
                    <a:lstStyle/>
                    <a:p>
                      <a:r>
                        <a:rPr lang="en-US" sz="2400" dirty="0"/>
                        <a:t>3. Use contracts and purpose statements to specify the intended</a:t>
                      </a:r>
                      <a:r>
                        <a:rPr lang="en-US" sz="2400" baseline="0" dirty="0"/>
                        <a:t> behavior of your functions and methods.</a:t>
                      </a:r>
                      <a:endParaRPr lang="en-US" sz="2400" dirty="0"/>
                    </a:p>
                  </a:txBody>
                  <a:tcPr/>
                </a:tc>
                <a:extLst>
                  <a:ext uri="{0D108BD9-81ED-4DB2-BD59-A6C34878D82A}">
                    <a16:rowId xmlns:a16="http://schemas.microsoft.com/office/drawing/2014/main" val="3059252650"/>
                  </a:ext>
                </a:extLst>
              </a:tr>
              <a:tr h="454862">
                <a:tc>
                  <a:txBody>
                    <a:bodyPr/>
                    <a:lstStyle/>
                    <a:p>
                      <a:r>
                        <a:rPr lang="en-US" sz="2400" dirty="0"/>
                        <a:t>4. Use invariants to limit your functions’ responsibility.</a:t>
                      </a:r>
                    </a:p>
                  </a:txBody>
                  <a:tcPr/>
                </a:tc>
                <a:extLst>
                  <a:ext uri="{0D108BD9-81ED-4DB2-BD59-A6C34878D82A}">
                    <a16:rowId xmlns:a16="http://schemas.microsoft.com/office/drawing/2014/main" val="1248765288"/>
                  </a:ext>
                </a:extLst>
              </a:tr>
              <a:tr h="619125">
                <a:tc>
                  <a:txBody>
                    <a:bodyPr/>
                    <a:lstStyle/>
                    <a:p>
                      <a:r>
                        <a:rPr lang="en-US" sz="2400" dirty="0"/>
                        <a:t>5. Use functions</a:t>
                      </a:r>
                      <a:r>
                        <a:rPr lang="en-US" sz="2400" baseline="0" dirty="0"/>
                        <a:t> and methods that communicate by passing arguments and returning values </a:t>
                      </a:r>
                      <a:endParaRPr lang="en-US" sz="2400" dirty="0"/>
                    </a:p>
                  </a:txBody>
                  <a:tcPr/>
                </a:tc>
                <a:extLst>
                  <a:ext uri="{0D108BD9-81ED-4DB2-BD59-A6C34878D82A}">
                    <a16:rowId xmlns:a16="http://schemas.microsoft.com/office/drawing/2014/main" val="1201676757"/>
                  </a:ext>
                </a:extLst>
              </a:tr>
              <a:tr h="619125">
                <a:tc>
                  <a:txBody>
                    <a:bodyPr/>
                    <a:lstStyle/>
                    <a:p>
                      <a:r>
                        <a:rPr lang="en-US" sz="2400" dirty="0"/>
                        <a:t>6. Use global side-effects only to share information</a:t>
                      </a:r>
                      <a:r>
                        <a:rPr lang="en-US" sz="2400" baseline="0" dirty="0"/>
                        <a:t> between distant parts of the program.</a:t>
                      </a:r>
                      <a:endParaRPr lang="en-US" sz="2400" dirty="0"/>
                    </a:p>
                  </a:txBody>
                  <a:tcPr/>
                </a:tc>
                <a:extLst>
                  <a:ext uri="{0D108BD9-81ED-4DB2-BD59-A6C34878D82A}">
                    <a16:rowId xmlns:a16="http://schemas.microsoft.com/office/drawing/2014/main" val="2484076115"/>
                  </a:ext>
                </a:extLst>
              </a:tr>
              <a:tr h="619125">
                <a:tc>
                  <a:txBody>
                    <a:bodyPr/>
                    <a:lstStyle/>
                    <a:p>
                      <a:r>
                        <a:rPr lang="en-US" sz="2400" dirty="0"/>
                        <a:t>7. Use interfaces</a:t>
                      </a:r>
                      <a:r>
                        <a:rPr lang="en-US" sz="2400" baseline="0" dirty="0"/>
                        <a:t> to limit dependencies between different parts of your program.</a:t>
                      </a:r>
                      <a:endParaRPr lang="en-US" sz="2400" dirty="0"/>
                    </a:p>
                  </a:txBody>
                  <a:tcPr/>
                </a:tc>
                <a:extLst>
                  <a:ext uri="{0D108BD9-81ED-4DB2-BD59-A6C34878D82A}">
                    <a16:rowId xmlns:a16="http://schemas.microsoft.com/office/drawing/2014/main" val="1642654507"/>
                  </a:ext>
                </a:extLst>
              </a:tr>
            </a:tbl>
          </a:graphicData>
        </a:graphic>
      </p:graphicFrame>
    </p:spTree>
    <p:extLst>
      <p:ext uri="{BB962C8B-B14F-4D97-AF65-F5344CB8AC3E}">
        <p14:creationId xmlns:p14="http://schemas.microsoft.com/office/powerpoint/2010/main" val="41058656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382</TotalTime>
  <Words>845</Words>
  <Application>Microsoft Office PowerPoint</Application>
  <PresentationFormat>On-screen Show (4:3)</PresentationFormat>
  <Paragraphs>139</Paragraphs>
  <Slides>18</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Algerian</vt:lpstr>
      <vt:lpstr>Arial</vt:lpstr>
      <vt:lpstr>Calibri</vt:lpstr>
      <vt:lpstr>Consolas</vt:lpstr>
      <vt:lpstr>Helvetica Neue</vt:lpstr>
      <vt:lpstr>1_Office Theme</vt:lpstr>
      <vt:lpstr>Office Theme</vt:lpstr>
      <vt:lpstr>The Point of This Course</vt:lpstr>
      <vt:lpstr>Learning Objectives</vt:lpstr>
      <vt:lpstr>PowerPoint Presentation</vt:lpstr>
      <vt:lpstr>Your programs should look like this:</vt:lpstr>
      <vt:lpstr>Not like this</vt:lpstr>
      <vt:lpstr>Your programs should look like this</vt:lpstr>
      <vt:lpstr>Not like this</vt:lpstr>
      <vt:lpstr>And never, ever like this</vt:lpstr>
      <vt:lpstr>PowerPoint Presentation</vt:lpstr>
      <vt:lpstr>The Key Practices in Action</vt:lpstr>
      <vt:lpstr>The Function Design Recipe</vt:lpstr>
      <vt:lpstr>PowerPoint Presentation</vt:lpstr>
      <vt:lpstr>A Few of Our Slogans</vt:lpstr>
      <vt:lpstr>PowerPoint Presentation</vt:lpstr>
      <vt:lpstr>The Course Map</vt:lpstr>
      <vt:lpstr>Course Map</vt:lpstr>
      <vt:lpstr>Course Map</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23</cp:revision>
  <dcterms:created xsi:type="dcterms:W3CDTF">2014-06-21T14:26:17Z</dcterms:created>
  <dcterms:modified xsi:type="dcterms:W3CDTF">2017-08-28T05:43:34Z</dcterms:modified>
</cp:coreProperties>
</file>