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CMMI10" panose="020B0604020202020204"/>
      <p:regular r:id="rId40"/>
    </p:embeddedFont>
    <p:embeddedFont>
      <p:font typeface="Cambria Math" panose="02040503050406030204" pitchFamily="18" charset="0"/>
      <p:regular r:id="rId41"/>
    </p:embeddedFont>
    <p:embeddedFont>
      <p:font typeface="Arial Unicode MS" panose="020B0604020202020204" charset="-128"/>
      <p:regular r:id="rId42"/>
    </p:embeddedFont>
    <p:embeddedFont>
      <p:font typeface="cmmi12" panose="020B0604020202020204"/>
      <p:regular r:id="rId43"/>
    </p:embeddedFont>
    <p:embeddedFont>
      <p:font typeface="CMR10" panose="020B0604020202020204"/>
      <p:regular r:id="rId44"/>
    </p:embeddedFont>
    <p:embeddedFont>
      <p:font typeface="CMSY10ORIG" panose="020B0604020202020204"/>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69927" autoAdjust="0"/>
  </p:normalViewPr>
  <p:slideViewPr>
    <p:cSldViewPr>
      <p:cViewPr varScale="1">
        <p:scale>
          <a:sx n="45" d="100"/>
          <a:sy n="45" d="100"/>
        </p:scale>
        <p:origin x="1254" y="36"/>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F5428A6-4B7D-4C0E-9CAB-79528BD25A97}">
      <dgm:prSet phldrT="[Text]"/>
      <dgm:spPr/>
      <dgm:t>
        <a:bodyPr/>
        <a:lstStyle/>
        <a:p>
          <a:r>
            <a:rPr lang="en-US" dirty="0"/>
            <a:t>Computing with Higher-Order Functions</a:t>
          </a:r>
        </a:p>
      </dgm:t>
    </dgm:pt>
    <dgm:pt modelId="{5FEB1B6C-FFE0-497B-AC09-97C2A4F7BDF4}" type="parTrans" cxnId="{89929C80-2DC0-4D55-A509-D03B65DF1DA5}">
      <dgm:prSet/>
      <dgm:spPr/>
      <dgm:t>
        <a:bodyPr/>
        <a:lstStyle/>
        <a:p>
          <a:endParaRPr lang="en-US"/>
        </a:p>
      </dgm:t>
    </dgm:pt>
    <dgm:pt modelId="{F7A995F7-0D98-4650-B482-7B23AA209241}" type="sibTrans" cxnId="{89929C80-2DC0-4D55-A509-D03B65DF1DA5}">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dgm:pt>
    <dgm:pt modelId="{16CFAB30-3E6A-44D7-A45D-E3066E142053}" type="pres">
      <dgm:prSet presAssocID="{FD74BA91-6D78-44B3-BF01-4D49723F4718}" presName="Name13" presStyleLbl="parChTrans1D2" presStyleIdx="5" presStyleCnt="12"/>
      <dgm:spPr/>
    </dgm:pt>
    <dgm:pt modelId="{5F9726AA-E8AD-4C5C-A0CA-2350C4F8CAFA}" type="pres">
      <dgm:prSet presAssocID="{B0B0FACC-C24A-4552-82AB-C8FE8246DEF8}" presName="childText" presStyleLbl="bgAcc1" presStyleIdx="5" presStyleCnt="12">
        <dgm:presLayoutVars>
          <dgm:bulletEnabled val="1"/>
        </dgm:presLayoutVars>
      </dgm:prSet>
      <dgm:spPr/>
    </dgm:pt>
    <dgm:pt modelId="{98F5961E-009F-4B0E-B7E3-D6C73872AA97}" type="pres">
      <dgm:prSet presAssocID="{5FEB1B6C-FFE0-497B-AC09-97C2A4F7BDF4}" presName="Name13" presStyleLbl="parChTrans1D2" presStyleIdx="6" presStyleCnt="12"/>
      <dgm:spPr/>
    </dgm:pt>
    <dgm:pt modelId="{2751A39C-B58F-4C1E-93BD-4108C32E1751}" type="pres">
      <dgm:prSet presAssocID="{2F5428A6-4B7D-4C0E-9CAB-79528BD25A97}" presName="childText" presStyleLbl="bgAcc1" presStyleIdx="6" presStyleCnt="12">
        <dgm:presLayoutVars>
          <dgm:bulletEnabled val="1"/>
        </dgm:presLayoutVars>
      </dgm:prSet>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LinFactNeighborX="5500" custLinFactNeighborY="6167">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DA3B2C23-3A2C-4ED9-9222-0DAC46EDEBD6}" type="presOf" srcId="{2F5428A6-4B7D-4C0E-9CAB-79528BD25A97}" destId="{2751A39C-B58F-4C1E-93BD-4108C32E1751}" srcOrd="0" destOrd="0" presId="urn:microsoft.com/office/officeart/2005/8/layout/hierarchy3"/>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AA1BF140-67A4-4F19-A882-F5B0C6DCDE3F}" type="presOf" srcId="{5FEB1B6C-FFE0-497B-AC09-97C2A4F7BDF4}" destId="{98F5961E-009F-4B0E-B7E3-D6C73872AA97}"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89929C80-2DC0-4D55-A509-D03B65DF1DA5}" srcId="{ED0B78BF-E006-4732-B48C-2ADC9E2EF39A}" destId="{2F5428A6-4B7D-4C0E-9CAB-79528BD25A97}" srcOrd="3" destOrd="0" parTransId="{5FEB1B6C-FFE0-497B-AC09-97C2A4F7BDF4}" sibTransId="{F7A995F7-0D98-4650-B482-7B23AA209241}"/>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8B0171C0-5450-460E-AE4D-3268B939CEE2}" type="presParOf" srcId="{5E7F2D45-2508-495B-A708-02E0FD5F2314}" destId="{98F5961E-009F-4B0E-B7E3-D6C73872AA97}" srcOrd="6" destOrd="0" presId="urn:microsoft.com/office/officeart/2005/8/layout/hierarchy3"/>
    <dgm:cxn modelId="{6C673602-5C94-4CEF-8ABF-08D782366BA0}" type="presParOf" srcId="{5E7F2D45-2508-495B-A708-02E0FD5F2314}" destId="{2751A39C-B58F-4C1E-93BD-4108C32E1751}"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719583"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Basic Principles</a:t>
          </a:r>
        </a:p>
      </dsp:txBody>
      <dsp:txXfrm>
        <a:off x="739068" y="20514"/>
        <a:ext cx="1291553" cy="626291"/>
      </dsp:txXfrm>
    </dsp:sp>
    <dsp:sp modelId="{360B229B-0F55-45E5-A55A-DDDBDBD1C921}">
      <dsp:nvSpPr>
        <dsp:cNvPr id="0" name=""/>
        <dsp:cNvSpPr/>
      </dsp:nvSpPr>
      <dsp:spPr>
        <a:xfrm>
          <a:off x="852636"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985688" y="832606"/>
          <a:ext cx="1064418" cy="665261"/>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Data</a:t>
          </a:r>
        </a:p>
      </dsp:txBody>
      <dsp:txXfrm>
        <a:off x="1005173" y="852091"/>
        <a:ext cx="1025448" cy="626291"/>
      </dsp:txXfrm>
    </dsp:sp>
    <dsp:sp modelId="{BC1B1EA4-129C-44F6-935B-BA646A7A2AA3}">
      <dsp:nvSpPr>
        <dsp:cNvPr id="0" name=""/>
        <dsp:cNvSpPr/>
      </dsp:nvSpPr>
      <dsp:spPr>
        <a:xfrm>
          <a:off x="852636"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985688" y="1664183"/>
          <a:ext cx="1064418" cy="665261"/>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Functions</a:t>
          </a:r>
        </a:p>
      </dsp:txBody>
      <dsp:txXfrm>
        <a:off x="1005173" y="1683668"/>
        <a:ext cx="1025448" cy="626291"/>
      </dsp:txXfrm>
    </dsp:sp>
    <dsp:sp modelId="{F5AE7053-0C33-481C-8BFB-D2DAFB4C4294}">
      <dsp:nvSpPr>
        <dsp:cNvPr id="0" name=""/>
        <dsp:cNvSpPr/>
      </dsp:nvSpPr>
      <dsp:spPr>
        <a:xfrm>
          <a:off x="852636"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985688"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Systems</a:t>
          </a:r>
        </a:p>
      </dsp:txBody>
      <dsp:txXfrm>
        <a:off x="1005173" y="2515245"/>
        <a:ext cx="1025448" cy="626291"/>
      </dsp:txXfrm>
    </dsp:sp>
    <dsp:sp modelId="{F1C18E15-3E91-476D-8B13-25AD56BC4B13}">
      <dsp:nvSpPr>
        <dsp:cNvPr id="0" name=""/>
        <dsp:cNvSpPr/>
      </dsp:nvSpPr>
      <dsp:spPr>
        <a:xfrm>
          <a:off x="2382738"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Tools and Techniques</a:t>
          </a:r>
        </a:p>
      </dsp:txBody>
      <dsp:txXfrm>
        <a:off x="2402223" y="20514"/>
        <a:ext cx="1291553" cy="626291"/>
      </dsp:txXfrm>
    </dsp:sp>
    <dsp:sp modelId="{2564A6E5-875B-4BC6-B983-AA12C064A019}">
      <dsp:nvSpPr>
        <dsp:cNvPr id="0" name=""/>
        <dsp:cNvSpPr/>
      </dsp:nvSpPr>
      <dsp:spPr>
        <a:xfrm>
          <a:off x="2515790"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48842" y="832606"/>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Lists</a:t>
          </a:r>
        </a:p>
      </dsp:txBody>
      <dsp:txXfrm>
        <a:off x="2668327" y="852091"/>
        <a:ext cx="1025448" cy="626291"/>
      </dsp:txXfrm>
    </dsp:sp>
    <dsp:sp modelId="{7DFA9A08-1F84-4CF2-9E63-7F6E7C219F76}">
      <dsp:nvSpPr>
        <dsp:cNvPr id="0" name=""/>
        <dsp:cNvSpPr/>
      </dsp:nvSpPr>
      <dsp:spPr>
        <a:xfrm>
          <a:off x="2515790"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48842" y="1664183"/>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Trees and Graphs</a:t>
          </a:r>
        </a:p>
      </dsp:txBody>
      <dsp:txXfrm>
        <a:off x="2668327" y="1683668"/>
        <a:ext cx="1025448" cy="626291"/>
      </dsp:txXfrm>
    </dsp:sp>
    <dsp:sp modelId="{16CFAB30-3E6A-44D7-A45D-E3066E142053}">
      <dsp:nvSpPr>
        <dsp:cNvPr id="0" name=""/>
        <dsp:cNvSpPr/>
      </dsp:nvSpPr>
      <dsp:spPr>
        <a:xfrm>
          <a:off x="2515790"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48842"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with Invariants</a:t>
          </a:r>
        </a:p>
      </dsp:txBody>
      <dsp:txXfrm>
        <a:off x="2668327" y="2515245"/>
        <a:ext cx="1025448" cy="626291"/>
      </dsp:txXfrm>
    </dsp:sp>
    <dsp:sp modelId="{98F5961E-009F-4B0E-B7E3-D6C73872AA97}">
      <dsp:nvSpPr>
        <dsp:cNvPr id="0" name=""/>
        <dsp:cNvSpPr/>
      </dsp:nvSpPr>
      <dsp:spPr>
        <a:xfrm>
          <a:off x="2515790" y="666290"/>
          <a:ext cx="133052" cy="2993677"/>
        </a:xfrm>
        <a:custGeom>
          <a:avLst/>
          <a:gdLst/>
          <a:ahLst/>
          <a:cxnLst/>
          <a:rect l="0" t="0" r="0" b="0"/>
          <a:pathLst>
            <a:path>
              <a:moveTo>
                <a:pt x="0" y="0"/>
              </a:moveTo>
              <a:lnTo>
                <a:pt x="0" y="2993677"/>
              </a:lnTo>
              <a:lnTo>
                <a:pt x="133052" y="2993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1A39C-B58F-4C1E-93BD-4108C32E1751}">
      <dsp:nvSpPr>
        <dsp:cNvPr id="0" name=""/>
        <dsp:cNvSpPr/>
      </dsp:nvSpPr>
      <dsp:spPr>
        <a:xfrm>
          <a:off x="2648842" y="3327337"/>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Higher-Order Functions</a:t>
          </a:r>
        </a:p>
      </dsp:txBody>
      <dsp:txXfrm>
        <a:off x="2668327" y="3346822"/>
        <a:ext cx="1025448" cy="626291"/>
      </dsp:txXfrm>
    </dsp:sp>
    <dsp:sp modelId="{0ECF28DA-9925-4B5B-97B1-BDA459502114}">
      <dsp:nvSpPr>
        <dsp:cNvPr id="0" name=""/>
        <dsp:cNvSpPr/>
      </dsp:nvSpPr>
      <dsp:spPr>
        <a:xfrm>
          <a:off x="2515790" y="666290"/>
          <a:ext cx="191595" cy="3826284"/>
        </a:xfrm>
        <a:custGeom>
          <a:avLst/>
          <a:gdLst/>
          <a:ahLst/>
          <a:cxnLst/>
          <a:rect l="0" t="0" r="0" b="0"/>
          <a:pathLst>
            <a:path>
              <a:moveTo>
                <a:pt x="0" y="0"/>
              </a:moveTo>
              <a:lnTo>
                <a:pt x="0" y="3826284"/>
              </a:lnTo>
              <a:lnTo>
                <a:pt x="191595" y="38262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707386" y="4159944"/>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Thinking about Efficiency</a:t>
          </a:r>
        </a:p>
      </dsp:txBody>
      <dsp:txXfrm>
        <a:off x="2726871" y="4179429"/>
        <a:ext cx="1025448" cy="626291"/>
      </dsp:txXfrm>
    </dsp:sp>
    <dsp:sp modelId="{3DB7ADFA-DCAB-4034-9F43-B860EBE864E8}">
      <dsp:nvSpPr>
        <dsp:cNvPr id="0" name=""/>
        <dsp:cNvSpPr/>
      </dsp:nvSpPr>
      <dsp:spPr>
        <a:xfrm>
          <a:off x="4045892"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Object-Oriented Programming</a:t>
          </a:r>
        </a:p>
      </dsp:txBody>
      <dsp:txXfrm>
        <a:off x="4065377" y="20514"/>
        <a:ext cx="1291553" cy="626291"/>
      </dsp:txXfrm>
    </dsp:sp>
    <dsp:sp modelId="{278D3975-9588-4A95-85BD-D062BB0AE1A4}">
      <dsp:nvSpPr>
        <dsp:cNvPr id="0" name=""/>
        <dsp:cNvSpPr/>
      </dsp:nvSpPr>
      <dsp:spPr>
        <a:xfrm>
          <a:off x="4178944"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311997" y="832606"/>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Interfaces and Classes</a:t>
          </a:r>
        </a:p>
      </dsp:txBody>
      <dsp:txXfrm>
        <a:off x="4331482" y="852091"/>
        <a:ext cx="1025448" cy="626291"/>
      </dsp:txXfrm>
    </dsp:sp>
    <dsp:sp modelId="{FF100697-267A-4BC5-8DA9-B1F7321DFE84}">
      <dsp:nvSpPr>
        <dsp:cNvPr id="0" name=""/>
        <dsp:cNvSpPr/>
      </dsp:nvSpPr>
      <dsp:spPr>
        <a:xfrm>
          <a:off x="4178944"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311997" y="1664183"/>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Inheritance</a:t>
          </a:r>
        </a:p>
      </dsp:txBody>
      <dsp:txXfrm>
        <a:off x="4331482" y="1683668"/>
        <a:ext cx="1025448" cy="626291"/>
      </dsp:txXfrm>
    </dsp:sp>
    <dsp:sp modelId="{6B27DFF3-3021-4E99-BF73-829A6255425D}">
      <dsp:nvSpPr>
        <dsp:cNvPr id="0" name=""/>
        <dsp:cNvSpPr/>
      </dsp:nvSpPr>
      <dsp:spPr>
        <a:xfrm>
          <a:off x="4178944"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311997"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Objects with Mutable State</a:t>
          </a:r>
        </a:p>
      </dsp:txBody>
      <dsp:txXfrm>
        <a:off x="4331482" y="2515245"/>
        <a:ext cx="1025448" cy="626291"/>
      </dsp:txXfrm>
    </dsp:sp>
    <dsp:sp modelId="{E8A2D34D-9B35-4804-BD08-DC4453907292}">
      <dsp:nvSpPr>
        <dsp:cNvPr id="0" name=""/>
        <dsp:cNvSpPr/>
      </dsp:nvSpPr>
      <dsp:spPr>
        <a:xfrm>
          <a:off x="4178944" y="666290"/>
          <a:ext cx="133052" cy="2993677"/>
        </a:xfrm>
        <a:custGeom>
          <a:avLst/>
          <a:gdLst/>
          <a:ahLst/>
          <a:cxnLst/>
          <a:rect l="0" t="0" r="0" b="0"/>
          <a:pathLst>
            <a:path>
              <a:moveTo>
                <a:pt x="0" y="0"/>
              </a:moveTo>
              <a:lnTo>
                <a:pt x="0" y="2993677"/>
              </a:lnTo>
              <a:lnTo>
                <a:pt x="133052" y="2993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311997" y="3327337"/>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Efficiency, Part 2</a:t>
          </a:r>
        </a:p>
      </dsp:txBody>
      <dsp:txXfrm>
        <a:off x="4331482" y="3346822"/>
        <a:ext cx="1025448" cy="626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8/28/2017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8/28/2017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a:t>
            </a:fld>
            <a:endParaRPr lang="en-US"/>
          </a:p>
        </p:txBody>
      </p:sp>
    </p:spTree>
    <p:extLst>
      <p:ext uri="{BB962C8B-B14F-4D97-AF65-F5344CB8AC3E}">
        <p14:creationId xmlns:p14="http://schemas.microsoft.com/office/powerpoint/2010/main" val="225289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a:t>
            </a:r>
          </a:p>
          <a:p>
            <a:r>
              <a:rPr lang="en-US" sz="2400"/>
              <a:t>;;   surface </a:t>
            </a:r>
            <a:r>
              <a:rPr lang="en-US" sz="2400" dirty="0"/>
              <a:t>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2741905980"/>
              </p:ext>
            </p:extLst>
          </p:nvPr>
        </p:nvGraphicFramePr>
        <p:xfrm>
          <a:off x="1524000" y="1727994"/>
          <a:ext cx="6096000" cy="4825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b="1" dirty="0"/>
              <a:t>Program Review</a:t>
            </a:r>
            <a:r>
              <a:rPr lang="en-US" dirty="0"/>
              <a:t>: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3633</TotalTime>
  <Words>2034</Words>
  <Application>Microsoft Office PowerPoint</Application>
  <PresentationFormat>On-screen Show (4:3)</PresentationFormat>
  <Paragraphs>268</Paragraphs>
  <Slides>27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Calibri</vt:lpstr>
      <vt:lpstr>Consolas</vt:lpstr>
      <vt:lpstr>CMMI10</vt:lpstr>
      <vt:lpstr>Cambria Math</vt:lpstr>
      <vt:lpstr>Arial Unicode MS</vt:lpstr>
      <vt:lpstr>cmmi12</vt:lpstr>
      <vt:lpstr>Courier New</vt:lpstr>
      <vt:lpstr>Arial</vt:lpstr>
      <vt:lpstr>CMR10</vt:lpstr>
      <vt:lpstr>CMSY10ORIG</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105</cp:revision>
  <dcterms:created xsi:type="dcterms:W3CDTF">2010-05-28T16:33:38Z</dcterms:created>
  <dcterms:modified xsi:type="dcterms:W3CDTF">2017-08-28T05:43:23Z</dcterms:modified>
</cp:coreProperties>
</file>