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8" r:id="rId2"/>
    <p:sldId id="379" r:id="rId3"/>
    <p:sldId id="344" r:id="rId4"/>
    <p:sldId id="425" r:id="rId5"/>
    <p:sldId id="346" r:id="rId6"/>
    <p:sldId id="347" r:id="rId7"/>
    <p:sldId id="418" r:id="rId8"/>
    <p:sldId id="349" r:id="rId9"/>
    <p:sldId id="427" r:id="rId10"/>
    <p:sldId id="428" r:id="rId11"/>
    <p:sldId id="426" r:id="rId12"/>
    <p:sldId id="350" r:id="rId13"/>
    <p:sldId id="352" r:id="rId14"/>
    <p:sldId id="367" r:id="rId15"/>
    <p:sldId id="429" r:id="rId16"/>
    <p:sldId id="421" r:id="rId17"/>
    <p:sldId id="430" r:id="rId18"/>
    <p:sldId id="431" r:id="rId19"/>
    <p:sldId id="432" r:id="rId20"/>
    <p:sldId id="433" r:id="rId21"/>
    <p:sldId id="434" r:id="rId22"/>
    <p:sldId id="438" r:id="rId23"/>
    <p:sldId id="439" r:id="rId24"/>
    <p:sldId id="440" r:id="rId25"/>
    <p:sldId id="435" r:id="rId26"/>
    <p:sldId id="382" r:id="rId27"/>
    <p:sldId id="436" r:id="rId28"/>
    <p:sldId id="437" r:id="rId29"/>
    <p:sldId id="441" r:id="rId30"/>
    <p:sldId id="442" r:id="rId31"/>
    <p:sldId id="443" r:id="rId32"/>
    <p:sldId id="444" r:id="rId33"/>
    <p:sldId id="415" r:id="rId34"/>
    <p:sldId id="416" r:id="rId35"/>
    <p:sldId id="4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425"/>
            <p14:sldId id="346"/>
            <p14:sldId id="347"/>
            <p14:sldId id="418"/>
            <p14:sldId id="349"/>
            <p14:sldId id="427"/>
            <p14:sldId id="428"/>
            <p14:sldId id="426"/>
            <p14:sldId id="350"/>
            <p14:sldId id="352"/>
            <p14:sldId id="367"/>
            <p14:sldId id="429"/>
            <p14:sldId id="421"/>
            <p14:sldId id="430"/>
            <p14:sldId id="431"/>
            <p14:sldId id="432"/>
            <p14:sldId id="433"/>
            <p14:sldId id="434"/>
            <p14:sldId id="438"/>
            <p14:sldId id="439"/>
            <p14:sldId id="440"/>
            <p14:sldId id="435"/>
            <p14:sldId id="382"/>
            <p14:sldId id="436"/>
            <p14:sldId id="437"/>
            <p14:sldId id="441"/>
            <p14:sldId id="442"/>
            <p14:sldId id="443"/>
            <p14:sldId id="444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99" d="100"/>
          <a:sy n="99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BarOrder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 err="1"/>
            <a:t>CoffeeOrder</a:t>
          </a:r>
          <a:endParaRPr lang="en-US" dirty="0"/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58E20756-A961-44CA-99B3-3F332D7ABAA5}">
      <dgm:prSet phldrT="[Text]"/>
      <dgm:spPr/>
      <dgm:t>
        <a:bodyPr/>
        <a:lstStyle/>
        <a:p>
          <a:r>
            <a:rPr lang="en-US" dirty="0" err="1"/>
            <a:t>TeaOrder</a:t>
          </a:r>
          <a:endParaRPr lang="en-US" dirty="0"/>
        </a:p>
      </dgm:t>
    </dgm:pt>
    <dgm:pt modelId="{8CB0BB80-7C52-4F36-AA42-715895658453}" type="parTrans" cxnId="{C90F3121-B98C-41E7-9910-508B2DB97482}">
      <dgm:prSet/>
      <dgm:spPr/>
      <dgm:t>
        <a:bodyPr/>
        <a:lstStyle/>
        <a:p>
          <a:endParaRPr lang="en-US"/>
        </a:p>
      </dgm:t>
    </dgm:pt>
    <dgm:pt modelId="{4588ABC3-17B0-4337-98BB-002E527A43CA}" type="sibTrans" cxnId="{C90F3121-B98C-41E7-9910-508B2DB97482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WineOrder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3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3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3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3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3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3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32A7B4C7-B9D4-4CF3-A551-D1417CC141AD}" type="pres">
      <dgm:prSet presAssocID="{8CB0BB80-7C52-4F36-AA42-715895658453}" presName="Name37" presStyleLbl="parChTrans1D2" presStyleIdx="2" presStyleCnt="3"/>
      <dgm:spPr/>
    </dgm:pt>
    <dgm:pt modelId="{CF2961F1-D647-409A-A791-34C62CD68AB1}" type="pres">
      <dgm:prSet presAssocID="{58E20756-A961-44CA-99B3-3F332D7ABAA5}" presName="hierRoot2" presStyleCnt="0">
        <dgm:presLayoutVars>
          <dgm:hierBranch val="init"/>
        </dgm:presLayoutVars>
      </dgm:prSet>
      <dgm:spPr/>
    </dgm:pt>
    <dgm:pt modelId="{B01C8EA2-76FF-4F00-B96E-342EDBA9C829}" type="pres">
      <dgm:prSet presAssocID="{58E20756-A961-44CA-99B3-3F332D7ABAA5}" presName="rootComposite" presStyleCnt="0"/>
      <dgm:spPr/>
    </dgm:pt>
    <dgm:pt modelId="{50F6EAD8-A2DB-4CCD-A1EE-4FBF8D3D8880}" type="pres">
      <dgm:prSet presAssocID="{58E20756-A961-44CA-99B3-3F332D7ABAA5}" presName="rootText" presStyleLbl="node2" presStyleIdx="2" presStyleCnt="3">
        <dgm:presLayoutVars>
          <dgm:chPref val="3"/>
        </dgm:presLayoutVars>
      </dgm:prSet>
      <dgm:spPr/>
    </dgm:pt>
    <dgm:pt modelId="{31473C47-94BC-4B4A-80C8-FD8B81289AEB}" type="pres">
      <dgm:prSet presAssocID="{58E20756-A961-44CA-99B3-3F332D7ABAA5}" presName="rootConnector" presStyleLbl="node2" presStyleIdx="2" presStyleCnt="3"/>
      <dgm:spPr/>
    </dgm:pt>
    <dgm:pt modelId="{D60E8639-A6DC-4E7A-A74E-B9586C743B38}" type="pres">
      <dgm:prSet presAssocID="{58E20756-A961-44CA-99B3-3F332D7ABAA5}" presName="hierChild4" presStyleCnt="0"/>
      <dgm:spPr/>
    </dgm:pt>
    <dgm:pt modelId="{9FCFFB9E-B20F-446C-90D1-ABE010F7A370}" type="pres">
      <dgm:prSet presAssocID="{58E20756-A961-44CA-99B3-3F332D7ABAA5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C90F3121-B98C-41E7-9910-508B2DB97482}" srcId="{AD04AEDF-86C3-4001-A59C-3947C25BBF81}" destId="{58E20756-A961-44CA-99B3-3F332D7ABAA5}" srcOrd="2" destOrd="0" parTransId="{8CB0BB80-7C52-4F36-AA42-715895658453}" sibTransId="{4588ABC3-17B0-4337-98BB-002E527A43CA}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0F16B77F-2ED6-414D-8699-705FA25435FB}" type="presOf" srcId="{8CB0BB80-7C52-4F36-AA42-715895658453}" destId="{32A7B4C7-B9D4-4CF3-A551-D1417CC141AD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F9D178BE-9960-4194-86CC-FFAAA152051C}" type="presOf" srcId="{58E20756-A961-44CA-99B3-3F332D7ABAA5}" destId="{50F6EAD8-A2DB-4CCD-A1EE-4FBF8D3D8880}" srcOrd="0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97B191F2-B9B9-44E6-8163-E1550B9D37E9}" type="presOf" srcId="{58E20756-A961-44CA-99B3-3F332D7ABAA5}" destId="{31473C47-94BC-4B4A-80C8-FD8B81289AEB}" srcOrd="1" destOrd="0" presId="urn:microsoft.com/office/officeart/2005/8/layout/orgChart1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F95003BE-72E3-4E8A-9009-B52B3152E694}" type="presParOf" srcId="{731C87CA-0505-46E3-9EC0-EA9DC83B77E9}" destId="{32A7B4C7-B9D4-4CF3-A551-D1417CC141AD}" srcOrd="4" destOrd="0" presId="urn:microsoft.com/office/officeart/2005/8/layout/orgChart1"/>
    <dgm:cxn modelId="{9E9704F8-8229-44CD-8077-34FE1D58359C}" type="presParOf" srcId="{731C87CA-0505-46E3-9EC0-EA9DC83B77E9}" destId="{CF2961F1-D647-409A-A791-34C62CD68AB1}" srcOrd="5" destOrd="0" presId="urn:microsoft.com/office/officeart/2005/8/layout/orgChart1"/>
    <dgm:cxn modelId="{99FD3329-67F7-4A2E-8F61-54C4A33E1240}" type="presParOf" srcId="{CF2961F1-D647-409A-A791-34C62CD68AB1}" destId="{B01C8EA2-76FF-4F00-B96E-342EDBA9C829}" srcOrd="0" destOrd="0" presId="urn:microsoft.com/office/officeart/2005/8/layout/orgChart1"/>
    <dgm:cxn modelId="{F23DF93F-E2DC-4065-9715-CD0F622AC191}" type="presParOf" srcId="{B01C8EA2-76FF-4F00-B96E-342EDBA9C829}" destId="{50F6EAD8-A2DB-4CCD-A1EE-4FBF8D3D8880}" srcOrd="0" destOrd="0" presId="urn:microsoft.com/office/officeart/2005/8/layout/orgChart1"/>
    <dgm:cxn modelId="{659B70B7-DBF9-44EB-806C-FAA0CA4F10CC}" type="presParOf" srcId="{B01C8EA2-76FF-4F00-B96E-342EDBA9C829}" destId="{31473C47-94BC-4B4A-80C8-FD8B81289AEB}" srcOrd="1" destOrd="0" presId="urn:microsoft.com/office/officeart/2005/8/layout/orgChart1"/>
    <dgm:cxn modelId="{6C346D21-F0B3-4F7F-9529-5557554E77F0}" type="presParOf" srcId="{CF2961F1-D647-409A-A791-34C62CD68AB1}" destId="{D60E8639-A6DC-4E7A-A74E-B9586C743B38}" srcOrd="1" destOrd="0" presId="urn:microsoft.com/office/officeart/2005/8/layout/orgChart1"/>
    <dgm:cxn modelId="{E04F09A6-2A87-4990-A693-12FAF4C4695D}" type="presParOf" srcId="{CF2961F1-D647-409A-A791-34C62CD68AB1}" destId="{9FCFFB9E-B20F-446C-90D1-ABE010F7A37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B4C7-B9D4-4CF3-A551-D1417CC141AD}">
      <dsp:nvSpPr>
        <dsp:cNvPr id="0" name=""/>
        <dsp:cNvSpPr/>
      </dsp:nvSpPr>
      <dsp:spPr>
        <a:xfrm>
          <a:off x="2038156" y="1599181"/>
          <a:ext cx="140981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800"/>
              </a:lnTo>
              <a:lnTo>
                <a:pt x="1409813" y="663800"/>
              </a:lnTo>
              <a:lnTo>
                <a:pt x="1409813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4EC6A-6E63-4601-86D4-169559201A0F}">
      <dsp:nvSpPr>
        <dsp:cNvPr id="0" name=""/>
        <dsp:cNvSpPr/>
      </dsp:nvSpPr>
      <dsp:spPr>
        <a:xfrm>
          <a:off x="1973580" y="1599181"/>
          <a:ext cx="91440" cy="787775"/>
        </a:xfrm>
        <a:custGeom>
          <a:avLst/>
          <a:gdLst/>
          <a:ahLst/>
          <a:cxnLst/>
          <a:rect l="0" t="0" r="0" b="0"/>
          <a:pathLst>
            <a:path>
              <a:moveTo>
                <a:pt x="64576" y="0"/>
              </a:moveTo>
              <a:lnTo>
                <a:pt x="64576" y="663800"/>
              </a:lnTo>
              <a:lnTo>
                <a:pt x="45720" y="663800"/>
              </a:lnTo>
              <a:lnTo>
                <a:pt x="4572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590630" y="1599181"/>
          <a:ext cx="1447525" cy="787775"/>
        </a:xfrm>
        <a:custGeom>
          <a:avLst/>
          <a:gdLst/>
          <a:ahLst/>
          <a:cxnLst/>
          <a:rect l="0" t="0" r="0" b="0"/>
          <a:pathLst>
            <a:path>
              <a:moveTo>
                <a:pt x="1447525" y="0"/>
              </a:moveTo>
              <a:lnTo>
                <a:pt x="1447525" y="663800"/>
              </a:lnTo>
              <a:lnTo>
                <a:pt x="0" y="663800"/>
              </a:lnTo>
              <a:lnTo>
                <a:pt x="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447796" y="1008822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BarOrder</a:t>
          </a:r>
          <a:endParaRPr lang="en-US" sz="1800" kern="1200" dirty="0"/>
        </a:p>
      </dsp:txBody>
      <dsp:txXfrm>
        <a:off x="1447796" y="1008822"/>
        <a:ext cx="1180718" cy="590359"/>
      </dsp:txXfrm>
    </dsp:sp>
    <dsp:sp modelId="{68DF29B4-CB2F-4E47-931F-1D0F60589E9F}">
      <dsp:nvSpPr>
        <dsp:cNvPr id="0" name=""/>
        <dsp:cNvSpPr/>
      </dsp:nvSpPr>
      <dsp:spPr>
        <a:xfrm>
          <a:off x="271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CoffeeOrder</a:t>
          </a:r>
          <a:endParaRPr lang="en-US" sz="1800" kern="1200" dirty="0"/>
        </a:p>
      </dsp:txBody>
      <dsp:txXfrm>
        <a:off x="271" y="2386956"/>
        <a:ext cx="1180718" cy="590359"/>
      </dsp:txXfrm>
    </dsp:sp>
    <dsp:sp modelId="{7218482D-B1C4-4299-820E-061FE8B5CFC5}">
      <dsp:nvSpPr>
        <dsp:cNvPr id="0" name=""/>
        <dsp:cNvSpPr/>
      </dsp:nvSpPr>
      <dsp:spPr>
        <a:xfrm>
          <a:off x="142894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WineOrder</a:t>
          </a:r>
          <a:endParaRPr lang="en-US" sz="1800" kern="1200" dirty="0"/>
        </a:p>
      </dsp:txBody>
      <dsp:txXfrm>
        <a:off x="1428940" y="2386956"/>
        <a:ext cx="1180718" cy="590359"/>
      </dsp:txXfrm>
    </dsp:sp>
    <dsp:sp modelId="{50F6EAD8-A2DB-4CCD-A1EE-4FBF8D3D8880}">
      <dsp:nvSpPr>
        <dsp:cNvPr id="0" name=""/>
        <dsp:cNvSpPr/>
      </dsp:nvSpPr>
      <dsp:spPr>
        <a:xfrm>
          <a:off x="285761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TeaOrder</a:t>
          </a:r>
          <a:endParaRPr lang="en-US" sz="1800" kern="1200" dirty="0"/>
        </a:p>
      </dsp:txBody>
      <dsp:txXfrm>
        <a:off x="2857610" y="2386956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 meters/sec</a:t>
            </a:r>
          </a:p>
          <a:p>
            <a:r>
              <a:rPr lang="en-US" dirty="0"/>
              <a:t>;; 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</a:t>
            </a:r>
          </a:p>
          <a:p>
            <a:r>
              <a:rPr lang="en-US" dirty="0"/>
              <a:t>;;  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3.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onsolas" pitchFamily="49" charset="0"/>
              </a:rPr>
              <a:t>In </a:t>
            </a:r>
            <a:r>
              <a:rPr lang="en-US" dirty="0">
                <a:cs typeface="Consolas" pitchFamily="49" charset="0"/>
              </a:rPr>
              <a:t>Racket, we define new kinds of structs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A Book is a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 (make-book String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marL="0" lvl="0" indent="0">
              <a:buNone/>
            </a:pPr>
            <a:endParaRPr lang="en-US" sz="2400" b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7040" y="4267200"/>
            <a:ext cx="5649760" cy="1754159"/>
            <a:chOff x="3061621" y="3352801"/>
            <a:chExt cx="5649760" cy="1754159"/>
          </a:xfrm>
        </p:grpSpPr>
        <p:sp>
          <p:nvSpPr>
            <p:cNvPr id="7" name="TextBox 6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2895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only makes sense if inner &lt; outer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12351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document this, so anybody who builds a ring will know that he or she has to satisfy this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640" y="5069729"/>
            <a:ext cx="3810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condition is called a </a:t>
            </a:r>
            <a:r>
              <a:rPr lang="en-US" i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 or an </a:t>
            </a:r>
            <a:r>
              <a:rPr lang="en-US" i="1" dirty="0">
                <a:solidFill>
                  <a:srgbClr val="FF0000"/>
                </a:solidFill>
              </a:rPr>
              <a:t>invariant</a:t>
            </a:r>
            <a:r>
              <a:rPr lang="en-US" dirty="0"/>
              <a:t>. Remember those words! Conditions like this will come up over and over again as we go along.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2066464" y="3063240"/>
            <a:ext cx="576152" cy="1984248"/>
          </a:xfrm>
          <a:custGeom>
            <a:avLst/>
            <a:gdLst>
              <a:gd name="connsiteX0" fmla="*/ 576152 w 576152"/>
              <a:gd name="connsiteY0" fmla="*/ 1984248 h 1984248"/>
              <a:gd name="connsiteX1" fmla="*/ 80 w 576152"/>
              <a:gd name="connsiteY1" fmla="*/ 1042416 h 1984248"/>
              <a:gd name="connsiteX2" fmla="*/ 530432 w 576152"/>
              <a:gd name="connsiteY2" fmla="*/ 493776 h 1984248"/>
              <a:gd name="connsiteX3" fmla="*/ 9224 w 576152"/>
              <a:gd name="connsiteY3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152" h="1984248">
                <a:moveTo>
                  <a:pt x="576152" y="1984248"/>
                </a:moveTo>
                <a:cubicBezTo>
                  <a:pt x="291926" y="1637538"/>
                  <a:pt x="7700" y="1290828"/>
                  <a:pt x="80" y="1042416"/>
                </a:cubicBezTo>
                <a:cubicBezTo>
                  <a:pt x="-7540" y="794004"/>
                  <a:pt x="528908" y="667512"/>
                  <a:pt x="530432" y="493776"/>
                </a:cubicBezTo>
                <a:cubicBezTo>
                  <a:pt x="531956" y="320040"/>
                  <a:pt x="270590" y="160020"/>
                  <a:pt x="9224" y="0"/>
                </a:cubicBezTo>
              </a:path>
            </a:pathLst>
          </a:custGeom>
          <a:noFill/>
          <a:ln w="222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in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REPRESENTATION</a:t>
            </a:r>
          </a:p>
          <a:p>
            <a:r>
              <a:rPr lang="en-US" dirty="0"/>
              <a:t>;; A Ring is represented as a struct</a:t>
            </a:r>
          </a:p>
          <a:p>
            <a:r>
              <a:rPr lang="en-US" dirty="0"/>
              <a:t>;;  (make-ring inner outer)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inner : </a:t>
            </a:r>
            <a:r>
              <a:rPr lang="en-US" dirty="0" err="1"/>
              <a:t>PosReal</a:t>
            </a:r>
            <a:r>
              <a:rPr lang="en-US" dirty="0"/>
              <a:t>  is the ring's inner radius</a:t>
            </a:r>
          </a:p>
          <a:p>
            <a:r>
              <a:rPr lang="en-US" dirty="0"/>
              <a:t>;; outer : </a:t>
            </a:r>
            <a:r>
              <a:rPr lang="en-US" dirty="0" err="1"/>
              <a:t>PosReal</a:t>
            </a:r>
            <a:r>
              <a:rPr lang="en-US" dirty="0"/>
              <a:t>  is the ring's outer radius</a:t>
            </a:r>
          </a:p>
          <a:p>
            <a:r>
              <a:rPr lang="en-US" dirty="0"/>
              <a:t>;; WHERE (&lt; inner outer) is true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ring (inner outer))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(make-ring </a:t>
            </a:r>
            <a:r>
              <a:rPr lang="en-US" dirty="0" err="1"/>
              <a:t>PosReal</a:t>
            </a:r>
            <a:r>
              <a:rPr lang="en-US" dirty="0"/>
              <a:t> </a:t>
            </a:r>
            <a:r>
              <a:rPr lang="en-US" dirty="0" err="1"/>
              <a:t>PosReal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For compound data, this is easy: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 for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</a:t>
            </a:r>
          </a:p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672718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733800" y="3124200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3689" y="3348335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an inventory of the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27143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Book in a bookstore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Book is represented as a struct (make-book author title on-hand price)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author : String     is the author's name</a:t>
            </a:r>
          </a:p>
          <a:p>
            <a:r>
              <a:rPr lang="en-US" dirty="0"/>
              <a:t>;; title  : String     is the title of the book</a:t>
            </a:r>
          </a:p>
          <a:p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 on hand</a:t>
            </a:r>
          </a:p>
          <a:p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 in USD*100</a:t>
            </a:r>
          </a:p>
          <a:p>
            <a:r>
              <a:rPr lang="en-US" dirty="0"/>
              <a:t>;;                            (e.g. $7.95 =&gt; 795)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book (author title on-hand price))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 String </a:t>
            </a: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book-</a:t>
            </a:r>
            <a:r>
              <a:rPr lang="en-US" dirty="0" err="1"/>
              <a:t>fn</a:t>
            </a:r>
            <a:r>
              <a:rPr lang="en-US" dirty="0"/>
              <a:t> : Book -&gt; ??</a:t>
            </a:r>
          </a:p>
          <a:p>
            <a:r>
              <a:rPr lang="en-US" dirty="0"/>
              <a:t>(define (book-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 (book-author b)</a:t>
            </a:r>
          </a:p>
          <a:p>
            <a:r>
              <a:rPr lang="en-US" dirty="0"/>
              <a:t>    (book-title b)</a:t>
            </a:r>
          </a:p>
          <a:p>
            <a:r>
              <a:rPr lang="en-US" dirty="0"/>
              <a:t>    (book-on-hand b)</a:t>
            </a:r>
          </a:p>
          <a:p>
            <a:r>
              <a:rPr lang="en-US" dirty="0"/>
              <a:t>    (book-price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scalar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scalar information, we need representation and interpretation</a:t>
            </a:r>
          </a:p>
          <a:p>
            <a:r>
              <a:rPr lang="en-US" dirty="0"/>
              <a:t>No need for implementation or constructor/observer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1524000" y="4904798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 definitions for scalar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;; An Altitude is represented as a Real, </a:t>
            </a:r>
          </a:p>
          <a:p>
            <a:r>
              <a:rPr lang="en-US" dirty="0"/>
              <a:t>;;   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</a:t>
            </a:r>
          </a:p>
          <a:p>
            <a:r>
              <a:rPr lang="en-US" dirty="0"/>
              <a:t>;;   meters/sec upward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BookPrice</a:t>
            </a:r>
            <a:r>
              <a:rPr lang="en-US" dirty="0"/>
              <a:t> is represented as a </a:t>
            </a:r>
            <a:r>
              <a:rPr lang="en-US" dirty="0" err="1"/>
              <a:t>NonNegInt</a:t>
            </a:r>
            <a:r>
              <a:rPr lang="en-US" dirty="0"/>
              <a:t>,</a:t>
            </a:r>
          </a:p>
          <a:p>
            <a:r>
              <a:rPr lang="en-US" dirty="0"/>
              <a:t>;;   in USD*100 (e.g. $7.95 =&gt; 795)</a:t>
            </a:r>
          </a:p>
          <a:p>
            <a:endParaRPr lang="en-US" dirty="0"/>
          </a:p>
          <a:p>
            <a:r>
              <a:rPr lang="en-US" dirty="0"/>
              <a:t>;; A Vineyard is represented as a String </a:t>
            </a:r>
          </a:p>
          <a:p>
            <a:r>
              <a:rPr lang="en-US" dirty="0"/>
              <a:t>;;      (any string will do)</a:t>
            </a:r>
          </a:p>
          <a:p>
            <a:r>
              <a:rPr lang="en-US" dirty="0"/>
              <a:t>;; A Vintage  is represented as a </a:t>
            </a:r>
            <a:r>
              <a:rPr lang="en-US" dirty="0" err="1"/>
              <a:t>PosInt</a:t>
            </a:r>
            <a:r>
              <a:rPr lang="en-US" dirty="0"/>
              <a:t> in [1800,2100]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36121"/>
            <a:ext cx="4378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 and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386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52" y="5864959"/>
            <a:ext cx="70896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say “String”, that always means that any string is a legal value!!</a:t>
            </a:r>
          </a:p>
          <a:p>
            <a:r>
              <a:rPr lang="en-US" dirty="0"/>
              <a:t>Any time your data definition says “String”, you should always write “Any string will do”.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276600" y="5410200"/>
            <a:ext cx="722376" cy="4547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Size is represented as one of the following integers:</a:t>
            </a:r>
          </a:p>
          <a:p>
            <a:r>
              <a:rPr lang="en-US" dirty="0"/>
              <a:t>;; -- 8, 12, 16, 20, 30</a:t>
            </a:r>
          </a:p>
          <a:p>
            <a:r>
              <a:rPr lang="en-US" dirty="0"/>
              <a:t>;; INTERP: a cup size, in fluid ounces</a:t>
            </a:r>
          </a:p>
          <a:p>
            <a:endParaRPr lang="en-US" dirty="0"/>
          </a:p>
          <a:p>
            <a:r>
              <a:rPr lang="en-US" dirty="0"/>
              <a:t>;; NOTE: it would be wrong to say "the cup", since there is no cup</a:t>
            </a:r>
          </a:p>
          <a:p>
            <a:r>
              <a:rPr lang="en-US" dirty="0"/>
              <a:t>;; here.  Look at the definition of </a:t>
            </a:r>
            <a:r>
              <a:rPr lang="en-US" dirty="0" err="1"/>
              <a:t>CoffeeOrder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;; NOTE: Constructor template is not necessary for itemization data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endParaRPr lang="en-US" dirty="0"/>
          </a:p>
          <a:p>
            <a:r>
              <a:rPr lang="en-US" dirty="0"/>
              <a:t>;; size-</a:t>
            </a:r>
            <a:r>
              <a:rPr lang="en-US" dirty="0" err="1"/>
              <a:t>fn</a:t>
            </a:r>
            <a:r>
              <a:rPr lang="en-US" dirty="0"/>
              <a:t> : Size -&gt; ?</a:t>
            </a:r>
          </a:p>
          <a:p>
            <a:r>
              <a:rPr lang="en-US" dirty="0"/>
              <a:t>(define (size-</a:t>
            </a:r>
            <a:r>
              <a:rPr lang="en-US" dirty="0" err="1"/>
              <a:t>fn</a:t>
            </a:r>
            <a:r>
              <a:rPr lang="en-US" dirty="0"/>
              <a:t> s)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[(= s 8)  ...]</a:t>
            </a:r>
          </a:p>
          <a:p>
            <a:r>
              <a:rPr lang="en-US" dirty="0"/>
              <a:t>    [(= s 12) ...]</a:t>
            </a:r>
          </a:p>
          <a:p>
            <a:r>
              <a:rPr lang="en-US" dirty="0"/>
              <a:t>    [(= s 16) ...]</a:t>
            </a:r>
          </a:p>
          <a:p>
            <a:r>
              <a:rPr lang="en-US" dirty="0"/>
              <a:t>    [(= s 20) ...]</a:t>
            </a:r>
          </a:p>
          <a:p>
            <a:r>
              <a:rPr lang="en-US" dirty="0"/>
              <a:t>    [(= s 30)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4953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observer template consists of a cond with as many clauses as there are cases.  The predicates in the cond select each case.</a:t>
            </a:r>
          </a:p>
        </p:txBody>
      </p:sp>
    </p:spTree>
    <p:extLst>
      <p:ext uri="{BB962C8B-B14F-4D97-AF65-F5344CB8AC3E}">
        <p14:creationId xmlns:p14="http://schemas.microsoft.com/office/powerpoint/2010/main" val="352420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21112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71908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Remember: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91214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mixed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data can be:</a:t>
            </a:r>
          </a:p>
          <a:p>
            <a:pPr lvl="1"/>
            <a:r>
              <a:rPr lang="en-US" dirty="0"/>
              <a:t>compound data where one or more fields are themselves compound or itemization data</a:t>
            </a:r>
          </a:p>
          <a:p>
            <a:pPr lvl="1"/>
            <a:r>
              <a:rPr lang="en-US" dirty="0"/>
              <a:t>itemization data where one of more fields are themselves compound or itemization data</a:t>
            </a:r>
          </a:p>
          <a:p>
            <a:r>
              <a:rPr lang="en-US" dirty="0"/>
              <a:t>We build the data definition for mixed data out of the definitions of the pieces.</a:t>
            </a:r>
          </a:p>
          <a:p>
            <a:r>
              <a:rPr lang="en-US" dirty="0"/>
              <a:t>Let’s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our example of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Preliminaries:</a:t>
            </a:r>
          </a:p>
          <a:p>
            <a:endParaRPr lang="en-US" sz="1800" dirty="0"/>
          </a:p>
          <a:p>
            <a:r>
              <a:rPr lang="en-US" sz="1800" dirty="0"/>
              <a:t>;; A Size is represented as ...</a:t>
            </a:r>
          </a:p>
          <a:p>
            <a:endParaRPr lang="en-US" sz="1800" dirty="0"/>
          </a:p>
          <a:p>
            <a:r>
              <a:rPr lang="en-US" sz="1800" dirty="0"/>
              <a:t>;; A </a:t>
            </a:r>
            <a:r>
              <a:rPr lang="en-US" sz="1800" dirty="0" err="1"/>
              <a:t>CoffeeType</a:t>
            </a:r>
            <a:r>
              <a:rPr lang="en-US" sz="1800" dirty="0"/>
              <a:t> is represented as a string </a:t>
            </a:r>
          </a:p>
          <a:p>
            <a:r>
              <a:rPr lang="en-US" sz="1800" dirty="0"/>
              <a:t>;;    (any string will do)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 Data Example #1: </a:t>
            </a:r>
            <a:r>
              <a:rPr lang="en-US" dirty="0" err="1"/>
              <a:t>CoffeeOrder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784900"/>
            <a:ext cx="311200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time you write </a:t>
            </a:r>
            <a:r>
              <a:rPr lang="en-US" b="1" dirty="0"/>
              <a:t>String</a:t>
            </a:r>
            <a:r>
              <a:rPr lang="en-US" dirty="0"/>
              <a:t>, you MUST write "any string will do".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105364"/>
            <a:ext cx="5105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more detailed representation, we might specify </a:t>
            </a:r>
            <a:r>
              <a:rPr lang="en-US" b="1" dirty="0" err="1"/>
              <a:t>CoffeeType</a:t>
            </a:r>
            <a:r>
              <a:rPr lang="en-US" dirty="0"/>
              <a:t> further.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505200"/>
            <a:ext cx="2057400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CoffeeOrder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Definition of </a:t>
            </a:r>
            <a:r>
              <a:rPr lang="en-US" sz="1200" dirty="0" err="1"/>
              <a:t>CoffeeOrder</a:t>
            </a:r>
            <a:r>
              <a:rPr lang="en-US" sz="1200" dirty="0"/>
              <a:t>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</a:t>
            </a:r>
            <a:r>
              <a:rPr lang="en-US" sz="1200" dirty="0" err="1"/>
              <a:t>CoffeeOrder</a:t>
            </a:r>
            <a:r>
              <a:rPr lang="en-US" sz="1200" dirty="0"/>
              <a:t> is represented as a struct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(make-coffee-order size type milk)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size : Size           is the size of cup desired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type : </a:t>
            </a:r>
            <a:r>
              <a:rPr lang="en-US" sz="1200" dirty="0" err="1"/>
              <a:t>CoffeeType</a:t>
            </a:r>
            <a:r>
              <a:rPr lang="en-US" sz="1200" dirty="0"/>
              <a:t>     is the kind of coffee order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milk : </a:t>
            </a:r>
            <a:r>
              <a:rPr lang="en-US" sz="1200" dirty="0" err="1"/>
              <a:t>MilkType</a:t>
            </a:r>
            <a:r>
              <a:rPr lang="en-US" sz="1200" dirty="0"/>
              <a:t>       is the kind of milk ordered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IMPLEMENTATION: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coffee-order (size type milk))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CONSTRUCTOR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(make-coffee-order Size </a:t>
            </a:r>
            <a:r>
              <a:rPr lang="en-US" sz="1200" dirty="0" err="1"/>
              <a:t>CoffeeType</a:t>
            </a:r>
            <a:r>
              <a:rPr lang="en-US" sz="1200" dirty="0"/>
              <a:t> </a:t>
            </a:r>
            <a:r>
              <a:rPr lang="en-US" sz="1200" dirty="0" err="1"/>
              <a:t>MilkType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OBSERVER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coffee-order-</a:t>
            </a:r>
            <a:r>
              <a:rPr lang="en-US" sz="1200" dirty="0" err="1"/>
              <a:t>fn</a:t>
            </a:r>
            <a:r>
              <a:rPr lang="en-US" sz="1200" dirty="0"/>
              <a:t> : </a:t>
            </a:r>
            <a:r>
              <a:rPr lang="en-US" sz="1200" dirty="0" err="1"/>
              <a:t>CoffeeOrder</a:t>
            </a:r>
            <a:r>
              <a:rPr lang="en-US" sz="12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(coffee-order-</a:t>
            </a:r>
            <a:r>
              <a:rPr lang="en-US" sz="1200" dirty="0" err="1"/>
              <a:t>fn</a:t>
            </a:r>
            <a:r>
              <a:rPr lang="en-US" sz="1200" dirty="0"/>
              <a:t>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(coffee-order-size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(coffee-order-type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(coffee-order-milk co)))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</a:t>
            </a:r>
            <a:r>
              <a:rPr lang="en-US" sz="1200" dirty="0" err="1"/>
              <a:t>WineOrder</a:t>
            </a:r>
            <a:r>
              <a:rPr lang="en-US" sz="1200" dirty="0"/>
              <a:t> is represented as a ...</a:t>
            </a:r>
          </a:p>
          <a:p>
            <a:r>
              <a:rPr lang="en-US" sz="1200" dirty="0"/>
              <a:t>;; A </a:t>
            </a:r>
            <a:r>
              <a:rPr lang="en-US" sz="1200" dirty="0" err="1"/>
              <a:t>TeaOrder</a:t>
            </a:r>
            <a:r>
              <a:rPr lang="en-US" sz="1200" dirty="0"/>
              <a:t> is represented as a ...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BarOrder</a:t>
            </a:r>
            <a:r>
              <a:rPr lang="en-US" sz="1200" dirty="0"/>
              <a:t> is represented as one of</a:t>
            </a:r>
          </a:p>
          <a:p>
            <a:r>
              <a:rPr lang="en-US" sz="1200" dirty="0"/>
              <a:t>;; -- a </a:t>
            </a:r>
            <a:r>
              <a:rPr lang="en-US" sz="1200" dirty="0" err="1"/>
              <a:t>CoffeeOrder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WineOrder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TeaOrder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;; CONSTRUCTOR TEMPLATE:</a:t>
            </a:r>
          </a:p>
          <a:p>
            <a:r>
              <a:rPr lang="en-US" sz="1200" dirty="0"/>
              <a:t>;; use the constructor templates for </a:t>
            </a:r>
            <a:r>
              <a:rPr lang="en-US" sz="1200" dirty="0" err="1"/>
              <a:t>CoffeeOrder</a:t>
            </a:r>
            <a:r>
              <a:rPr lang="en-US" sz="1200" dirty="0"/>
              <a:t>, </a:t>
            </a:r>
            <a:r>
              <a:rPr lang="en-US" sz="1200" dirty="0" err="1"/>
              <a:t>WineOrder</a:t>
            </a:r>
            <a:r>
              <a:rPr lang="en-US" sz="1200" dirty="0"/>
              <a:t>, or </a:t>
            </a:r>
            <a:r>
              <a:rPr lang="en-US" sz="1200" dirty="0" err="1"/>
              <a:t>TeaOrder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;; OBSERVER TEMPLATE:</a:t>
            </a:r>
          </a:p>
          <a:p>
            <a:r>
              <a:rPr lang="en-US" sz="1200" dirty="0"/>
              <a:t>;; </a:t>
            </a:r>
            <a:r>
              <a:rPr lang="en-US" sz="1200" dirty="0" err="1"/>
              <a:t>bo-fn</a:t>
            </a:r>
            <a:r>
              <a:rPr lang="en-US" sz="1200" dirty="0"/>
              <a:t> : </a:t>
            </a:r>
            <a:r>
              <a:rPr lang="en-US" sz="1200" dirty="0" err="1"/>
              <a:t>BarOrder</a:t>
            </a:r>
            <a:r>
              <a:rPr lang="en-US" sz="1200" dirty="0"/>
              <a:t> -&gt; ??</a:t>
            </a:r>
          </a:p>
          <a:p>
            <a:r>
              <a:rPr lang="en-US" sz="1200" dirty="0"/>
              <a:t>;; STRATEGY: Cases on order : </a:t>
            </a:r>
            <a:r>
              <a:rPr lang="en-US" sz="1200" dirty="0" err="1"/>
              <a:t>BarOrder</a:t>
            </a:r>
            <a:endParaRPr lang="en-US" sz="1200" dirty="0"/>
          </a:p>
          <a:p>
            <a:r>
              <a:rPr lang="en-US" sz="1200" dirty="0"/>
              <a:t>(define (</a:t>
            </a:r>
            <a:r>
              <a:rPr lang="en-US" sz="1200" dirty="0" err="1"/>
              <a:t>bo-fn</a:t>
            </a:r>
            <a:r>
              <a:rPr lang="en-US" sz="1200" dirty="0"/>
              <a:t> order)</a:t>
            </a:r>
          </a:p>
          <a:p>
            <a:r>
              <a:rPr lang="en-US" sz="1200" dirty="0"/>
              <a:t>  (cond</a:t>
            </a:r>
          </a:p>
          <a:p>
            <a:r>
              <a:rPr lang="en-US" sz="1200" dirty="0"/>
              <a:t>    [(coffee-order? order) ...]</a:t>
            </a:r>
          </a:p>
          <a:p>
            <a:r>
              <a:rPr lang="en-US" sz="1200" dirty="0"/>
              <a:t>    [(wine-order?   order) ...]</a:t>
            </a:r>
          </a:p>
          <a:p>
            <a:r>
              <a:rPr lang="en-US" sz="1200" dirty="0"/>
              <a:t>    [(tea-order?    order)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892"/>
              </p:ext>
            </p:extLst>
          </p:nvPr>
        </p:nvGraphicFramePr>
        <p:xfrm>
          <a:off x="486032" y="62484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Information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Representation and Interpretation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Constructor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BarOrder</a:t>
            </a:r>
            <a:r>
              <a:rPr lang="en-US" dirty="0"/>
              <a:t> 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In the ... you can put a function on the order, or you</a:t>
            </a:r>
          </a:p>
          <a:p>
            <a:r>
              <a:rPr lang="en-US" dirty="0"/>
              <a:t>;; can expand the observer template for the compound</a:t>
            </a:r>
          </a:p>
          <a:p>
            <a:r>
              <a:rPr lang="en-US" dirty="0"/>
              <a:t>;; data,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(define (my-</a:t>
            </a:r>
            <a:r>
              <a:rPr lang="en-US" dirty="0" err="1"/>
              <a:t>bo</a:t>
            </a: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order)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[(coffee-order? order) (some-function</a:t>
            </a:r>
          </a:p>
          <a:p>
            <a:r>
              <a:rPr lang="en-US" dirty="0"/>
              <a:t>                             (coffee-order-size order)</a:t>
            </a:r>
          </a:p>
          <a:p>
            <a:r>
              <a:rPr lang="en-US" dirty="0"/>
              <a:t>                             (coffee-order-type order)</a:t>
            </a:r>
          </a:p>
          <a:p>
            <a:r>
              <a:rPr lang="en-US" dirty="0"/>
              <a:t>                             (coffee-order-milk order))]</a:t>
            </a:r>
          </a:p>
          <a:p>
            <a:r>
              <a:rPr lang="en-US" dirty="0"/>
              <a:t>    [(wine-order?   order) (some-other-function order)]</a:t>
            </a:r>
          </a:p>
          <a:p>
            <a:r>
              <a:rPr lang="en-US" dirty="0"/>
              <a:t>    [(tea-order?    order) (yet-another-function order)]))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BarOrder</a:t>
            </a:r>
            <a:r>
              <a:rPr lang="en-US" dirty="0"/>
              <a:t> is one of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CoffeeOrder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WineOrder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TeaOrder</a:t>
            </a:r>
            <a:endParaRPr lang="en-US" dirty="0"/>
          </a:p>
          <a:p>
            <a:r>
              <a:rPr lang="en-US" dirty="0"/>
              <a:t>The observer template tells that a function on </a:t>
            </a:r>
            <a:r>
              <a:rPr lang="en-US" dirty="0" err="1"/>
              <a:t>BarOrders</a:t>
            </a:r>
            <a:r>
              <a:rPr lang="en-US" dirty="0"/>
              <a:t> may call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CoffeeOrders</a:t>
            </a:r>
            <a:endParaRPr lang="en-US" dirty="0"/>
          </a:p>
          <a:p>
            <a:pPr lvl="1"/>
            <a:r>
              <a:rPr lang="en-US" dirty="0"/>
              <a:t>a function on </a:t>
            </a:r>
            <a:r>
              <a:rPr lang="en-US" dirty="0" err="1"/>
              <a:t>WineOrders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TeaOrders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8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7690711"/>
              </p:ext>
            </p:extLst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CoffeeOrder</a:t>
            </a:r>
            <a:r>
              <a:rPr lang="en-US" dirty="0"/>
              <a:t>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BarOrder</a:t>
            </a:r>
            <a:r>
              <a:rPr lang="en-US" dirty="0"/>
              <a:t>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4465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WineOrder</a:t>
            </a:r>
            <a:r>
              <a:rPr lang="en-US" dirty="0"/>
              <a:t>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05700" y="3595663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TeaOrder</a:t>
            </a:r>
            <a:r>
              <a:rPr lang="en-US" dirty="0"/>
              <a:t> function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252472" y="2966185"/>
            <a:ext cx="295656" cy="2746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314950" y="3103504"/>
            <a:ext cx="139626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6711215" y="3103504"/>
            <a:ext cx="1461235" cy="49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648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open triangle means “OR”)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89596" y="5710019"/>
            <a:ext cx="304960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We’ll see this principle over and over again!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Explanation of the Data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Information Analysis</a:t>
            </a:r>
            <a:r>
              <a:rPr lang="en-US" sz="2200" dirty="0"/>
              <a:t>: What kind of information needs to be represented in your program?  What kind of information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Representation and Interpretation</a:t>
            </a:r>
            <a:r>
              <a:rPr lang="en-US" sz="2200" dirty="0"/>
              <a:t>: how is the information represented as data?  What is the meaning of each possible value of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Implementation</a:t>
            </a:r>
            <a:r>
              <a:rPr lang="en-US" sz="2200" dirty="0"/>
              <a:t>: definitions of needed structs.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Constructor</a:t>
            </a:r>
            <a:r>
              <a:rPr lang="en-US" sz="2200" dirty="0"/>
              <a:t> </a:t>
            </a:r>
            <a:r>
              <a:rPr lang="en-US" sz="2200" b="1" dirty="0"/>
              <a:t>template</a:t>
            </a:r>
            <a:r>
              <a:rPr lang="en-US" sz="2200" dirty="0"/>
              <a:t>: tells how to construct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Observer template</a:t>
            </a:r>
            <a:r>
              <a:rPr lang="en-US" sz="2200" dirty="0"/>
              <a:t>: tells how to inspect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samples to make clear to the reader what is intended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Review</a:t>
            </a:r>
            <a:r>
              <a:rPr lang="en-US" sz="2200" dirty="0"/>
              <a:t>: How can your design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are representing information about one of many objects in the world</a:t>
            </a:r>
          </a:p>
          <a:p>
            <a:r>
              <a:rPr lang="en-US" dirty="0"/>
              <a:t>Your goal is represent enough information about that object to distinguish it from all the other similar objects</a:t>
            </a:r>
          </a:p>
          <a:p>
            <a:r>
              <a:rPr lang="en-US" dirty="0"/>
              <a:t>You may need to represent more information as well, depending on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cars are we trying to represent? How does one car in the set differ from the others? What information about that car do I need to know?</a:t>
            </a:r>
          </a:p>
          <a:p>
            <a:r>
              <a:rPr lang="en-US" dirty="0"/>
              <a:t>In a traffic simulation, I might only need to keep track of each car's position and velocity.</a:t>
            </a:r>
          </a:p>
          <a:p>
            <a:r>
              <a:rPr lang="en-US" dirty="0"/>
              <a:t>For TV coverage of an auto race, I might need to keep track of enough information to distinguish it from all the others in the race.  </a:t>
            </a:r>
          </a:p>
          <a:p>
            <a:pPr lvl="1"/>
            <a:r>
              <a:rPr lang="en-US" dirty="0"/>
              <a:t>The car’s number would be enough, but I might want to display the name of the driver as well.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  <a:p>
            <a:pPr lvl="1"/>
            <a:r>
              <a:rPr lang="en-US" dirty="0"/>
              <a:t>The VIN (“Vehicle Identification Number”) would be enough, but I might want to have its model, color, etc. available for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DDR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step 1, you should know what kind of data you need (scalar, compound, mixed, etc.)</a:t>
            </a:r>
          </a:p>
          <a:p>
            <a:r>
              <a:rPr lang="en-US" dirty="0"/>
              <a:t>Where you go from here depends on the kind of data.</a:t>
            </a:r>
          </a:p>
          <a:p>
            <a:r>
              <a:rPr lang="en-US" dirty="0"/>
              <a:t>In the lesson, we’ll see how to execute the Data Design Recipe for compound data.</a:t>
            </a:r>
          </a:p>
          <a:p>
            <a:r>
              <a:rPr lang="en-US" dirty="0"/>
              <a:t>Then we’ll go back and see how it works for the other kinds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2. Representation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/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/>
              <a:t>For the interpretation, we need to give an interpretation to each of the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;; A Book in a bookstore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dirty="0"/>
              <a:t>;; a Book is represented as a struct </a:t>
            </a:r>
          </a:p>
          <a:p>
            <a:pPr>
              <a:spcBef>
                <a:spcPts val="0"/>
              </a:spcBef>
            </a:pPr>
            <a:r>
              <a:rPr lang="en-US" dirty="0"/>
              <a:t>;;    (make-book author title on-hand price)</a:t>
            </a:r>
          </a:p>
          <a:p>
            <a:pPr>
              <a:spcBef>
                <a:spcPts val="0"/>
              </a:spcBef>
            </a:pPr>
            <a:r>
              <a:rPr lang="en-US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dirty="0"/>
              <a:t>;; author : String     is the author's name</a:t>
            </a:r>
          </a:p>
          <a:p>
            <a:pPr>
              <a:spcBef>
                <a:spcPts val="0"/>
              </a:spcBef>
            </a:pPr>
            <a:r>
              <a:rPr lang="en-US" dirty="0"/>
              <a:t>;; title  : String     is the title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on hand</a:t>
            </a:r>
          </a:p>
          <a:p>
            <a:pPr>
              <a:spcBef>
                <a:spcPts val="0"/>
              </a:spcBef>
            </a:pPr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in USD*100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(e.g. $7.95 =&gt; 795)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2539</Words>
  <Application>Microsoft Office PowerPoint</Application>
  <PresentationFormat>On-screen Show (4:3)</PresentationFormat>
  <Paragraphs>382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Brief Explanation of the Data Design Recipe</vt:lpstr>
      <vt:lpstr>DDR Step 1. What information needs to be represented?</vt:lpstr>
      <vt:lpstr>Example: representing a car</vt:lpstr>
      <vt:lpstr>Output of DDR Step 1</vt:lpstr>
      <vt:lpstr>DDR Step 2. Representation and Interpetation</vt:lpstr>
      <vt:lpstr>Example:</vt:lpstr>
      <vt:lpstr>Another example: a Rocket</vt:lpstr>
      <vt:lpstr>DDR Step 3. Implementation</vt:lpstr>
      <vt:lpstr>Example of a structure definition in Racket</vt:lpstr>
      <vt:lpstr>DDR Step 4. Constructor Template</vt:lpstr>
      <vt:lpstr>Sometimes this format isn't enough</vt:lpstr>
      <vt:lpstr>We document this in the representation</vt:lpstr>
      <vt:lpstr>DDR Step 5: Observer Template</vt:lpstr>
      <vt:lpstr>Observer template for compound data</vt:lpstr>
      <vt:lpstr>Putting it all together</vt:lpstr>
      <vt:lpstr>The DDR for scalar data</vt:lpstr>
      <vt:lpstr>Examples of data definitions for scalar information</vt:lpstr>
      <vt:lpstr>The DDR for itemization data</vt:lpstr>
      <vt:lpstr>Another example</vt:lpstr>
      <vt:lpstr>Another example</vt:lpstr>
      <vt:lpstr> Remember: Not all integers are created equal</vt:lpstr>
      <vt:lpstr>The DDR for mixed data</vt:lpstr>
      <vt:lpstr>Remember our example of mixed data</vt:lpstr>
      <vt:lpstr>Mixed Data Example #1: CoffeeOrder (1)</vt:lpstr>
      <vt:lpstr>CoffeeOrder (2)</vt:lpstr>
      <vt:lpstr>BarOrder</vt:lpstr>
      <vt:lpstr>Using the BarOrder Observer Template</vt:lpstr>
      <vt:lpstr>The Shape of the Program Follows the Shape of the Data</vt:lpstr>
      <vt:lpstr>The Shape of the Program Follows the Shape of the Data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128</cp:revision>
  <dcterms:created xsi:type="dcterms:W3CDTF">2012-08-30T22:09:15Z</dcterms:created>
  <dcterms:modified xsi:type="dcterms:W3CDTF">2017-08-11T18:40:17Z</dcterms:modified>
</cp:coreProperties>
</file>