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310" r:id="rId3"/>
    <p:sldId id="311" r:id="rId4"/>
    <p:sldId id="29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28" r:id="rId20"/>
    <p:sldId id="329" r:id="rId21"/>
    <p:sldId id="348" r:id="rId22"/>
    <p:sldId id="327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276"/>
            <p14:sldId id="310"/>
            <p14:sldId id="311"/>
            <p14:sldId id="29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28"/>
            <p14:sldId id="329"/>
            <p14:sldId id="348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6" d="100"/>
          <a:sy n="116" d="100"/>
        </p:scale>
        <p:origin x="1500" y="96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BarOrder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 err="1"/>
            <a:t>CoffeeOrder</a:t>
          </a:r>
          <a:endParaRPr lang="en-US" dirty="0"/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58E20756-A961-44CA-99B3-3F332D7ABAA5}">
      <dgm:prSet phldrT="[Text]"/>
      <dgm:spPr/>
      <dgm:t>
        <a:bodyPr/>
        <a:lstStyle/>
        <a:p>
          <a:r>
            <a:rPr lang="en-US" dirty="0" err="1"/>
            <a:t>TeaOrder</a:t>
          </a:r>
          <a:endParaRPr lang="en-US" dirty="0"/>
        </a:p>
      </dgm:t>
    </dgm:pt>
    <dgm:pt modelId="{8CB0BB80-7C52-4F36-AA42-715895658453}" type="parTrans" cxnId="{C90F3121-B98C-41E7-9910-508B2DB97482}">
      <dgm:prSet/>
      <dgm:spPr/>
      <dgm:t>
        <a:bodyPr/>
        <a:lstStyle/>
        <a:p>
          <a:endParaRPr lang="en-US"/>
        </a:p>
      </dgm:t>
    </dgm:pt>
    <dgm:pt modelId="{4588ABC3-17B0-4337-98BB-002E527A43CA}" type="sibTrans" cxnId="{C90F3121-B98C-41E7-9910-508B2DB97482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WineOrder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3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3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3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3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3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3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32A7B4C7-B9D4-4CF3-A551-D1417CC141AD}" type="pres">
      <dgm:prSet presAssocID="{8CB0BB80-7C52-4F36-AA42-715895658453}" presName="Name37" presStyleLbl="parChTrans1D2" presStyleIdx="2" presStyleCnt="3"/>
      <dgm:spPr/>
    </dgm:pt>
    <dgm:pt modelId="{CF2961F1-D647-409A-A791-34C62CD68AB1}" type="pres">
      <dgm:prSet presAssocID="{58E20756-A961-44CA-99B3-3F332D7ABAA5}" presName="hierRoot2" presStyleCnt="0">
        <dgm:presLayoutVars>
          <dgm:hierBranch val="init"/>
        </dgm:presLayoutVars>
      </dgm:prSet>
      <dgm:spPr/>
    </dgm:pt>
    <dgm:pt modelId="{B01C8EA2-76FF-4F00-B96E-342EDBA9C829}" type="pres">
      <dgm:prSet presAssocID="{58E20756-A961-44CA-99B3-3F332D7ABAA5}" presName="rootComposite" presStyleCnt="0"/>
      <dgm:spPr/>
    </dgm:pt>
    <dgm:pt modelId="{50F6EAD8-A2DB-4CCD-A1EE-4FBF8D3D8880}" type="pres">
      <dgm:prSet presAssocID="{58E20756-A961-44CA-99B3-3F332D7ABAA5}" presName="rootText" presStyleLbl="node2" presStyleIdx="2" presStyleCnt="3">
        <dgm:presLayoutVars>
          <dgm:chPref val="3"/>
        </dgm:presLayoutVars>
      </dgm:prSet>
      <dgm:spPr/>
    </dgm:pt>
    <dgm:pt modelId="{31473C47-94BC-4B4A-80C8-FD8B81289AEB}" type="pres">
      <dgm:prSet presAssocID="{58E20756-A961-44CA-99B3-3F332D7ABAA5}" presName="rootConnector" presStyleLbl="node2" presStyleIdx="2" presStyleCnt="3"/>
      <dgm:spPr/>
    </dgm:pt>
    <dgm:pt modelId="{D60E8639-A6DC-4E7A-A74E-B9586C743B38}" type="pres">
      <dgm:prSet presAssocID="{58E20756-A961-44CA-99B3-3F332D7ABAA5}" presName="hierChild4" presStyleCnt="0"/>
      <dgm:spPr/>
    </dgm:pt>
    <dgm:pt modelId="{9FCFFB9E-B20F-446C-90D1-ABE010F7A370}" type="pres">
      <dgm:prSet presAssocID="{58E20756-A961-44CA-99B3-3F332D7ABAA5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C90F3121-B98C-41E7-9910-508B2DB97482}" srcId="{AD04AEDF-86C3-4001-A59C-3947C25BBF81}" destId="{58E20756-A961-44CA-99B3-3F332D7ABAA5}" srcOrd="2" destOrd="0" parTransId="{8CB0BB80-7C52-4F36-AA42-715895658453}" sibTransId="{4588ABC3-17B0-4337-98BB-002E527A43CA}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0F16B77F-2ED6-414D-8699-705FA25435FB}" type="presOf" srcId="{8CB0BB80-7C52-4F36-AA42-715895658453}" destId="{32A7B4C7-B9D4-4CF3-A551-D1417CC141AD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F9D178BE-9960-4194-86CC-FFAAA152051C}" type="presOf" srcId="{58E20756-A961-44CA-99B3-3F332D7ABAA5}" destId="{50F6EAD8-A2DB-4CCD-A1EE-4FBF8D3D8880}" srcOrd="0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97B191F2-B9B9-44E6-8163-E1550B9D37E9}" type="presOf" srcId="{58E20756-A961-44CA-99B3-3F332D7ABAA5}" destId="{31473C47-94BC-4B4A-80C8-FD8B81289AEB}" srcOrd="1" destOrd="0" presId="urn:microsoft.com/office/officeart/2005/8/layout/orgChart1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F95003BE-72E3-4E8A-9009-B52B3152E694}" type="presParOf" srcId="{731C87CA-0505-46E3-9EC0-EA9DC83B77E9}" destId="{32A7B4C7-B9D4-4CF3-A551-D1417CC141AD}" srcOrd="4" destOrd="0" presId="urn:microsoft.com/office/officeart/2005/8/layout/orgChart1"/>
    <dgm:cxn modelId="{9E9704F8-8229-44CD-8077-34FE1D58359C}" type="presParOf" srcId="{731C87CA-0505-46E3-9EC0-EA9DC83B77E9}" destId="{CF2961F1-D647-409A-A791-34C62CD68AB1}" srcOrd="5" destOrd="0" presId="urn:microsoft.com/office/officeart/2005/8/layout/orgChart1"/>
    <dgm:cxn modelId="{99FD3329-67F7-4A2E-8F61-54C4A33E1240}" type="presParOf" srcId="{CF2961F1-D647-409A-A791-34C62CD68AB1}" destId="{B01C8EA2-76FF-4F00-B96E-342EDBA9C829}" srcOrd="0" destOrd="0" presId="urn:microsoft.com/office/officeart/2005/8/layout/orgChart1"/>
    <dgm:cxn modelId="{F23DF93F-E2DC-4065-9715-CD0F622AC191}" type="presParOf" srcId="{B01C8EA2-76FF-4F00-B96E-342EDBA9C829}" destId="{50F6EAD8-A2DB-4CCD-A1EE-4FBF8D3D8880}" srcOrd="0" destOrd="0" presId="urn:microsoft.com/office/officeart/2005/8/layout/orgChart1"/>
    <dgm:cxn modelId="{659B70B7-DBF9-44EB-806C-FAA0CA4F10CC}" type="presParOf" srcId="{B01C8EA2-76FF-4F00-B96E-342EDBA9C829}" destId="{31473C47-94BC-4B4A-80C8-FD8B81289AEB}" srcOrd="1" destOrd="0" presId="urn:microsoft.com/office/officeart/2005/8/layout/orgChart1"/>
    <dgm:cxn modelId="{6C346D21-F0B3-4F7F-9529-5557554E77F0}" type="presParOf" srcId="{CF2961F1-D647-409A-A791-34C62CD68AB1}" destId="{D60E8639-A6DC-4E7A-A74E-B9586C743B38}" srcOrd="1" destOrd="0" presId="urn:microsoft.com/office/officeart/2005/8/layout/orgChart1"/>
    <dgm:cxn modelId="{E04F09A6-2A87-4990-A693-12FAF4C4695D}" type="presParOf" srcId="{CF2961F1-D647-409A-A791-34C62CD68AB1}" destId="{9FCFFB9E-B20F-446C-90D1-ABE010F7A37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B4C7-B9D4-4CF3-A551-D1417CC141AD}">
      <dsp:nvSpPr>
        <dsp:cNvPr id="0" name=""/>
        <dsp:cNvSpPr/>
      </dsp:nvSpPr>
      <dsp:spPr>
        <a:xfrm>
          <a:off x="2038156" y="1599181"/>
          <a:ext cx="140981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800"/>
              </a:lnTo>
              <a:lnTo>
                <a:pt x="1409813" y="663800"/>
              </a:lnTo>
              <a:lnTo>
                <a:pt x="1409813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4EC6A-6E63-4601-86D4-169559201A0F}">
      <dsp:nvSpPr>
        <dsp:cNvPr id="0" name=""/>
        <dsp:cNvSpPr/>
      </dsp:nvSpPr>
      <dsp:spPr>
        <a:xfrm>
          <a:off x="1973580" y="1599181"/>
          <a:ext cx="91440" cy="787775"/>
        </a:xfrm>
        <a:custGeom>
          <a:avLst/>
          <a:gdLst/>
          <a:ahLst/>
          <a:cxnLst/>
          <a:rect l="0" t="0" r="0" b="0"/>
          <a:pathLst>
            <a:path>
              <a:moveTo>
                <a:pt x="64576" y="0"/>
              </a:moveTo>
              <a:lnTo>
                <a:pt x="64576" y="663800"/>
              </a:lnTo>
              <a:lnTo>
                <a:pt x="45720" y="663800"/>
              </a:lnTo>
              <a:lnTo>
                <a:pt x="4572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590630" y="1599181"/>
          <a:ext cx="1447525" cy="787775"/>
        </a:xfrm>
        <a:custGeom>
          <a:avLst/>
          <a:gdLst/>
          <a:ahLst/>
          <a:cxnLst/>
          <a:rect l="0" t="0" r="0" b="0"/>
          <a:pathLst>
            <a:path>
              <a:moveTo>
                <a:pt x="1447525" y="0"/>
              </a:moveTo>
              <a:lnTo>
                <a:pt x="1447525" y="663800"/>
              </a:lnTo>
              <a:lnTo>
                <a:pt x="0" y="663800"/>
              </a:lnTo>
              <a:lnTo>
                <a:pt x="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447796" y="1008822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BarOrder</a:t>
          </a:r>
          <a:endParaRPr lang="en-US" sz="1800" kern="1200" dirty="0"/>
        </a:p>
      </dsp:txBody>
      <dsp:txXfrm>
        <a:off x="1447796" y="1008822"/>
        <a:ext cx="1180718" cy="590359"/>
      </dsp:txXfrm>
    </dsp:sp>
    <dsp:sp modelId="{68DF29B4-CB2F-4E47-931F-1D0F60589E9F}">
      <dsp:nvSpPr>
        <dsp:cNvPr id="0" name=""/>
        <dsp:cNvSpPr/>
      </dsp:nvSpPr>
      <dsp:spPr>
        <a:xfrm>
          <a:off x="271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CoffeeOrder</a:t>
          </a:r>
          <a:endParaRPr lang="en-US" sz="1800" kern="1200" dirty="0"/>
        </a:p>
      </dsp:txBody>
      <dsp:txXfrm>
        <a:off x="271" y="2386956"/>
        <a:ext cx="1180718" cy="590359"/>
      </dsp:txXfrm>
    </dsp:sp>
    <dsp:sp modelId="{7218482D-B1C4-4299-820E-061FE8B5CFC5}">
      <dsp:nvSpPr>
        <dsp:cNvPr id="0" name=""/>
        <dsp:cNvSpPr/>
      </dsp:nvSpPr>
      <dsp:spPr>
        <a:xfrm>
          <a:off x="142894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WineOrder</a:t>
          </a:r>
          <a:endParaRPr lang="en-US" sz="1800" kern="1200" dirty="0"/>
        </a:p>
      </dsp:txBody>
      <dsp:txXfrm>
        <a:off x="1428940" y="2386956"/>
        <a:ext cx="1180718" cy="590359"/>
      </dsp:txXfrm>
    </dsp:sp>
    <dsp:sp modelId="{50F6EAD8-A2DB-4CCD-A1EE-4FBF8D3D8880}">
      <dsp:nvSpPr>
        <dsp:cNvPr id="0" name=""/>
        <dsp:cNvSpPr/>
      </dsp:nvSpPr>
      <dsp:spPr>
        <a:xfrm>
          <a:off x="285761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TeaOrder</a:t>
          </a:r>
          <a:endParaRPr lang="en-US" sz="1800" kern="1200" dirty="0"/>
        </a:p>
      </dsp:txBody>
      <dsp:txXfrm>
        <a:off x="2857610" y="2386956"/>
        <a:ext cx="1180718" cy="59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an observer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1.4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next state of traffic light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DATA DEFINITION: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a </a:t>
            </a:r>
            <a:r>
              <a:rPr lang="en-US" sz="2000" dirty="0" err="1"/>
              <a:t>TrafficLightState</a:t>
            </a:r>
            <a:r>
              <a:rPr lang="en-US" sz="2000" dirty="0"/>
              <a:t> (</a:t>
            </a:r>
            <a:r>
              <a:rPr lang="en-US" sz="2000" dirty="0" err="1"/>
              <a:t>TLState</a:t>
            </a:r>
            <a:r>
              <a:rPr lang="en-US" sz="2000" dirty="0"/>
              <a:t>) is one of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"yellow"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INTERPRETATION: self-evident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Contract, Purpose Statement,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next-state : </a:t>
            </a:r>
            <a:r>
              <a:rPr lang="en-US" sz="2000" dirty="0" err="1"/>
              <a:t>TLState</a:t>
            </a:r>
            <a:r>
              <a:rPr lang="en-US" sz="2000" dirty="0"/>
              <a:t> -&gt;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RETURNS: the </a:t>
            </a:r>
            <a:r>
              <a:rPr lang="en-US" sz="2000" dirty="0" err="1"/>
              <a:t>TLState</a:t>
            </a:r>
            <a:r>
              <a:rPr lang="en-US" sz="2000" dirty="0"/>
              <a:t> that follows the given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EXAMPLES: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"red") =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"yellow") =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"green") = "yellow"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tls-fn</a:t>
            </a:r>
            <a:r>
              <a:rPr lang="en-US" dirty="0"/>
              <a:t>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Fill in the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“red”?</a:t>
            </a:r>
          </a:p>
        </p:txBody>
      </p:sp>
    </p:spTree>
    <p:extLst>
      <p:ext uri="{BB962C8B-B14F-4D97-AF65-F5344CB8AC3E}">
        <p14:creationId xmlns:p14="http://schemas.microsoft.com/office/powerpoint/2010/main" val="176245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“red”?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“green”</a:t>
            </a:r>
          </a:p>
        </p:txBody>
      </p:sp>
    </p:spTree>
    <p:extLst>
      <p:ext uri="{BB962C8B-B14F-4D97-AF65-F5344CB8AC3E}">
        <p14:creationId xmlns:p14="http://schemas.microsoft.com/office/powerpoint/2010/main" val="355799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"red"]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“yellow”?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“red”</a:t>
            </a:r>
          </a:p>
        </p:txBody>
      </p:sp>
    </p:spTree>
    <p:extLst>
      <p:ext uri="{BB962C8B-B14F-4D97-AF65-F5344CB8AC3E}">
        <p14:creationId xmlns:p14="http://schemas.microsoft.com/office/powerpoint/2010/main" val="248285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"red"]</a:t>
            </a:r>
          </a:p>
          <a:p>
            <a:r>
              <a:rPr lang="en-US" dirty="0"/>
              <a:t>   [(string=? state "green")  "yellow"]))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“green”?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“yellow”</a:t>
            </a:r>
          </a:p>
        </p:txBody>
      </p:sp>
    </p:spTree>
    <p:extLst>
      <p:ext uri="{BB962C8B-B14F-4D97-AF65-F5344CB8AC3E}">
        <p14:creationId xmlns:p14="http://schemas.microsoft.com/office/powerpoint/2010/main" val="4239186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kinds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how to use templates for compound data and itemization data</a:t>
            </a:r>
          </a:p>
          <a:p>
            <a:r>
              <a:rPr lang="en-US" dirty="0"/>
              <a:t>Mixed data works the same way.</a:t>
            </a:r>
          </a:p>
          <a:p>
            <a:r>
              <a:rPr lang="en-US" dirty="0"/>
              <a:t>Copy the template, uncomment it, and fill in the missing pieces.  That's it!</a:t>
            </a:r>
          </a:p>
          <a:p>
            <a:r>
              <a:rPr lang="en-US" dirty="0"/>
              <a:t>If you've thought hard enough about your function, filling in the blanks is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use an observer template to write a function definition that examines a piece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put in the blanks?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said: Fill in the blanks in the template by combining the arguments and the values of the fields using simpler functions.</a:t>
            </a:r>
          </a:p>
          <a:p>
            <a:r>
              <a:rPr lang="en-US" dirty="0"/>
              <a:t>This means :</a:t>
            </a:r>
          </a:p>
          <a:p>
            <a:pPr lvl="1"/>
            <a:r>
              <a:rPr lang="en-US" dirty="0"/>
              <a:t>You don't have to use all of the fields</a:t>
            </a:r>
          </a:p>
          <a:p>
            <a:pPr lvl="1"/>
            <a:r>
              <a:rPr lang="en-US" dirty="0"/>
              <a:t>You can use a field twice</a:t>
            </a:r>
          </a:p>
          <a:p>
            <a:pPr lvl="1"/>
            <a:r>
              <a:rPr lang="en-US" dirty="0"/>
              <a:t>You don't have to use the fields "in order"</a:t>
            </a:r>
          </a:p>
          <a:p>
            <a:r>
              <a:rPr lang="en-US" dirty="0"/>
              <a:t>But it has to be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CoffeeOrder</a:t>
            </a:r>
            <a:r>
              <a:rPr lang="en-US" dirty="0"/>
              <a:t> 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BarOrder</a:t>
            </a:r>
            <a:r>
              <a:rPr lang="en-US" dirty="0"/>
              <a:t>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4465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WineOrder</a:t>
            </a:r>
            <a:r>
              <a:rPr lang="en-US" dirty="0"/>
              <a:t>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05700" y="3595663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TeaOrder</a:t>
            </a:r>
            <a:r>
              <a:rPr lang="en-US" dirty="0"/>
              <a:t> function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252472" y="2966185"/>
            <a:ext cx="295656" cy="2746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314950" y="3103504"/>
            <a:ext cx="139626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6711215" y="3103504"/>
            <a:ext cx="1461235" cy="49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4648200"/>
            <a:ext cx="2209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(the open triangle means “OR”)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01-4-1-book-receipts.rkt and 01-4-2-traffic-light.rkt in the Examples folder.</a:t>
            </a:r>
          </a:p>
          <a:p>
            <a:pPr lvl="1"/>
            <a:r>
              <a:rPr lang="en-US" dirty="0"/>
              <a:t>Be sure to finish the </a:t>
            </a:r>
            <a:r>
              <a:rPr lang="en-US" b="1" dirty="0"/>
              <a:t>previous-state</a:t>
            </a:r>
            <a:r>
              <a:rPr lang="en-US" dirty="0"/>
              <a:t> example in 01-4-2-traffic-light.rkt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“examine” a piece of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data is compound data, this means extracting its fields.  </a:t>
            </a:r>
          </a:p>
          <a:p>
            <a:r>
              <a:rPr lang="en-US" dirty="0"/>
              <a:t>If the data is itemization data, this means determining which variant the data is.  </a:t>
            </a:r>
          </a:p>
          <a:p>
            <a:r>
              <a:rPr lang="en-US" dirty="0"/>
              <a:t>If the data is mixed data, this means determining which variant the data is, and then extracting its fields, if any. </a:t>
            </a:r>
          </a:p>
          <a:p>
            <a:r>
              <a:rPr lang="en-US" dirty="0"/>
              <a:t>Every data definition includes a template that shows how this examination process is to be organized.</a:t>
            </a:r>
          </a:p>
          <a:p>
            <a:r>
              <a:rPr lang="en-US" dirty="0"/>
              <a:t>Writing a function using structural decomposition is accomplished by filling in the blanks in the template.</a:t>
            </a:r>
          </a:p>
          <a:p>
            <a:pPr lvl="1"/>
            <a:r>
              <a:rPr lang="en-US" dirty="0"/>
              <a:t>Definition of "filling in the blank" to come in Slide 11.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Template to Function Definition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06609"/>
              </p:ext>
            </p:extLst>
          </p:nvPr>
        </p:nvGraphicFramePr>
        <p:xfrm>
          <a:off x="990600" y="1600200"/>
          <a:ext cx="7162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Using a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Make</a:t>
                      </a:r>
                      <a:r>
                        <a:rPr lang="en-US" sz="2400" baseline="0" dirty="0"/>
                        <a:t> a copy of the template and uncomment it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Fill</a:t>
                      </a:r>
                      <a:r>
                        <a:rPr lang="en-US" sz="2400" baseline="0" dirty="0"/>
                        <a:t> in the function name and add more arguments if needed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3. For design strategy, write: “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Use template for &lt;data def&gt; on &lt;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&gt;,” where &lt;data def&gt; is the kind of data you are taking apart, and &lt;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&gt; is the variable whose value you are looking at.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Use the template as a pattern for your function, using the items in the inventory.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book-receipts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book-receipts : Book </a:t>
            </a:r>
            <a:r>
              <a:rPr lang="en-US" sz="2000" dirty="0" err="1"/>
              <a:t>NonNegInt</a:t>
            </a:r>
            <a:r>
              <a:rPr lang="en-US" sz="2000" dirty="0"/>
              <a:t> -&gt; </a:t>
            </a:r>
            <a:r>
              <a:rPr lang="en-US" sz="2000" dirty="0" err="1"/>
              <a:t>NonNegInt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Book and the number of copies sold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total receipts from the sales of the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given book. Ignores the number of copies on hand.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(book-receipts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 (make-book "</a:t>
            </a:r>
            <a:r>
              <a:rPr lang="en-US" sz="2000" dirty="0" err="1"/>
              <a:t>Felleisen</a:t>
            </a:r>
            <a:r>
              <a:rPr lang="en-US" sz="2000" dirty="0"/>
              <a:t>" "HtdP2" 13 2795) 100)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= 279500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4114800"/>
            <a:ext cx="274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do this, we’ll need to look inside the Book to see its price, so we’ll use the Book template</a:t>
            </a:r>
          </a:p>
        </p:txBody>
      </p:sp>
    </p:spTree>
    <p:extLst>
      <p:ext uri="{BB962C8B-B14F-4D97-AF65-F5344CB8AC3E}">
        <p14:creationId xmlns:p14="http://schemas.microsoft.com/office/powerpoint/2010/main" val="188540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(define (book-</a:t>
            </a:r>
            <a:r>
              <a:rPr lang="en-US" sz="2800" dirty="0" err="1"/>
              <a:t>fn</a:t>
            </a:r>
            <a:r>
              <a:rPr lang="en-US" sz="2800" dirty="0"/>
              <a:t>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Write down the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1986" y="2552902"/>
            <a:ext cx="2590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what you’ll write for the Design Strategy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86400" y="2057400"/>
            <a:ext cx="1066800" cy="495502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84511" y="3038882"/>
            <a:ext cx="228600" cy="1371600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4400" y="3263017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inventory of quantities we can use to construct the answer.</a:t>
            </a:r>
          </a:p>
        </p:txBody>
      </p:sp>
    </p:spTree>
    <p:extLst>
      <p:ext uri="{BB962C8B-B14F-4D97-AF65-F5344CB8AC3E}">
        <p14:creationId xmlns:p14="http://schemas.microsoft.com/office/powerpoint/2010/main" val="82189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(* (book-price b) sales))</a:t>
            </a:r>
          </a:p>
          <a:p>
            <a:pPr>
              <a:spcBef>
                <a:spcPts val="0"/>
              </a:spcBef>
            </a:pPr>
            <a:endParaRPr lang="en-US" sz="2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0" dirty="0">
                <a:latin typeface="+mn-lt"/>
              </a:rPr>
              <a:t>Things we didn’t use: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b="0" dirty="0">
                <a:latin typeface="+mn-lt"/>
              </a:rPr>
              <a:t>That’s OK!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3276600"/>
            <a:ext cx="3276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We said: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observer template (or just the template, for short) gives a skeleton for functions that examine or use the data. </a:t>
            </a:r>
            <a:r>
              <a:rPr lang="en-US" dirty="0"/>
              <a:t>We can fill in the ... with any expression, using any or all of the expressions in the inventory.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5626403"/>
            <a:ext cx="4953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template is a starting point for your function definition; you don’t have to follow it rigidly.  But the closer you stay to the template, the less trouble you can get into.</a:t>
            </a:r>
          </a:p>
        </p:txBody>
      </p:sp>
    </p:spTree>
    <p:extLst>
      <p:ext uri="{BB962C8B-B14F-4D97-AF65-F5344CB8AC3E}">
        <p14:creationId xmlns:p14="http://schemas.microsoft.com/office/powerpoint/2010/main" val="825290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1426</Words>
  <Application>Microsoft Office PowerPoint</Application>
  <PresentationFormat>On-screen Show (4:3)</PresentationFormat>
  <Paragraphs>198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Helvetica Neue</vt:lpstr>
      <vt:lpstr>Office Theme</vt:lpstr>
      <vt:lpstr>How to use an observer template</vt:lpstr>
      <vt:lpstr>Learning Objectives</vt:lpstr>
      <vt:lpstr>What does it mean to “examine” a piece of data?</vt:lpstr>
      <vt:lpstr>From Template to Function Definition</vt:lpstr>
      <vt:lpstr>Example: book-receipts </vt:lpstr>
      <vt:lpstr>1. Make a copy of the template and uncomment it</vt:lpstr>
      <vt:lpstr>2. Fill in the function name and add more arguments if needed</vt:lpstr>
      <vt:lpstr>3. Write down the strategy</vt:lpstr>
      <vt:lpstr>4. Fill in the blanks in the template</vt:lpstr>
      <vt:lpstr>Example: next state of traffic light</vt:lpstr>
      <vt:lpstr>Contract, Purpose Statement, and Examples</vt:lpstr>
      <vt:lpstr>1. Make a copy of the template and uncomment it</vt:lpstr>
      <vt:lpstr>2. Fill in the function name and add more arguments if needed</vt:lpstr>
      <vt:lpstr>3. Fill in the strategy</vt:lpstr>
      <vt:lpstr>4. Fill in the blanks</vt:lpstr>
      <vt:lpstr>4. Fill in the blanks</vt:lpstr>
      <vt:lpstr>4. Fill in the blanks</vt:lpstr>
      <vt:lpstr>4. Fill in the blanks</vt:lpstr>
      <vt:lpstr>Working with other kinds of data</vt:lpstr>
      <vt:lpstr>What can you put in the blanks?</vt:lpstr>
      <vt:lpstr>Remember: The Shape of the Program Follows the Shape of the Data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106</cp:revision>
  <dcterms:created xsi:type="dcterms:W3CDTF">2006-08-16T00:00:00Z</dcterms:created>
  <dcterms:modified xsi:type="dcterms:W3CDTF">2017-08-02T21:57:41Z</dcterms:modified>
</cp:coreProperties>
</file>