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sldIdLst>
    <p:sldId id="257" r:id="rId2"/>
    <p:sldId id="278" r:id="rId3"/>
    <p:sldId id="279" r:id="rId4"/>
    <p:sldId id="266" r:id="rId5"/>
    <p:sldId id="280" r:id="rId6"/>
    <p:sldId id="267" r:id="rId7"/>
    <p:sldId id="281" r:id="rId8"/>
    <p:sldId id="282" r:id="rId9"/>
    <p:sldId id="283" r:id="rId10"/>
    <p:sldId id="285" r:id="rId11"/>
    <p:sldId id="286" r:id="rId12"/>
    <p:sldId id="287" r:id="rId13"/>
    <p:sldId id="288" r:id="rId14"/>
    <p:sldId id="289" r:id="rId15"/>
    <p:sldId id="290" r:id="rId16"/>
    <p:sldId id="269" r:id="rId17"/>
    <p:sldId id="284" r:id="rId18"/>
    <p:sldId id="270" r:id="rId19"/>
    <p:sldId id="291" r:id="rId20"/>
    <p:sldId id="271" r:id="rId21"/>
    <p:sldId id="292" r:id="rId22"/>
    <p:sldId id="272" r:id="rId23"/>
    <p:sldId id="273" r:id="rId24"/>
    <p:sldId id="275" r:id="rId25"/>
    <p:sldId id="274" r:id="rId26"/>
    <p:sldId id="277" r:id="rId27"/>
    <p:sldId id="294" r:id="rId28"/>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03C4B9-181A-4E67-9ABF-DB387C586E76}">
          <p14:sldIdLst>
            <p14:sldId id="257"/>
            <p14:sldId id="278"/>
            <p14:sldId id="279"/>
            <p14:sldId id="266"/>
            <p14:sldId id="280"/>
            <p14:sldId id="267"/>
            <p14:sldId id="281"/>
            <p14:sldId id="282"/>
            <p14:sldId id="283"/>
            <p14:sldId id="285"/>
            <p14:sldId id="286"/>
            <p14:sldId id="287"/>
            <p14:sldId id="288"/>
            <p14:sldId id="289"/>
            <p14:sldId id="290"/>
            <p14:sldId id="269"/>
            <p14:sldId id="284"/>
            <p14:sldId id="270"/>
            <p14:sldId id="291"/>
            <p14:sldId id="271"/>
            <p14:sldId id="292"/>
            <p14:sldId id="272"/>
            <p14:sldId id="273"/>
            <p14:sldId id="275"/>
            <p14:sldId id="274"/>
            <p14:sldId id="277"/>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5" autoAdjust="0"/>
    <p:restoredTop sz="84626" autoAdjust="0"/>
  </p:normalViewPr>
  <p:slideViewPr>
    <p:cSldViewPr>
      <p:cViewPr varScale="1">
        <p:scale>
          <a:sx n="90" d="100"/>
          <a:sy n="90" d="100"/>
        </p:scale>
        <p:origin x="570" y="6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31715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86400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223082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382655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429094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146372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090501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208589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23</a:t>
            </a:fld>
            <a:endParaRPr lang="en-US"/>
          </a:p>
        </p:txBody>
      </p:sp>
    </p:spTree>
    <p:extLst>
      <p:ext uri="{BB962C8B-B14F-4D97-AF65-F5344CB8AC3E}">
        <p14:creationId xmlns:p14="http://schemas.microsoft.com/office/powerpoint/2010/main" val="247968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7870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4943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50644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53251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0982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0463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2928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82271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9528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1143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7964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31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0105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3472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9442925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https://www.youtube.com/embed/O7eDIBF3jKg" TargetMode="External"/><Relationship Id="rId4" Type="http://schemas.openxmlformats.org/officeDocument/2006/relationships/hyperlink" Target="https://www.youtube.com/watch?v=O7eDIBF3jK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Working with images and scenes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Images</a:t>
            </a:r>
          </a:p>
        </p:txBody>
      </p:sp>
      <p:sp>
        <p:nvSpPr>
          <p:cNvPr id="4" name="Content Placeholder 3"/>
          <p:cNvSpPr>
            <a:spLocks noGrp="1"/>
          </p:cNvSpPr>
          <p:nvPr>
            <p:ph idx="1"/>
          </p:nvPr>
        </p:nvSpPr>
        <p:spPr/>
        <p:txBody>
          <a:bodyPr>
            <a:normAutofit fontScale="92500" lnSpcReduction="10000"/>
          </a:bodyPr>
          <a:lstStyle/>
          <a:p>
            <a:r>
              <a:rPr lang="en-US" dirty="0"/>
              <a:t>The image library contains many functions for combining images into larger images.</a:t>
            </a:r>
          </a:p>
          <a:p>
            <a:r>
              <a:rPr lang="en-US" dirty="0"/>
              <a:t>These functions generally align the images on their centers.  This is usually what you want.  If you really want to align images on their edges, there are functions in the library to do that, too.  See the help desk, as usual.</a:t>
            </a:r>
          </a:p>
          <a:p>
            <a:r>
              <a:rPr lang="en-US" dirty="0"/>
              <a:t>Let’s look at the two most commonly-used image combining-functions:  </a:t>
            </a:r>
            <a:r>
              <a:rPr lang="en-US" b="1" dirty="0">
                <a:latin typeface="Consolas" pitchFamily="49" charset="0"/>
                <a:cs typeface="Consolas" pitchFamily="49" charset="0"/>
              </a:rPr>
              <a:t>beside</a:t>
            </a:r>
            <a:r>
              <a:rPr lang="en-US" dirty="0"/>
              <a:t> and </a:t>
            </a:r>
            <a:r>
              <a:rPr lang="en-US" b="1" dirty="0">
                <a:latin typeface="Consolas" pitchFamily="49" charset="0"/>
                <a:cs typeface="Consolas" pitchFamily="49" charset="0"/>
              </a:rPr>
              <a:t>above</a:t>
            </a:r>
            <a:r>
              <a:rPr lang="en-US" dirty="0"/>
              <a:t>. Here’s an example: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18994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beside and above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pic>
        <p:nvPicPr>
          <p:cNvPr id="1026" name="Picture 2" descr="C:\Users\wand.WAND-326-2009\Desktop\cs5010\13-2-fall\Slides\Images\2-4-beside-and-abo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1600200"/>
            <a:ext cx="74721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68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Slightly more complicated images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pic>
        <p:nvPicPr>
          <p:cNvPr id="2050" name="Picture 2" descr="C:\Users\wand.WAND-326-2009\Desktop\cs5010\13-2-fall\Slides\Images\2-4-rul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27" y="2286000"/>
            <a:ext cx="8381997" cy="228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90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Slightly more complicated images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13</a:t>
            </a:fld>
            <a:endParaRPr lang="en-US"/>
          </a:p>
        </p:txBody>
      </p:sp>
      <p:pic>
        <p:nvPicPr>
          <p:cNvPr id="3074" name="Picture 2" descr="C:\Users\wand.WAND-326-2009\Desktop\cs5010\13-2-fall\Slides\Images\2-4-rul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935" y="1219200"/>
            <a:ext cx="7069177"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48200" y="3818039"/>
            <a:ext cx="4304320" cy="36933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rectangle has width 0, so it's invisible </a:t>
            </a:r>
            <a:r>
              <a:rPr lang="en-US" dirty="0">
                <a:sym typeface="Wingdings" panose="05000000000000000000" pitchFamily="2" charset="2"/>
              </a:rPr>
              <a:t></a:t>
            </a:r>
            <a:endParaRPr lang="en-US" dirty="0"/>
          </a:p>
        </p:txBody>
      </p:sp>
      <p:cxnSp>
        <p:nvCxnSpPr>
          <p:cNvPr id="6" name="Straight Arrow Connector 5"/>
          <p:cNvCxnSpPr>
            <a:stCxn id="4" idx="0"/>
          </p:cNvCxnSpPr>
          <p:nvPr/>
        </p:nvCxnSpPr>
        <p:spPr>
          <a:xfrm flipH="1" flipV="1">
            <a:off x="5257800" y="3048000"/>
            <a:ext cx="1542560" cy="77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68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Scenes</a:t>
            </a:r>
          </a:p>
        </p:txBody>
      </p:sp>
      <p:sp>
        <p:nvSpPr>
          <p:cNvPr id="3" name="Content Placeholder 2"/>
          <p:cNvSpPr>
            <a:spLocks noGrp="1"/>
          </p:cNvSpPr>
          <p:nvPr>
            <p:ph idx="1"/>
          </p:nvPr>
        </p:nvSpPr>
        <p:spPr/>
        <p:txBody>
          <a:bodyPr>
            <a:normAutofit lnSpcReduction="10000"/>
          </a:bodyPr>
          <a:lstStyle/>
          <a:p>
            <a:r>
              <a:rPr lang="en-US" dirty="0"/>
              <a:t>A </a:t>
            </a:r>
            <a:r>
              <a:rPr lang="en-US" i="1" dirty="0"/>
              <a:t>scene</a:t>
            </a:r>
            <a:r>
              <a:rPr lang="en-US" dirty="0"/>
              <a:t> is an image that has a coordinate system.  </a:t>
            </a:r>
          </a:p>
          <a:p>
            <a:r>
              <a:rPr lang="en-US" dirty="0"/>
              <a:t>In a scene, the origin (0,0) is in the top left corner.  The x-coordinate increases as we move to the right. The y-coordinate increases as we move down.  These are sometimes called “computer-graphics coordinates”</a:t>
            </a:r>
          </a:p>
          <a:p>
            <a:r>
              <a:rPr lang="en-US" dirty="0"/>
              <a:t>We use a scene when we need to combine images by placing them at specific locations.</a:t>
            </a:r>
          </a:p>
          <a:p>
            <a:pPr marL="0" indent="0">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76063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Scene Coordinates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4" name="Rectangle 3"/>
          <p:cNvSpPr/>
          <p:nvPr/>
        </p:nvSpPr>
        <p:spPr>
          <a:xfrm>
            <a:off x="2209800" y="2209800"/>
            <a:ext cx="4419600" cy="3733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501397" y="1794010"/>
            <a:ext cx="617477" cy="369332"/>
          </a:xfrm>
          <a:prstGeom prst="rect">
            <a:avLst/>
          </a:prstGeom>
          <a:noFill/>
        </p:spPr>
        <p:txBody>
          <a:bodyPr wrap="none" rtlCol="0">
            <a:spAutoFit/>
          </a:bodyPr>
          <a:lstStyle/>
          <a:p>
            <a:r>
              <a:rPr lang="en-US" dirty="0"/>
              <a:t>(0,0)</a:t>
            </a:r>
          </a:p>
        </p:txBody>
      </p:sp>
      <p:cxnSp>
        <p:nvCxnSpPr>
          <p:cNvPr id="11" name="Straight Arrow Connector 10"/>
          <p:cNvCxnSpPr/>
          <p:nvPr/>
        </p:nvCxnSpPr>
        <p:spPr>
          <a:xfrm>
            <a:off x="2209800" y="2209800"/>
            <a:ext cx="3581400" cy="0"/>
          </a:xfrm>
          <a:prstGeom prst="straightConnector1">
            <a:avLst/>
          </a:prstGeom>
          <a:ln w="47625">
            <a:solidFill>
              <a:schemeClr val="tx1"/>
            </a:solidFill>
            <a:headEnd type="oval" w="lg" len="lg"/>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09800" y="2209800"/>
            <a:ext cx="0" cy="2590800"/>
          </a:xfrm>
          <a:prstGeom prst="straightConnector1">
            <a:avLst/>
          </a:prstGeom>
          <a:ln w="47625">
            <a:solidFill>
              <a:schemeClr val="tx1"/>
            </a:solidFill>
            <a:headEnd type="oval" w="lg" len="lg"/>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63768" y="1563469"/>
            <a:ext cx="385042" cy="646331"/>
          </a:xfrm>
          <a:prstGeom prst="rect">
            <a:avLst/>
          </a:prstGeom>
          <a:noFill/>
        </p:spPr>
        <p:txBody>
          <a:bodyPr wrap="none" rtlCol="0">
            <a:spAutoFit/>
          </a:bodyPr>
          <a:lstStyle/>
          <a:p>
            <a:r>
              <a:rPr lang="en-US" sz="3600" dirty="0"/>
              <a:t>x</a:t>
            </a:r>
          </a:p>
        </p:txBody>
      </p:sp>
      <p:sp>
        <p:nvSpPr>
          <p:cNvPr id="17" name="TextBox 16"/>
          <p:cNvSpPr txBox="1"/>
          <p:nvPr/>
        </p:nvSpPr>
        <p:spPr>
          <a:xfrm>
            <a:off x="1824758" y="4809589"/>
            <a:ext cx="393056" cy="646331"/>
          </a:xfrm>
          <a:prstGeom prst="rect">
            <a:avLst/>
          </a:prstGeom>
          <a:noFill/>
        </p:spPr>
        <p:txBody>
          <a:bodyPr wrap="none" rtlCol="0">
            <a:spAutoFit/>
          </a:bodyPr>
          <a:lstStyle/>
          <a:p>
            <a:r>
              <a:rPr lang="en-US" sz="3600" dirty="0"/>
              <a:t>y</a:t>
            </a:r>
          </a:p>
        </p:txBody>
      </p:sp>
    </p:spTree>
    <p:extLst>
      <p:ext uri="{BB962C8B-B14F-4D97-AF65-F5344CB8AC3E}">
        <p14:creationId xmlns:p14="http://schemas.microsoft.com/office/powerpoint/2010/main" val="235726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Scenes</a:t>
            </a:r>
          </a:p>
        </p:txBody>
      </p:sp>
      <p:sp>
        <p:nvSpPr>
          <p:cNvPr id="3" name="Content Placeholder 2"/>
          <p:cNvSpPr>
            <a:spLocks noGrp="1"/>
          </p:cNvSpPr>
          <p:nvPr>
            <p:ph idx="1"/>
          </p:nvPr>
        </p:nvSpPr>
        <p:spPr/>
        <p:txBody>
          <a:bodyPr/>
          <a:lstStyle/>
          <a:p>
            <a:r>
              <a:rPr lang="en-US" b="1" dirty="0">
                <a:latin typeface="Consolas" pitchFamily="49" charset="0"/>
                <a:cs typeface="Consolas" pitchFamily="49" charset="0"/>
              </a:rPr>
              <a:t>(empty-scene width height)</a:t>
            </a:r>
          </a:p>
          <a:p>
            <a:pPr lvl="1"/>
            <a:r>
              <a:rPr lang="en-US" dirty="0">
                <a:cs typeface="Consolas" pitchFamily="49" charset="0"/>
              </a:rPr>
              <a:t>returns an empty scene with the given dimensions.</a:t>
            </a:r>
          </a:p>
          <a:p>
            <a:r>
              <a:rPr lang="en-US" b="1" dirty="0">
                <a:latin typeface="Consolas" pitchFamily="49" charset="0"/>
                <a:cs typeface="Consolas" pitchFamily="49" charset="0"/>
              </a:rPr>
              <a:t>(place-image </a:t>
            </a:r>
            <a:r>
              <a:rPr lang="en-US" b="1" dirty="0" err="1">
                <a:latin typeface="Consolas" pitchFamily="49" charset="0"/>
                <a:cs typeface="Consolas" pitchFamily="49" charset="0"/>
              </a:rPr>
              <a:t>img</a:t>
            </a:r>
            <a:r>
              <a:rPr lang="en-US" b="1" dirty="0">
                <a:latin typeface="Consolas" pitchFamily="49" charset="0"/>
                <a:cs typeface="Consolas" pitchFamily="49" charset="0"/>
              </a:rPr>
              <a:t> x y s)</a:t>
            </a:r>
          </a:p>
          <a:p>
            <a:pPr lvl="1"/>
            <a:r>
              <a:rPr lang="en-US" dirty="0"/>
              <a:t>returns a scene just like </a:t>
            </a:r>
            <a:r>
              <a:rPr lang="en-US" b="1" dirty="0">
                <a:latin typeface="Consolas" pitchFamily="49" charset="0"/>
                <a:cs typeface="Consolas" pitchFamily="49" charset="0"/>
              </a:rPr>
              <a:t>s</a:t>
            </a:r>
            <a:r>
              <a:rPr lang="en-US" dirty="0"/>
              <a:t>, except that image </a:t>
            </a:r>
            <a:r>
              <a:rPr lang="en-US" b="1" dirty="0" err="1">
                <a:latin typeface="Consolas" pitchFamily="49" charset="0"/>
                <a:cs typeface="Consolas" pitchFamily="49" charset="0"/>
              </a:rPr>
              <a:t>img</a:t>
            </a:r>
            <a:r>
              <a:rPr lang="en-US" dirty="0"/>
              <a:t> is placed with its center at  position </a:t>
            </a:r>
            <a:r>
              <a:rPr lang="en-US" b="1" dirty="0">
                <a:latin typeface="Consolas" pitchFamily="49" charset="0"/>
                <a:cs typeface="Consolas" pitchFamily="49" charset="0"/>
              </a:rPr>
              <a:t>(</a:t>
            </a:r>
            <a:r>
              <a:rPr lang="en-US" b="1" dirty="0" err="1">
                <a:latin typeface="Consolas" pitchFamily="49" charset="0"/>
                <a:cs typeface="Consolas" pitchFamily="49" charset="0"/>
              </a:rPr>
              <a:t>x,y</a:t>
            </a:r>
            <a:r>
              <a:rPr lang="en-US" b="1" dirty="0">
                <a:latin typeface="Consolas" pitchFamily="49" charset="0"/>
                <a:cs typeface="Consolas" pitchFamily="49" charset="0"/>
              </a:rPr>
              <a:t>) </a:t>
            </a:r>
            <a:r>
              <a:rPr lang="en-US" dirty="0">
                <a:cs typeface="Consolas" pitchFamily="49" charset="0"/>
              </a:rPr>
              <a:t>in </a:t>
            </a:r>
            <a:r>
              <a:rPr lang="en-US" b="1" dirty="0">
                <a:latin typeface="Consolas" pitchFamily="49" charset="0"/>
                <a:cs typeface="Consolas" pitchFamily="49" charset="0"/>
              </a:rPr>
              <a:t>s</a:t>
            </a:r>
          </a:p>
          <a:p>
            <a:pPr lvl="1"/>
            <a:r>
              <a:rPr lang="en-US" dirty="0"/>
              <a:t>resulting image is cropped to the dimensions of </a:t>
            </a:r>
            <a:r>
              <a:rPr lang="en-US" b="1" dirty="0">
                <a:latin typeface="Consolas" pitchFamily="49" charset="0"/>
                <a:cs typeface="Consolas" pitchFamily="49" charset="0"/>
              </a:rPr>
              <a:t>s</a:t>
            </a:r>
            <a:r>
              <a:rPr lang="en-US" dirty="0"/>
              <a:t>.</a:t>
            </a:r>
            <a:endParaRPr lang="en-US" b="1" dirty="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125477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nsolas" pitchFamily="49" charset="0"/>
                <a:cs typeface="Consolas" pitchFamily="49" charset="0"/>
              </a:rPr>
              <a:t>scene+line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b="1" dirty="0">
                <a:latin typeface="Consolas" pitchFamily="49" charset="0"/>
                <a:cs typeface="Consolas" pitchFamily="49" charset="0"/>
              </a:rPr>
              <a:t>(</a:t>
            </a:r>
            <a:r>
              <a:rPr lang="en-US" b="1" dirty="0" err="1">
                <a:latin typeface="Consolas" pitchFamily="49" charset="0"/>
                <a:cs typeface="Consolas" pitchFamily="49" charset="0"/>
              </a:rPr>
              <a:t>scene+line</a:t>
            </a:r>
            <a:r>
              <a:rPr lang="en-US" b="1" dirty="0">
                <a:latin typeface="Consolas" pitchFamily="49" charset="0"/>
                <a:cs typeface="Consolas" pitchFamily="49" charset="0"/>
              </a:rPr>
              <a:t> s x1 y1 x2 y2 color)</a:t>
            </a:r>
          </a:p>
          <a:p>
            <a:pPr lvl="1"/>
            <a:r>
              <a:rPr lang="en-US" dirty="0"/>
              <a:t>returns a scene just like the original </a:t>
            </a:r>
            <a:r>
              <a:rPr lang="en-US" b="1" dirty="0">
                <a:latin typeface="Consolas" pitchFamily="49" charset="0"/>
                <a:cs typeface="Consolas" pitchFamily="49" charset="0"/>
              </a:rPr>
              <a:t>s</a:t>
            </a:r>
            <a:r>
              <a:rPr lang="en-US" dirty="0"/>
              <a:t>, but with a line drawn from </a:t>
            </a:r>
            <a:r>
              <a:rPr lang="en-US" b="1" dirty="0">
                <a:latin typeface="Consolas" pitchFamily="49" charset="0"/>
                <a:cs typeface="Consolas" pitchFamily="49" charset="0"/>
              </a:rPr>
              <a:t>(x1,y1) </a:t>
            </a:r>
            <a:r>
              <a:rPr lang="en-US" dirty="0"/>
              <a:t>to </a:t>
            </a:r>
            <a:r>
              <a:rPr lang="en-US" b="1" dirty="0">
                <a:latin typeface="Consolas" pitchFamily="49" charset="0"/>
                <a:cs typeface="Consolas" pitchFamily="49" charset="0"/>
              </a:rPr>
              <a:t>(x2,y2) </a:t>
            </a:r>
            <a:r>
              <a:rPr lang="en-US" dirty="0"/>
              <a:t>in the given color.</a:t>
            </a:r>
          </a:p>
          <a:p>
            <a:pPr lvl="1"/>
            <a:r>
              <a:rPr lang="en-US" dirty="0"/>
              <a:t>the resulting scene is cropped to the dimensions of </a:t>
            </a:r>
            <a:r>
              <a:rPr lang="en-US" b="1" dirty="0">
                <a:latin typeface="Consolas" pitchFamily="49" charset="0"/>
                <a:cs typeface="Consolas" pitchFamily="49" charset="0"/>
              </a:rPr>
              <a:t>s</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791986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t>
            </a:r>
            <a:r>
              <a:rPr lang="en-US"/>
              <a:t>Scenes by Combining Simpler Functions</a:t>
            </a:r>
            <a:endParaRPr lang="en-US" dirty="0"/>
          </a:p>
        </p:txBody>
      </p:sp>
      <p:sp>
        <p:nvSpPr>
          <p:cNvPr id="3" name="Content Placeholder 2"/>
          <p:cNvSpPr>
            <a:spLocks noGrp="1"/>
          </p:cNvSpPr>
          <p:nvPr>
            <p:ph idx="1"/>
          </p:nvPr>
        </p:nvSpPr>
        <p:spPr/>
        <p:txBody>
          <a:bodyPr>
            <a:normAutofit/>
          </a:bodyPr>
          <a:lstStyle/>
          <a:p>
            <a:r>
              <a:rPr lang="en-US" dirty="0">
                <a:cs typeface="Courier New" pitchFamily="49" charset="0"/>
              </a:rPr>
              <a:t>Create scenes with images in them by combining them with functions.</a:t>
            </a:r>
          </a:p>
          <a:p>
            <a:r>
              <a:rPr lang="en-US" dirty="0">
                <a:cs typeface="Courier New" pitchFamily="49" charset="0"/>
              </a:rPr>
              <a:t>Start with an empty-scene, then paint images and lines on the scene by using </a:t>
            </a:r>
            <a:r>
              <a:rPr lang="en-US" b="1" dirty="0">
                <a:cs typeface="Courier New" pitchFamily="49" charset="0"/>
              </a:rPr>
              <a:t>place-image</a:t>
            </a:r>
            <a:r>
              <a:rPr lang="en-US" dirty="0">
                <a:cs typeface="Courier New" pitchFamily="49" charset="0"/>
              </a:rPr>
              <a:t> and </a:t>
            </a:r>
            <a:r>
              <a:rPr lang="en-US" b="1" dirty="0" err="1">
                <a:cs typeface="Courier New" pitchFamily="49" charset="0"/>
              </a:rPr>
              <a:t>scene+line</a:t>
            </a:r>
            <a:r>
              <a:rPr lang="en-US" dirty="0">
                <a:cs typeface="Courier New" pitchFamily="49" charset="0"/>
              </a:rPr>
              <a:t>.</a:t>
            </a:r>
          </a:p>
          <a:p>
            <a:r>
              <a:rPr lang="en-US" dirty="0">
                <a:cs typeface="Courier New" pitchFamily="49" charset="0"/>
              </a:rPr>
              <a:t>This is all functional: painting an image on a scene doesn’t change the scene– it produces a new scene.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214228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Demonstration</a:t>
            </a:r>
          </a:p>
        </p:txBody>
      </p:sp>
      <p:pic>
        <p:nvPicPr>
          <p:cNvPr id="5" name="O7eDIBF3jKg"/>
          <p:cNvPicPr>
            <a:picLocks noGrp="1" noRot="1" noChangeAspect="1"/>
          </p:cNvPicPr>
          <p:nvPr>
            <p:ph idx="1"/>
            <a:videoFile r:link="rId1"/>
          </p:nvPr>
        </p:nvPicPr>
        <p:blipFill>
          <a:blip r:embed="rId3"/>
          <a:stretch>
            <a:fillRect/>
          </a:stretch>
        </p:blipFill>
        <p:spPr>
          <a:xfrm>
            <a:off x="2743041" y="2834392"/>
            <a:ext cx="3657917" cy="2057578"/>
          </a:xfrm>
          <a:prstGeom prst="rect">
            <a:avLst/>
          </a:prstGeom>
        </p:spPr>
      </p:pic>
      <p:sp>
        <p:nvSpPr>
          <p:cNvPr id="3" name="Slide Number Placeholder 2"/>
          <p:cNvSpPr>
            <a:spLocks noGrp="1"/>
          </p:cNvSpPr>
          <p:nvPr>
            <p:ph type="sldNum" sz="quarter" idx="12"/>
          </p:nvPr>
        </p:nvSpPr>
        <p:spPr/>
        <p:txBody>
          <a:bodyPr/>
          <a:lstStyle/>
          <a:p>
            <a:fld id="{9F4492BD-6A9C-48FC-AC76-0B4FE11194A1}" type="slidenum">
              <a:rPr lang="en-US" smtClean="0"/>
              <a:pPr/>
              <a:t>19</a:t>
            </a:fld>
            <a:endParaRPr lang="en-US"/>
          </a:p>
        </p:txBody>
      </p:sp>
      <p:sp>
        <p:nvSpPr>
          <p:cNvPr id="6" name="TextBox 5"/>
          <p:cNvSpPr txBox="1"/>
          <p:nvPr/>
        </p:nvSpPr>
        <p:spPr>
          <a:xfrm>
            <a:off x="768611" y="6324600"/>
            <a:ext cx="1364989" cy="369332"/>
          </a:xfrm>
          <a:prstGeom prst="rect">
            <a:avLst/>
          </a:prstGeom>
          <a:noFill/>
        </p:spPr>
        <p:txBody>
          <a:bodyPr wrap="none" rtlCol="0">
            <a:spAutoFit/>
          </a:bodyPr>
          <a:lstStyle/>
          <a:p>
            <a:r>
              <a:rPr lang="en-US" dirty="0">
                <a:hlinkClick r:id="rId4"/>
              </a:rPr>
              <a:t>YouTube link</a:t>
            </a:r>
            <a:endParaRPr lang="en-US" dirty="0"/>
          </a:p>
        </p:txBody>
      </p:sp>
    </p:spTree>
    <p:extLst>
      <p:ext uri="{BB962C8B-B14F-4D97-AF65-F5344CB8AC3E}">
        <p14:creationId xmlns:p14="http://schemas.microsoft.com/office/powerpoint/2010/main" val="304746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lstStyle/>
          <a:p>
            <a:r>
              <a:rPr lang="en-US" dirty="0"/>
              <a:t>Racket has a rich library for working with images and scenes.</a:t>
            </a:r>
          </a:p>
          <a:p>
            <a:r>
              <a:rPr lang="en-US" dirty="0"/>
              <a:t>We will use this library extensively in this course.</a:t>
            </a:r>
          </a:p>
          <a:p>
            <a:r>
              <a:rPr lang="en-US" dirty="0"/>
              <a:t>In this lesson, we will explore a few things from the library.</a:t>
            </a:r>
          </a:p>
          <a:p>
            <a:r>
              <a:rPr lang="en-US" dirty="0"/>
              <a:t>Note: this lesson is mostly review from Lesson 0.4</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186313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Images</a:t>
            </a:r>
          </a:p>
        </p:txBody>
      </p:sp>
      <p:sp>
        <p:nvSpPr>
          <p:cNvPr id="3" name="Content Placeholder 2"/>
          <p:cNvSpPr>
            <a:spLocks noGrp="1"/>
          </p:cNvSpPr>
          <p:nvPr>
            <p:ph idx="1"/>
          </p:nvPr>
        </p:nvSpPr>
        <p:spPr/>
        <p:txBody>
          <a:bodyPr/>
          <a:lstStyle/>
          <a:p>
            <a:r>
              <a:rPr lang="en-US" dirty="0">
                <a:cs typeface="Courier New" pitchFamily="49" charset="0"/>
              </a:rPr>
              <a:t>Racket also provides functions for determining image properties.  Here the most important ones:</a:t>
            </a:r>
          </a:p>
          <a:p>
            <a:pPr lvl="1"/>
            <a:r>
              <a:rPr lang="en-US" b="1" dirty="0">
                <a:latin typeface="Consolas" pitchFamily="49" charset="0"/>
                <a:cs typeface="Consolas" pitchFamily="49" charset="0"/>
              </a:rPr>
              <a:t>image-width  : Image -&gt; </a:t>
            </a:r>
            <a:r>
              <a:rPr lang="en-US" b="1" dirty="0" err="1">
                <a:latin typeface="Consolas" pitchFamily="49" charset="0"/>
                <a:cs typeface="Consolas" pitchFamily="49" charset="0"/>
              </a:rPr>
              <a:t>NonNegInt</a:t>
            </a:r>
            <a:endParaRPr lang="en-US" b="1" dirty="0">
              <a:latin typeface="Consolas" pitchFamily="49" charset="0"/>
              <a:cs typeface="Consolas" pitchFamily="49" charset="0"/>
            </a:endParaRPr>
          </a:p>
          <a:p>
            <a:pPr lvl="1"/>
            <a:r>
              <a:rPr lang="en-US" b="1" dirty="0">
                <a:latin typeface="Consolas" pitchFamily="49" charset="0"/>
                <a:cs typeface="Consolas" pitchFamily="49" charset="0"/>
              </a:rPr>
              <a:t>image-height : Image -&gt; </a:t>
            </a:r>
            <a:r>
              <a:rPr lang="en-US" b="1" dirty="0" err="1">
                <a:latin typeface="Consolas" pitchFamily="49" charset="0"/>
                <a:cs typeface="Consolas" pitchFamily="49" charset="0"/>
              </a:rPr>
              <a:t>NonNegInt</a:t>
            </a:r>
            <a:endParaRPr lang="en-US" b="1" dirty="0">
              <a:latin typeface="Consolas" pitchFamily="49" charset="0"/>
              <a:cs typeface="Consolas" pitchFamily="49" charset="0"/>
            </a:endParaRPr>
          </a:p>
          <a:p>
            <a:pPr lvl="1"/>
            <a:r>
              <a:rPr lang="en-US" b="1" dirty="0">
                <a:latin typeface="Consolas" pitchFamily="49" charset="0"/>
                <a:cs typeface="Consolas" pitchFamily="49" charset="0"/>
              </a:rPr>
              <a:t>image?       : Any -&gt; Boolean</a:t>
            </a:r>
          </a:p>
          <a:p>
            <a:pPr marL="0" indent="0">
              <a:buNone/>
            </a:pPr>
            <a:endParaRPr lang="en-US" b="1" dirty="0">
              <a:latin typeface="Consolas" pitchFamily="49" charset="0"/>
              <a:cs typeface="Consolas" pitchFamily="49" charset="0"/>
            </a:endParaRPr>
          </a:p>
          <a:p>
            <a:pPr lvl="1"/>
            <a:endParaRPr lang="en-US" b="1" dirty="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5" name="TextBox 4"/>
          <p:cNvSpPr txBox="1"/>
          <p:nvPr/>
        </p:nvSpPr>
        <p:spPr>
          <a:xfrm>
            <a:off x="7989229" y="3429000"/>
            <a:ext cx="1108573" cy="430887"/>
          </a:xfrm>
          <a:prstGeom prst="rect">
            <a:avLst/>
          </a:prstGeom>
          <a:solidFill>
            <a:schemeClr val="accent1">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wrap="none" rtlCol="0">
            <a:spAutoFit/>
          </a:bodyPr>
          <a:lstStyle>
            <a:defPPr>
              <a:defRPr lang="en-US"/>
            </a:defPPr>
            <a:lvl1pPr>
              <a:defRPr sz="2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 pixels</a:t>
            </a:r>
          </a:p>
        </p:txBody>
      </p:sp>
    </p:spTree>
    <p:extLst>
      <p:ext uri="{BB962C8B-B14F-4D97-AF65-F5344CB8AC3E}">
        <p14:creationId xmlns:p14="http://schemas.microsoft.com/office/powerpoint/2010/main" val="3409713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Bounding Box</a:t>
            </a:r>
          </a:p>
        </p:txBody>
      </p:sp>
      <p:sp>
        <p:nvSpPr>
          <p:cNvPr id="3" name="Content Placeholder 2"/>
          <p:cNvSpPr>
            <a:spLocks noGrp="1"/>
          </p:cNvSpPr>
          <p:nvPr>
            <p:ph idx="1"/>
          </p:nvPr>
        </p:nvSpPr>
        <p:spPr/>
        <p:txBody>
          <a:bodyPr>
            <a:normAutofit/>
          </a:bodyPr>
          <a:lstStyle/>
          <a:p>
            <a:r>
              <a:rPr lang="en-US" dirty="0"/>
              <a:t>The </a:t>
            </a:r>
            <a:r>
              <a:rPr lang="en-US" i="1" dirty="0"/>
              <a:t>bounding box</a:t>
            </a:r>
            <a:r>
              <a:rPr lang="en-US" dirty="0"/>
              <a:t> of an image is the smallest rectangle that completely encloses the image.</a:t>
            </a:r>
          </a:p>
          <a:p>
            <a:r>
              <a:rPr lang="en-US" dirty="0"/>
              <a:t>Its width will be the image-width of the image, and its height will be the image-height of the image.   </a:t>
            </a:r>
          </a:p>
          <a:p>
            <a:r>
              <a:rPr lang="en-US" dirty="0"/>
              <a:t>It is easy to determine whether an arbitrary point is inside the bounding box– let’s look at an example.  </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102528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Bounding Box Example</a:t>
            </a:r>
          </a:p>
        </p:txBody>
      </p:sp>
      <p:pic>
        <p:nvPicPr>
          <p:cNvPr id="5" name="Content Placeholder 4" descr="cat.png"/>
          <p:cNvPicPr>
            <a:picLocks noGrp="1" noChangeAspect="1"/>
          </p:cNvPicPr>
          <p:nvPr>
            <p:ph idx="1"/>
          </p:nvPr>
        </p:nvPicPr>
        <p:blipFill>
          <a:blip r:embed="rId2"/>
          <a:stretch>
            <a:fillRect/>
          </a:stretch>
        </p:blipFill>
        <p:spPr>
          <a:xfrm>
            <a:off x="3820651" y="2256896"/>
            <a:ext cx="1502699" cy="2344210"/>
          </a:xfrm>
          <a:ln>
            <a:solidFill>
              <a:schemeClr val="tx1"/>
            </a:solidFill>
          </a:ln>
        </p:spPr>
      </p:pic>
      <p:sp>
        <p:nvSpPr>
          <p:cNvPr id="3" name="Slide Number Placeholder 2"/>
          <p:cNvSpPr>
            <a:spLocks noGrp="1"/>
          </p:cNvSpPr>
          <p:nvPr>
            <p:ph type="sldNum" sz="quarter" idx="12"/>
          </p:nvPr>
        </p:nvSpPr>
        <p:spPr/>
        <p:txBody>
          <a:bodyPr/>
          <a:lstStyle/>
          <a:p>
            <a:fld id="{9F4492BD-6A9C-48FC-AC76-0B4FE11194A1}" type="slidenum">
              <a:rPr lang="en-US" smtClean="0"/>
              <a:pPr/>
              <a:t>22</a:t>
            </a:fld>
            <a:endParaRPr lang="en-US"/>
          </a:p>
        </p:txBody>
      </p:sp>
      <p:cxnSp>
        <p:nvCxnSpPr>
          <p:cNvPr id="7" name="Straight Connector 6"/>
          <p:cNvCxnSpPr/>
          <p:nvPr/>
        </p:nvCxnSpPr>
        <p:spPr>
          <a:xfrm>
            <a:off x="3820651"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23350"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820651" y="5044273"/>
            <a:ext cx="1502699"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4416439"/>
            <a:ext cx="3603872" cy="369332"/>
          </a:xfrm>
          <a:prstGeom prst="rect">
            <a:avLst/>
          </a:prstGeom>
          <a:noFill/>
        </p:spPr>
        <p:txBody>
          <a:bodyPr wrap="none" rtlCol="0">
            <a:spAutoFit/>
          </a:bodyPr>
          <a:lstStyle/>
          <a:p>
            <a:r>
              <a:rPr lang="en-US" b="1" dirty="0">
                <a:latin typeface="Consolas" pitchFamily="49" charset="0"/>
                <a:cs typeface="Consolas" pitchFamily="49" charset="0"/>
              </a:rPr>
              <a:t>w = (image-width CAT-IMAGE)</a:t>
            </a:r>
          </a:p>
        </p:txBody>
      </p:sp>
      <p:cxnSp>
        <p:nvCxnSpPr>
          <p:cNvPr id="18" name="Straight Connector 17"/>
          <p:cNvCxnSpPr/>
          <p:nvPr/>
        </p:nvCxnSpPr>
        <p:spPr>
          <a:xfrm rot="5400000">
            <a:off x="5866143" y="2081048"/>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6143" y="4425259"/>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58189" y="2256894"/>
            <a:ext cx="0" cy="234421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20041" y="3244334"/>
            <a:ext cx="3350597" cy="646331"/>
          </a:xfrm>
          <a:prstGeom prst="rect">
            <a:avLst/>
          </a:prstGeom>
          <a:noFill/>
        </p:spPr>
        <p:txBody>
          <a:bodyPr wrap="none" rtlCol="0">
            <a:spAutoFit/>
          </a:bodyPr>
          <a:lstStyle/>
          <a:p>
            <a:r>
              <a:rPr lang="en-US" b="1" dirty="0">
                <a:latin typeface="Consolas" pitchFamily="49" charset="0"/>
                <a:cs typeface="Consolas" pitchFamily="49" charset="0"/>
              </a:rPr>
              <a:t>h =</a:t>
            </a:r>
          </a:p>
          <a:p>
            <a:r>
              <a:rPr lang="en-US" b="1" dirty="0">
                <a:latin typeface="Consolas" pitchFamily="49" charset="0"/>
                <a:cs typeface="Consolas" pitchFamily="49" charset="0"/>
              </a:rPr>
              <a:t> (image-height CAT-IMAGE)</a:t>
            </a:r>
          </a:p>
        </p:txBody>
      </p:sp>
      <p:sp>
        <p:nvSpPr>
          <p:cNvPr id="28" name="Oval 27"/>
          <p:cNvSpPr/>
          <p:nvPr/>
        </p:nvSpPr>
        <p:spPr>
          <a:xfrm>
            <a:off x="4496637" y="3353637"/>
            <a:ext cx="150725" cy="150725"/>
          </a:xfrm>
          <a:prstGeom prst="ellipse">
            <a:avLst/>
          </a:prstGeom>
          <a:solidFill>
            <a:srgbClr val="FF0000"/>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p:cNvSpPr txBox="1"/>
          <p:nvPr/>
        </p:nvSpPr>
        <p:spPr>
          <a:xfrm>
            <a:off x="2703007" y="1657978"/>
            <a:ext cx="837089" cy="369332"/>
          </a:xfrm>
          <a:prstGeom prst="rect">
            <a:avLst/>
          </a:prstGeom>
          <a:noFill/>
        </p:spPr>
        <p:txBody>
          <a:bodyPr wrap="none" rtlCol="0">
            <a:spAutoFit/>
          </a:bodyPr>
          <a:lstStyle/>
          <a:p>
            <a:r>
              <a:rPr lang="en-US" dirty="0">
                <a:cs typeface="Consolas" pitchFamily="49" charset="0"/>
              </a:rPr>
              <a:t>(x0,y0)</a:t>
            </a:r>
          </a:p>
        </p:txBody>
      </p:sp>
      <p:sp>
        <p:nvSpPr>
          <p:cNvPr id="30" name="Freeform 29"/>
          <p:cNvSpPr/>
          <p:nvPr/>
        </p:nvSpPr>
        <p:spPr>
          <a:xfrm>
            <a:off x="3540096" y="1497204"/>
            <a:ext cx="1021856" cy="1848897"/>
          </a:xfrm>
          <a:custGeom>
            <a:avLst/>
            <a:gdLst>
              <a:gd name="connsiteX0" fmla="*/ 0 w 1034981"/>
              <a:gd name="connsiteY0" fmla="*/ 341644 h 1848897"/>
              <a:gd name="connsiteX1" fmla="*/ 582805 w 1034981"/>
              <a:gd name="connsiteY1" fmla="*/ 251209 h 1848897"/>
              <a:gd name="connsiteX2" fmla="*/ 1034981 w 1034981"/>
              <a:gd name="connsiteY2" fmla="*/ 1848897 h 1848897"/>
            </a:gdLst>
            <a:ahLst/>
            <a:cxnLst>
              <a:cxn ang="0">
                <a:pos x="connsiteX0" y="connsiteY0"/>
              </a:cxn>
              <a:cxn ang="0">
                <a:pos x="connsiteX1" y="connsiteY1"/>
              </a:cxn>
              <a:cxn ang="0">
                <a:pos x="connsiteX2" y="connsiteY2"/>
              </a:cxn>
            </a:cxnLst>
            <a:rect l="l" t="t" r="r" b="b"/>
            <a:pathLst>
              <a:path w="1034981" h="1848897">
                <a:moveTo>
                  <a:pt x="0" y="341644"/>
                </a:moveTo>
                <a:cubicBezTo>
                  <a:pt x="205154" y="170822"/>
                  <a:pt x="410308" y="0"/>
                  <a:pt x="582805" y="251209"/>
                </a:cubicBezTo>
                <a:cubicBezTo>
                  <a:pt x="755302" y="502418"/>
                  <a:pt x="895141" y="1175657"/>
                  <a:pt x="1034981" y="184889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180184" y="2388829"/>
            <a:ext cx="3490058" cy="1107996"/>
          </a:xfrm>
          <a:prstGeom prst="rect">
            <a:avLst/>
          </a:prstGeom>
          <a:solidFill>
            <a:schemeClr val="accent1">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200" dirty="0"/>
              <a:t>(</a:t>
            </a:r>
            <a:r>
              <a:rPr lang="en-US" sz="2200" dirty="0" err="1"/>
              <a:t>x,y</a:t>
            </a:r>
            <a:r>
              <a:rPr lang="en-US" sz="2200" dirty="0"/>
              <a:t>) is </a:t>
            </a:r>
            <a:r>
              <a:rPr lang="en-US" sz="2000" dirty="0"/>
              <a:t>inside</a:t>
            </a:r>
            <a:r>
              <a:rPr lang="en-US" sz="2200" dirty="0"/>
              <a:t> the rectangle </a:t>
            </a:r>
            <a:r>
              <a:rPr lang="en-US" sz="2200" dirty="0" err="1"/>
              <a:t>iff</a:t>
            </a:r>
            <a:endParaRPr lang="en-US" sz="2200" dirty="0"/>
          </a:p>
          <a:p>
            <a:r>
              <a:rPr lang="en-US" sz="2200" dirty="0"/>
              <a:t>        (x0-w/2) ≤ x ≤ (x0 + w/2)</a:t>
            </a:r>
          </a:p>
          <a:p>
            <a:r>
              <a:rPr lang="en-US" sz="2200" dirty="0"/>
              <a:t>and  (y0-h/2) ≤ y ≤ (y0+h/2)</a:t>
            </a:r>
          </a:p>
        </p:txBody>
      </p:sp>
      <p:sp>
        <p:nvSpPr>
          <p:cNvPr id="32" name="TextBox 31"/>
          <p:cNvSpPr txBox="1"/>
          <p:nvPr/>
        </p:nvSpPr>
        <p:spPr>
          <a:xfrm>
            <a:off x="6061991" y="2072230"/>
            <a:ext cx="1130438" cy="369332"/>
          </a:xfrm>
          <a:prstGeom prst="rect">
            <a:avLst/>
          </a:prstGeom>
          <a:noFill/>
        </p:spPr>
        <p:txBody>
          <a:bodyPr wrap="none" rtlCol="0">
            <a:spAutoFit/>
          </a:bodyPr>
          <a:lstStyle/>
          <a:p>
            <a:r>
              <a:rPr lang="en-US" dirty="0"/>
              <a:t>y = y0-h/2</a:t>
            </a:r>
          </a:p>
        </p:txBody>
      </p:sp>
      <p:sp>
        <p:nvSpPr>
          <p:cNvPr id="33" name="TextBox 32"/>
          <p:cNvSpPr txBox="1"/>
          <p:nvPr/>
        </p:nvSpPr>
        <p:spPr>
          <a:xfrm>
            <a:off x="6061991" y="4416439"/>
            <a:ext cx="1175322" cy="369332"/>
          </a:xfrm>
          <a:prstGeom prst="rect">
            <a:avLst/>
          </a:prstGeom>
          <a:noFill/>
        </p:spPr>
        <p:txBody>
          <a:bodyPr wrap="none" rtlCol="0">
            <a:spAutoFit/>
          </a:bodyPr>
          <a:lstStyle/>
          <a:p>
            <a:r>
              <a:rPr lang="en-US" dirty="0"/>
              <a:t>y = y0+h/2</a:t>
            </a:r>
          </a:p>
        </p:txBody>
      </p:sp>
      <p:sp>
        <p:nvSpPr>
          <p:cNvPr id="34" name="TextBox 33"/>
          <p:cNvSpPr txBox="1"/>
          <p:nvPr/>
        </p:nvSpPr>
        <p:spPr>
          <a:xfrm>
            <a:off x="3332536" y="5194998"/>
            <a:ext cx="1164101" cy="369332"/>
          </a:xfrm>
          <a:prstGeom prst="rect">
            <a:avLst/>
          </a:prstGeom>
          <a:noFill/>
        </p:spPr>
        <p:txBody>
          <a:bodyPr wrap="none" rtlCol="0">
            <a:spAutoFit/>
          </a:bodyPr>
          <a:lstStyle/>
          <a:p>
            <a:r>
              <a:rPr lang="en-US" dirty="0"/>
              <a:t>x = x0-w/2</a:t>
            </a:r>
          </a:p>
        </p:txBody>
      </p:sp>
      <p:sp>
        <p:nvSpPr>
          <p:cNvPr id="35" name="TextBox 34"/>
          <p:cNvSpPr txBox="1"/>
          <p:nvPr/>
        </p:nvSpPr>
        <p:spPr>
          <a:xfrm>
            <a:off x="4741299" y="5194998"/>
            <a:ext cx="1208985" cy="369332"/>
          </a:xfrm>
          <a:prstGeom prst="rect">
            <a:avLst/>
          </a:prstGeom>
          <a:noFill/>
        </p:spPr>
        <p:txBody>
          <a:bodyPr wrap="none" rtlCol="0">
            <a:spAutoFit/>
          </a:bodyPr>
          <a:lstStyle/>
          <a:p>
            <a:r>
              <a:rPr lang="en-US" dirty="0"/>
              <a:t>x = x0+w/2</a:t>
            </a:r>
          </a:p>
        </p:txBody>
      </p:sp>
      <p:sp>
        <p:nvSpPr>
          <p:cNvPr id="36" name="Freeform 35"/>
          <p:cNvSpPr/>
          <p:nvPr/>
        </p:nvSpPr>
        <p:spPr>
          <a:xfrm>
            <a:off x="1756064" y="4790209"/>
            <a:ext cx="3063586" cy="1477241"/>
          </a:xfrm>
          <a:custGeom>
            <a:avLst/>
            <a:gdLst>
              <a:gd name="connsiteX0" fmla="*/ 0 w 3063586"/>
              <a:gd name="connsiteY0" fmla="*/ 0 h 1477241"/>
              <a:gd name="connsiteX1" fmla="*/ 2597727 w 3063586"/>
              <a:gd name="connsiteY1" fmla="*/ 1433946 h 1477241"/>
              <a:gd name="connsiteX2" fmla="*/ 2795154 w 3063586"/>
              <a:gd name="connsiteY2" fmla="*/ 259773 h 1477241"/>
              <a:gd name="connsiteX3" fmla="*/ 2795154 w 3063586"/>
              <a:gd name="connsiteY3" fmla="*/ 259773 h 1477241"/>
              <a:gd name="connsiteX4" fmla="*/ 2795154 w 3063586"/>
              <a:gd name="connsiteY4" fmla="*/ 259773 h 147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3586" h="1477241">
                <a:moveTo>
                  <a:pt x="0" y="0"/>
                </a:moveTo>
                <a:cubicBezTo>
                  <a:pt x="1065934" y="695325"/>
                  <a:pt x="2131868" y="1390651"/>
                  <a:pt x="2597727" y="1433946"/>
                </a:cubicBezTo>
                <a:cubicBezTo>
                  <a:pt x="3063586" y="1477241"/>
                  <a:pt x="2795154" y="259773"/>
                  <a:pt x="2795154" y="259773"/>
                </a:cubicBezTo>
                <a:lnTo>
                  <a:pt x="2795154" y="259773"/>
                </a:lnTo>
                <a:lnTo>
                  <a:pt x="2795154" y="25977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06474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Images and the Design Recipe: Examples</a:t>
            </a:r>
          </a:p>
        </p:txBody>
      </p:sp>
      <p:sp>
        <p:nvSpPr>
          <p:cNvPr id="3" name="Content Placeholder 2"/>
          <p:cNvSpPr>
            <a:spLocks noGrp="1"/>
          </p:cNvSpPr>
          <p:nvPr>
            <p:ph idx="1"/>
          </p:nvPr>
        </p:nvSpPr>
        <p:spPr>
          <a:xfrm>
            <a:off x="457200" y="1600199"/>
            <a:ext cx="8229600" cy="4543425"/>
          </a:xfrm>
        </p:spPr>
        <p:txBody>
          <a:bodyPr>
            <a:normAutofit lnSpcReduction="10000"/>
          </a:bodyPr>
          <a:lstStyle/>
          <a:p>
            <a:r>
              <a:rPr lang="en-US" dirty="0"/>
              <a:t>In your examples, describe the image in words.</a:t>
            </a:r>
          </a:p>
          <a:p>
            <a:r>
              <a:rPr lang="en-US" dirty="0"/>
              <a:t>Consider a function that takes an image and doubles it. </a:t>
            </a:r>
          </a:p>
          <a:p>
            <a:r>
              <a:rPr lang="en-US" dirty="0"/>
              <a:t> In your examples you might write: </a:t>
            </a:r>
          </a:p>
          <a:p>
            <a:pPr lvl="1">
              <a:buNone/>
            </a:pPr>
            <a:r>
              <a:rPr lang="en-US" sz="2400" b="1" dirty="0">
                <a:latin typeface="Consolas" pitchFamily="49" charset="0"/>
                <a:cs typeface="Consolas" pitchFamily="49" charset="0"/>
              </a:rPr>
              <a:t>(define red-circle1 </a:t>
            </a:r>
          </a:p>
          <a:p>
            <a:pPr lvl="1">
              <a:buNone/>
            </a:pPr>
            <a:r>
              <a:rPr lang="en-US" sz="2400" b="1" dirty="0">
                <a:latin typeface="Consolas" pitchFamily="49" charset="0"/>
                <a:cs typeface="Consolas" pitchFamily="49" charset="0"/>
              </a:rPr>
              <a:t>  (circle 20 "solid" "red"))</a:t>
            </a:r>
          </a:p>
          <a:p>
            <a:pPr lvl="1">
              <a:buNone/>
            </a:pPr>
            <a:endParaRPr lang="en-US" sz="2400" b="1" dirty="0">
              <a:latin typeface="Consolas" pitchFamily="49" charset="0"/>
              <a:cs typeface="Consolas" pitchFamily="49" charset="0"/>
            </a:endParaRPr>
          </a:p>
          <a:p>
            <a:pPr lvl="1">
              <a:buNone/>
            </a:pPr>
            <a:r>
              <a:rPr lang="en-US" sz="2400" b="1" dirty="0">
                <a:latin typeface="Consolas" pitchFamily="49" charset="0"/>
                <a:cs typeface="Consolas" pitchFamily="49" charset="0"/>
              </a:rPr>
              <a:t>;; (double-image red-circle1)</a:t>
            </a:r>
          </a:p>
          <a:p>
            <a:pPr lvl="1">
              <a:buNone/>
            </a:pPr>
            <a:r>
              <a:rPr lang="en-US" sz="2400" b="1" dirty="0">
                <a:latin typeface="Consolas" pitchFamily="49" charset="0"/>
                <a:cs typeface="Consolas" pitchFamily="49" charset="0"/>
              </a:rPr>
              <a:t>;; = two red circles, side-by-side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1815476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Images and the Design Recipe: Tests (1)</a:t>
            </a:r>
          </a:p>
        </p:txBody>
      </p:sp>
      <p:sp>
        <p:nvSpPr>
          <p:cNvPr id="3" name="Content Placeholder 2"/>
          <p:cNvSpPr>
            <a:spLocks noGrp="1"/>
          </p:cNvSpPr>
          <p:nvPr>
            <p:ph idx="1"/>
          </p:nvPr>
        </p:nvSpPr>
        <p:spPr/>
        <p:txBody>
          <a:bodyPr>
            <a:normAutofit fontScale="70000" lnSpcReduction="20000"/>
          </a:bodyPr>
          <a:lstStyle/>
          <a:p>
            <a:r>
              <a:rPr lang="en-US" dirty="0"/>
              <a:t>First, construct the correct image. Do NOT use the function you are testing to construct the image.</a:t>
            </a:r>
            <a:endParaRPr lang="en-US" b="1" dirty="0"/>
          </a:p>
          <a:p>
            <a:r>
              <a:rPr lang="en-US" dirty="0"/>
              <a:t>In your tests, you might write</a:t>
            </a:r>
          </a:p>
          <a:p>
            <a:endParaRPr lang="en-US" dirty="0"/>
          </a:p>
          <a:p>
            <a:pPr>
              <a:spcBef>
                <a:spcPts val="0"/>
              </a:spcBef>
              <a:buNone/>
            </a:pPr>
            <a:r>
              <a:rPr lang="en-US" sz="2400" b="1" dirty="0">
                <a:latin typeface="Consolas" pitchFamily="49" charset="0"/>
                <a:cs typeface="Consolas" pitchFamily="49" charset="0"/>
              </a:rPr>
              <a:t>  (define two-red-circles</a:t>
            </a:r>
          </a:p>
          <a:p>
            <a:pPr>
              <a:spcBef>
                <a:spcPts val="0"/>
              </a:spcBef>
              <a:buNone/>
            </a:pPr>
            <a:r>
              <a:rPr lang="en-US" sz="2400" b="1" dirty="0">
                <a:latin typeface="Consolas" pitchFamily="49" charset="0"/>
                <a:cs typeface="Consolas" pitchFamily="49" charset="0"/>
              </a:rPr>
              <a:t>    (beside red-circle1 red-circle1))</a:t>
            </a:r>
          </a:p>
          <a:p>
            <a:pPr>
              <a:spcBef>
                <a:spcPts val="0"/>
              </a:spcBef>
              <a:buNone/>
            </a:pPr>
            <a:endParaRPr lang="en-US" sz="2400" b="1" dirty="0">
              <a:latin typeface="Consolas" pitchFamily="49" charset="0"/>
              <a:cs typeface="Consolas" pitchFamily="49" charset="0"/>
            </a:endParaRPr>
          </a:p>
          <a:p>
            <a:pPr lvl="1"/>
            <a:r>
              <a:rPr lang="en-US" dirty="0">
                <a:cs typeface="Consolas" pitchFamily="49" charset="0"/>
              </a:rPr>
              <a:t>Be sure to check it visually to see that it's correct </a:t>
            </a:r>
          </a:p>
          <a:p>
            <a:pPr lvl="2"/>
            <a:r>
              <a:rPr lang="en-US" dirty="0">
                <a:cs typeface="Consolas" pitchFamily="49" charset="0"/>
              </a:rPr>
              <a:t>Alas, this step is not automatable.</a:t>
            </a:r>
            <a:endParaRPr lang="en-US" sz="2400" b="1" dirty="0">
              <a:latin typeface="Consolas" pitchFamily="49" charset="0"/>
              <a:cs typeface="Consolas" pitchFamily="49" charset="0"/>
            </a:endParaRPr>
          </a:p>
          <a:p>
            <a:r>
              <a:rPr lang="en-US" dirty="0"/>
              <a:t>Then you can use </a:t>
            </a:r>
            <a:r>
              <a:rPr lang="en-US" b="1" dirty="0">
                <a:latin typeface="Consolas" pitchFamily="49" charset="0"/>
                <a:cs typeface="Consolas" pitchFamily="49" charset="0"/>
              </a:rPr>
              <a:t>check-equal?</a:t>
            </a:r>
            <a:r>
              <a:rPr lang="en-US" dirty="0"/>
              <a:t> on the resulting images:</a:t>
            </a:r>
          </a:p>
          <a:p>
            <a:endParaRPr lang="en-US" dirty="0"/>
          </a:p>
          <a:p>
            <a:pPr marL="400050" lvl="1" indent="0">
              <a:lnSpc>
                <a:spcPct val="110000"/>
              </a:lnSpc>
              <a:spcBef>
                <a:spcPts val="0"/>
              </a:spcBef>
              <a:buNone/>
            </a:pPr>
            <a:r>
              <a:rPr lang="en-US" sz="2400" b="1" dirty="0">
                <a:latin typeface="Consolas" pitchFamily="49" charset="0"/>
              </a:rPr>
              <a:t>(check-equal?</a:t>
            </a:r>
          </a:p>
          <a:p>
            <a:pPr marL="400050" lvl="1" indent="0">
              <a:lnSpc>
                <a:spcPct val="110000"/>
              </a:lnSpc>
              <a:spcBef>
                <a:spcPts val="0"/>
              </a:spcBef>
              <a:buNone/>
            </a:pPr>
            <a:r>
              <a:rPr lang="en-US" sz="2400" b="1" dirty="0">
                <a:latin typeface="Consolas" pitchFamily="49" charset="0"/>
              </a:rPr>
              <a:t>  (double-image red-circle1)</a:t>
            </a:r>
          </a:p>
          <a:p>
            <a:pPr marL="400050" lvl="1" indent="0">
              <a:lnSpc>
                <a:spcPct val="110000"/>
              </a:lnSpc>
              <a:spcBef>
                <a:spcPts val="0"/>
              </a:spcBef>
              <a:buNone/>
            </a:pPr>
            <a:r>
              <a:rPr lang="en-US" sz="2400" b="1" dirty="0">
                <a:latin typeface="Consolas" pitchFamily="49" charset="0"/>
              </a:rPr>
              <a:t>  two-red-circles)</a:t>
            </a:r>
            <a:endParaRPr lang="en-US" sz="2400" dirty="0"/>
          </a:p>
          <a:p>
            <a:pPr>
              <a:spcBef>
                <a:spcPts val="0"/>
              </a:spcBef>
              <a:buNone/>
            </a:pPr>
            <a:r>
              <a:rPr lang="en-US" sz="2400" b="1" dirty="0">
                <a:latin typeface="Consolas" pitchFamily="49" charset="0"/>
                <a:cs typeface="Consolas" pitchFamily="49" charset="0"/>
              </a:rPr>
              <a:t> </a:t>
            </a:r>
          </a:p>
          <a:p>
            <a:pPr>
              <a:buNone/>
            </a:pPr>
            <a:endParaRPr lang="en-US" b="1" dirty="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2348843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Images and the Design Recipe: Tests (2)</a:t>
            </a:r>
          </a:p>
        </p:txBody>
      </p:sp>
      <p:sp>
        <p:nvSpPr>
          <p:cNvPr id="3" name="Content Placeholder 2"/>
          <p:cNvSpPr>
            <a:spLocks noGrp="1"/>
          </p:cNvSpPr>
          <p:nvPr>
            <p:ph idx="1"/>
          </p:nvPr>
        </p:nvSpPr>
        <p:spPr/>
        <p:txBody>
          <a:bodyPr>
            <a:normAutofit/>
          </a:bodyPr>
          <a:lstStyle/>
          <a:p>
            <a:r>
              <a:rPr lang="en-US" b="1" dirty="0"/>
              <a:t>check-equal?</a:t>
            </a:r>
            <a:r>
              <a:rPr lang="en-US" dirty="0"/>
              <a:t> is fairly clever, but not perfect.</a:t>
            </a:r>
          </a:p>
          <a:p>
            <a:r>
              <a:rPr lang="en-US" dirty="0"/>
              <a:t>Which of the images below are visually equal?</a:t>
            </a:r>
          </a:p>
          <a:p>
            <a:r>
              <a:rPr lang="en-US" dirty="0"/>
              <a:t>See which of them </a:t>
            </a:r>
            <a:r>
              <a:rPr lang="en-US" b="1" dirty="0"/>
              <a:t>check-equal?</a:t>
            </a:r>
            <a:r>
              <a:rPr lang="en-US" dirty="0"/>
              <a:t> accepts as equal.</a:t>
            </a:r>
          </a:p>
          <a:p>
            <a:pPr marL="0" indent="0">
              <a:buNone/>
            </a:pPr>
            <a:r>
              <a:rPr lang="en-US" sz="1800" b="1" dirty="0">
                <a:latin typeface="Consolas" panose="020B0609020204030204" pitchFamily="49" charset="0"/>
                <a:cs typeface="Consolas" panose="020B0609020204030204" pitchFamily="49" charset="0"/>
              </a:rPr>
              <a:t>(define vspace1 (rectangle 0 50 "solid" "black"))</a:t>
            </a:r>
          </a:p>
          <a:p>
            <a:pPr marL="0" indent="0">
              <a:buNone/>
            </a:pPr>
            <a:r>
              <a:rPr lang="en-US" sz="1800" b="1" dirty="0">
                <a:latin typeface="Consolas" panose="020B0609020204030204" pitchFamily="49" charset="0"/>
                <a:cs typeface="Consolas" panose="020B0609020204030204" pitchFamily="49" charset="0"/>
              </a:rPr>
              <a:t>(define vspace2 (rectangle 0 50 "solid" "white"))</a:t>
            </a:r>
          </a:p>
          <a:p>
            <a:pPr marL="0" indent="0">
              <a:buNone/>
            </a:pPr>
            <a:r>
              <a:rPr lang="en-US" sz="1800" b="1" dirty="0">
                <a:latin typeface="Consolas" panose="020B0609020204030204" pitchFamily="49" charset="0"/>
                <a:cs typeface="Consolas" panose="020B0609020204030204" pitchFamily="49" charset="0"/>
              </a:rPr>
              <a:t>(define vspace3 (rectangle 0 50 "solid" "red"))</a:t>
            </a:r>
          </a:p>
          <a:p>
            <a:pPr marL="0" indent="0">
              <a:buNone/>
            </a:pPr>
            <a:r>
              <a:rPr lang="en-US" sz="1800" b="1" dirty="0">
                <a:latin typeface="Consolas" panose="020B0609020204030204" pitchFamily="49" charset="0"/>
                <a:cs typeface="Consolas" panose="020B0609020204030204" pitchFamily="49" charset="0"/>
              </a:rPr>
              <a:t>(define vspace4 (rectangle 0 50 "outline" "black"))</a:t>
            </a:r>
          </a:p>
          <a:p>
            <a:pPr marL="0" indent="0">
              <a:buNone/>
            </a:pPr>
            <a:r>
              <a:rPr lang="en-US" sz="1800" b="1" dirty="0">
                <a:latin typeface="Consolas" panose="020B0609020204030204" pitchFamily="49" charset="0"/>
                <a:cs typeface="Consolas" panose="020B0609020204030204" pitchFamily="49" charset="0"/>
              </a:rPr>
              <a:t>(define vspace5 (rectangle 0 50 "outline" "white"))</a:t>
            </a:r>
          </a:p>
          <a:p>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Tree>
    <p:extLst>
      <p:ext uri="{BB962C8B-B14F-4D97-AF65-F5344CB8AC3E}">
        <p14:creationId xmlns:p14="http://schemas.microsoft.com/office/powerpoint/2010/main" val="2545992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Images are ordinary scalar values</a:t>
            </a:r>
          </a:p>
          <a:p>
            <a:r>
              <a:rPr lang="en-US" dirty="0"/>
              <a:t>Create and combine them using functions</a:t>
            </a:r>
          </a:p>
          <a:p>
            <a:r>
              <a:rPr lang="en-US" dirty="0"/>
              <a:t>Scenes are a kind of image</a:t>
            </a:r>
          </a:p>
          <a:p>
            <a:pPr lvl="1"/>
            <a:r>
              <a:rPr lang="en-US" dirty="0"/>
              <a:t>create with </a:t>
            </a:r>
            <a:r>
              <a:rPr lang="en-US" b="1" dirty="0"/>
              <a:t>empty-scene</a:t>
            </a:r>
          </a:p>
          <a:p>
            <a:pPr lvl="1"/>
            <a:r>
              <a:rPr lang="en-US" dirty="0"/>
              <a:t>build with </a:t>
            </a:r>
            <a:r>
              <a:rPr lang="en-US" b="1" dirty="0"/>
              <a:t>place-image</a:t>
            </a:r>
          </a:p>
          <a:p>
            <a:r>
              <a:rPr lang="en-US" b="1" dirty="0"/>
              <a:t>2htdp/image</a:t>
            </a:r>
            <a:r>
              <a:rPr lang="en-US" dirty="0"/>
              <a:t> has lots of functions for doing all this.</a:t>
            </a:r>
          </a:p>
          <a:p>
            <a:pPr lvl="1"/>
            <a:r>
              <a:rPr lang="en-US" dirty="0"/>
              <a:t>Go look at the help docs</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3249724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or comments about this lesson, post them on the discussion board.</a:t>
            </a:r>
          </a:p>
          <a:p>
            <a:r>
              <a:rPr lang="en-US" dirty="0"/>
              <a:t>Go on to the </a:t>
            </a:r>
            <a:r>
              <a:rPr lang="en-US"/>
              <a:t>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46314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Create simple images and scenes</a:t>
            </a:r>
          </a:p>
          <a:p>
            <a:pPr lvl="1"/>
            <a:r>
              <a:rPr lang="en-US" dirty="0"/>
              <a:t>Combine simple images into more complex images and scenes</a:t>
            </a:r>
          </a:p>
          <a:p>
            <a:pPr lvl="1"/>
            <a:r>
              <a:rPr lang="en-US" dirty="0"/>
              <a:t>Determine the properties of an image</a:t>
            </a:r>
          </a:p>
          <a:p>
            <a:pPr lvl="1"/>
            <a:r>
              <a:rPr lang="en-US" dirty="0"/>
              <a:t>Test images and their properties</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43268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are Scalar Data</a:t>
            </a:r>
          </a:p>
        </p:txBody>
      </p:sp>
      <p:sp>
        <p:nvSpPr>
          <p:cNvPr id="3" name="Content Placeholder 2"/>
          <p:cNvSpPr>
            <a:spLocks noGrp="1"/>
          </p:cNvSpPr>
          <p:nvPr>
            <p:ph idx="1"/>
          </p:nvPr>
        </p:nvSpPr>
        <p:spPr/>
        <p:txBody>
          <a:bodyPr/>
          <a:lstStyle/>
          <a:p>
            <a:r>
              <a:rPr lang="en-US" dirty="0"/>
              <a:t>In Racket, images are scalar data</a:t>
            </a:r>
          </a:p>
          <a:p>
            <a:r>
              <a:rPr lang="en-US" dirty="0"/>
              <a:t>Racket has:</a:t>
            </a:r>
          </a:p>
          <a:p>
            <a:pPr lvl="1"/>
            <a:r>
              <a:rPr lang="en-US" dirty="0"/>
              <a:t>Functions for creating images</a:t>
            </a:r>
          </a:p>
          <a:p>
            <a:pPr lvl="1"/>
            <a:r>
              <a:rPr lang="en-US" dirty="0"/>
              <a:t>Functions for combining images</a:t>
            </a:r>
          </a:p>
          <a:p>
            <a:pPr lvl="1"/>
            <a:r>
              <a:rPr lang="en-US" dirty="0"/>
              <a:t>Functions for finding properties of images</a:t>
            </a:r>
          </a:p>
          <a:p>
            <a:r>
              <a:rPr lang="en-US" dirty="0"/>
              <a:t>In general, we build complex images by starting with simple images and then combining them using functions.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54043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the image library</a:t>
            </a:r>
          </a:p>
        </p:txBody>
      </p:sp>
      <p:sp>
        <p:nvSpPr>
          <p:cNvPr id="3" name="Content Placeholder 2"/>
          <p:cNvSpPr>
            <a:spLocks noGrp="1"/>
          </p:cNvSpPr>
          <p:nvPr>
            <p:ph idx="1"/>
          </p:nvPr>
        </p:nvSpPr>
        <p:spPr/>
        <p:txBody>
          <a:bodyPr/>
          <a:lstStyle/>
          <a:p>
            <a:pPr marL="0" indent="0">
              <a:buNone/>
            </a:pPr>
            <a:r>
              <a:rPr lang="en-US" dirty="0"/>
              <a:t>To load the image library, include the line</a:t>
            </a:r>
          </a:p>
          <a:p>
            <a:pPr marL="0" indent="0" algn="ctr">
              <a:buNone/>
            </a:pPr>
            <a:r>
              <a:rPr lang="en-US" b="1" dirty="0">
                <a:latin typeface="Consolas" pitchFamily="49" charset="0"/>
                <a:cs typeface="Consolas" pitchFamily="49" charset="0"/>
              </a:rPr>
              <a:t>(require 2htdp/image)</a:t>
            </a:r>
          </a:p>
          <a:p>
            <a:pPr marL="0" indent="0">
              <a:buNone/>
            </a:pPr>
            <a:r>
              <a:rPr lang="en-US" dirty="0">
                <a:cs typeface="Consolas" pitchFamily="49" charset="0"/>
              </a:rPr>
              <a:t> in your program.</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2796020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for Creating Images (1)</a:t>
            </a:r>
          </a:p>
        </p:txBody>
      </p:sp>
      <p:sp>
        <p:nvSpPr>
          <p:cNvPr id="3" name="Content Placeholder 2"/>
          <p:cNvSpPr>
            <a:spLocks noGrp="1"/>
          </p:cNvSpPr>
          <p:nvPr>
            <p:ph idx="1"/>
          </p:nvPr>
        </p:nvSpPr>
        <p:spPr/>
        <p:txBody>
          <a:bodyPr>
            <a:normAutofit/>
          </a:bodyPr>
          <a:lstStyle/>
          <a:p>
            <a:r>
              <a:rPr lang="en-US" b="1" dirty="0">
                <a:latin typeface="Consolas" pitchFamily="49" charset="0"/>
                <a:cs typeface="Consolas" pitchFamily="49" charset="0"/>
              </a:rPr>
              <a:t>bitmap : String -&gt; Image</a:t>
            </a:r>
          </a:p>
          <a:p>
            <a:pPr marL="0" indent="0">
              <a:buNone/>
            </a:pPr>
            <a:r>
              <a:rPr lang="en-US" b="0" dirty="0">
                <a:latin typeface="+mn-lt"/>
              </a:rPr>
              <a:t>GIVEN: the name of a file containing an image in .</a:t>
            </a:r>
            <a:r>
              <a:rPr lang="en-US" b="0" dirty="0" err="1">
                <a:latin typeface="+mn-lt"/>
              </a:rPr>
              <a:t>png</a:t>
            </a:r>
            <a:r>
              <a:rPr lang="en-US" b="0" dirty="0">
                <a:latin typeface="+mn-lt"/>
              </a:rPr>
              <a:t> or .jpg format</a:t>
            </a:r>
          </a:p>
          <a:p>
            <a:pPr marL="0" indent="0">
              <a:buNone/>
            </a:pPr>
            <a:r>
              <a:rPr lang="en-US" b="0" dirty="0">
                <a:latin typeface="+mn-lt"/>
              </a:rPr>
              <a:t>RETURNS: the same image as a Racket value.</a:t>
            </a: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94320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for Creating Images (2)</a:t>
            </a:r>
          </a:p>
        </p:txBody>
      </p:sp>
      <p:sp>
        <p:nvSpPr>
          <p:cNvPr id="3" name="Content Placeholder 2"/>
          <p:cNvSpPr>
            <a:spLocks noGrp="1"/>
          </p:cNvSpPr>
          <p:nvPr>
            <p:ph idx="1"/>
          </p:nvPr>
        </p:nvSpPr>
        <p:spPr/>
        <p:txBody>
          <a:bodyPr>
            <a:normAutofit/>
          </a:bodyPr>
          <a:lstStyle/>
          <a:p>
            <a:r>
              <a:rPr lang="en-US" b="1" dirty="0">
                <a:latin typeface="Consolas" pitchFamily="49" charset="0"/>
                <a:cs typeface="Consolas" pitchFamily="49" charset="0"/>
              </a:rPr>
              <a:t>rectangle : </a:t>
            </a:r>
          </a:p>
          <a:p>
            <a:r>
              <a:rPr lang="en-US" dirty="0"/>
              <a:t>  </a:t>
            </a:r>
            <a:r>
              <a:rPr lang="en-US" b="1" dirty="0">
                <a:latin typeface="Consolas" pitchFamily="49" charset="0"/>
                <a:cs typeface="Consolas" pitchFamily="49" charset="0"/>
              </a:rPr>
              <a:t>Width Height Mode Color -&gt; Image</a:t>
            </a:r>
          </a:p>
          <a:p>
            <a:r>
              <a:rPr lang="en-US" b="0" dirty="0">
                <a:latin typeface="+mn-lt"/>
              </a:rPr>
              <a:t>GIVEN: a width and height (in pixels), a mode (either the string “solid” or the string “outline”), and a color</a:t>
            </a:r>
          </a:p>
          <a:p>
            <a:r>
              <a:rPr lang="en-US" b="0" dirty="0">
                <a:latin typeface="+mn-lt"/>
              </a:rPr>
              <a:t>RETURNS: an image of that rectangle.</a:t>
            </a:r>
          </a:p>
          <a:p>
            <a:r>
              <a:rPr lang="en-US" b="0" i="1" dirty="0">
                <a:latin typeface="+mn-lt"/>
              </a:rPr>
              <a:t>[See the Help Desk for information on the representation of colors in Racket].</a:t>
            </a:r>
          </a:p>
          <a:p>
            <a:endParaRPr lang="en-US" b="1" i="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73156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for Creating Images (3)</a:t>
            </a:r>
          </a:p>
        </p:txBody>
      </p:sp>
      <p:sp>
        <p:nvSpPr>
          <p:cNvPr id="3" name="Content Placeholder 2"/>
          <p:cNvSpPr>
            <a:spLocks noGrp="1"/>
          </p:cNvSpPr>
          <p:nvPr>
            <p:ph idx="1"/>
          </p:nvPr>
        </p:nvSpPr>
        <p:spPr/>
        <p:txBody>
          <a:bodyPr>
            <a:normAutofit/>
          </a:bodyPr>
          <a:lstStyle/>
          <a:p>
            <a:r>
              <a:rPr lang="fr-FR" b="1" dirty="0" err="1">
                <a:latin typeface="Consolas" pitchFamily="49" charset="0"/>
                <a:cs typeface="Consolas" pitchFamily="49" charset="0"/>
              </a:rPr>
              <a:t>circle</a:t>
            </a:r>
            <a:r>
              <a:rPr lang="fr-FR" b="1" dirty="0">
                <a:latin typeface="Consolas" pitchFamily="49" charset="0"/>
                <a:cs typeface="Consolas" pitchFamily="49" charset="0"/>
              </a:rPr>
              <a:t> : Radius Mode </a:t>
            </a:r>
            <a:r>
              <a:rPr lang="fr-FR" b="1" dirty="0" err="1">
                <a:latin typeface="Consolas" pitchFamily="49" charset="0"/>
                <a:cs typeface="Consolas" pitchFamily="49" charset="0"/>
              </a:rPr>
              <a:t>Color</a:t>
            </a:r>
            <a:r>
              <a:rPr lang="en-US" b="1" dirty="0">
                <a:latin typeface="Consolas" pitchFamily="49" charset="0"/>
                <a:cs typeface="Consolas" pitchFamily="49" charset="0"/>
              </a:rPr>
              <a:t> -&gt; Image</a:t>
            </a:r>
          </a:p>
          <a:p>
            <a:r>
              <a:rPr lang="en-US" b="0" dirty="0">
                <a:latin typeface="+mn-lt"/>
              </a:rPr>
              <a:t>Like rectangle, but takes a radius instead of a width and height.</a:t>
            </a:r>
          </a:p>
          <a:p>
            <a:endParaRPr lang="en-US" b="0" dirty="0">
              <a:latin typeface="+mn-lt"/>
              <a:cs typeface="Consolas" pitchFamily="49" charset="0"/>
            </a:endParaRPr>
          </a:p>
          <a:p>
            <a:r>
              <a:rPr lang="en-US" b="0" dirty="0">
                <a:latin typeface="+mn-lt"/>
              </a:rPr>
              <a:t>There are lots of other functions for creating shapes, like </a:t>
            </a:r>
            <a:r>
              <a:rPr lang="en-US" dirty="0"/>
              <a:t>ellipse</a:t>
            </a:r>
            <a:r>
              <a:rPr lang="en-US" b="0" dirty="0">
                <a:latin typeface="+mn-lt"/>
              </a:rPr>
              <a:t>, </a:t>
            </a:r>
            <a:r>
              <a:rPr lang="en-US" dirty="0"/>
              <a:t>triangle</a:t>
            </a:r>
            <a:r>
              <a:rPr lang="en-US" b="0" dirty="0">
                <a:latin typeface="+mn-lt"/>
              </a:rPr>
              <a:t>, </a:t>
            </a:r>
            <a:r>
              <a:rPr lang="en-US" dirty="0"/>
              <a:t>star</a:t>
            </a:r>
            <a:r>
              <a:rPr lang="en-US" b="0" dirty="0">
                <a:latin typeface="+mn-lt"/>
              </a:rPr>
              <a:t>, etc.</a:t>
            </a:r>
            <a:endParaRPr lang="fr-FR" b="0" dirty="0">
              <a:latin typeface="+mn-lt"/>
              <a:cs typeface="Consolas" pitchFamily="49" charset="0"/>
            </a:endParaRP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29837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for Creating Images (4)</a:t>
            </a:r>
          </a:p>
        </p:txBody>
      </p:sp>
      <p:sp>
        <p:nvSpPr>
          <p:cNvPr id="3" name="Content Placeholder 2"/>
          <p:cNvSpPr>
            <a:spLocks noGrp="1"/>
          </p:cNvSpPr>
          <p:nvPr>
            <p:ph idx="1"/>
          </p:nvPr>
        </p:nvSpPr>
        <p:spPr/>
        <p:txBody>
          <a:bodyPr>
            <a:normAutofit/>
          </a:bodyPr>
          <a:lstStyle/>
          <a:p>
            <a:r>
              <a:rPr lang="en-US" b="1" dirty="0">
                <a:latin typeface="Consolas" pitchFamily="49" charset="0"/>
                <a:cs typeface="Consolas" pitchFamily="49" charset="0"/>
              </a:rPr>
              <a:t>text </a:t>
            </a:r>
          </a:p>
          <a:p>
            <a:r>
              <a:rPr lang="en-US" dirty="0"/>
              <a:t> : String </a:t>
            </a:r>
            <a:r>
              <a:rPr lang="en-US" dirty="0" err="1"/>
              <a:t>Fontsize</a:t>
            </a:r>
            <a:r>
              <a:rPr lang="en-US" dirty="0"/>
              <a:t> Color </a:t>
            </a:r>
            <a:r>
              <a:rPr lang="en-US" dirty="0">
                <a:sym typeface="Wingdings" pitchFamily="2" charset="2"/>
              </a:rPr>
              <a:t>-&gt;</a:t>
            </a:r>
            <a:r>
              <a:rPr lang="en-US" dirty="0"/>
              <a:t> Image</a:t>
            </a:r>
            <a:endParaRPr lang="en-US" b="1" dirty="0">
              <a:latin typeface="Consolas" pitchFamily="49" charset="0"/>
              <a:cs typeface="Consolas" pitchFamily="49" charset="0"/>
            </a:endParaRPr>
          </a:p>
          <a:p>
            <a:r>
              <a:rPr lang="en-US" b="0" dirty="0">
                <a:latin typeface="+mn-lt"/>
              </a:rPr>
              <a:t>RETURNS: an image of the given text at the given font size and color.</a:t>
            </a:r>
          </a:p>
          <a:p>
            <a:endParaRPr lang="en-US" b="1" dirty="0">
              <a:latin typeface="Consolas" pitchFamily="49" charset="0"/>
              <a:cs typeface="Consolas" pitchFamily="49" charset="0"/>
            </a:endParaRP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515726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f537e06b3279bca0e48b66c069891e283966187"/>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1892</TotalTime>
  <Words>1220</Words>
  <Application>Microsoft Office PowerPoint</Application>
  <PresentationFormat>On-screen Show (4:3)</PresentationFormat>
  <Paragraphs>181</Paragraphs>
  <Slides>27</Slides>
  <Notes>8</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CMMI10</vt:lpstr>
      <vt:lpstr>CMR10</vt:lpstr>
      <vt:lpstr>CMSY10ORIG</vt:lpstr>
      <vt:lpstr>Consolas</vt:lpstr>
      <vt:lpstr>Courier New</vt:lpstr>
      <vt:lpstr>Helvetica Neue</vt:lpstr>
      <vt:lpstr>Wingdings</vt:lpstr>
      <vt:lpstr>1_Office Theme</vt:lpstr>
      <vt:lpstr>Working with images and scenes</vt:lpstr>
      <vt:lpstr>Lesson Introduction</vt:lpstr>
      <vt:lpstr>Learning Objectives</vt:lpstr>
      <vt:lpstr>Images are Scalar Data</vt:lpstr>
      <vt:lpstr>Loading the image library</vt:lpstr>
      <vt:lpstr>Functions for Creating Images (1)</vt:lpstr>
      <vt:lpstr>Functions for Creating Images (2)</vt:lpstr>
      <vt:lpstr>Functions for Creating Images (3)</vt:lpstr>
      <vt:lpstr>Functions for Creating Images (4)</vt:lpstr>
      <vt:lpstr>Combining Images</vt:lpstr>
      <vt:lpstr>beside and above</vt:lpstr>
      <vt:lpstr>Slightly more complicated images</vt:lpstr>
      <vt:lpstr>Slightly more complicated images</vt:lpstr>
      <vt:lpstr>Scenes</vt:lpstr>
      <vt:lpstr>Scene Coordinates</vt:lpstr>
      <vt:lpstr>Creating Scenes</vt:lpstr>
      <vt:lpstr>scene+line</vt:lpstr>
      <vt:lpstr>Creating Scenes by Combining Simpler Functions</vt:lpstr>
      <vt:lpstr>Video Demonstration</vt:lpstr>
      <vt:lpstr>Measuring Images</vt:lpstr>
      <vt:lpstr>Bounding Box</vt:lpstr>
      <vt:lpstr>Bounding Box Example</vt:lpstr>
      <vt:lpstr>Images and the Design Recipe: Examples</vt:lpstr>
      <vt:lpstr>Images and the Design Recipe: Tests (1)</vt:lpstr>
      <vt:lpstr>Images and the Design Recipe: Tests (2)</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66</cp:revision>
  <dcterms:created xsi:type="dcterms:W3CDTF">2010-06-24T16:22:15Z</dcterms:created>
  <dcterms:modified xsi:type="dcterms:W3CDTF">2017-08-02T02:38:08Z</dcterms:modified>
</cp:coreProperties>
</file>