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7"/>
  </p:notesMasterIdLst>
  <p:sldIdLst>
    <p:sldId id="257" r:id="rId2"/>
    <p:sldId id="271" r:id="rId3"/>
    <p:sldId id="258" r:id="rId4"/>
    <p:sldId id="272" r:id="rId5"/>
    <p:sldId id="268" r:id="rId6"/>
    <p:sldId id="261" r:id="rId7"/>
    <p:sldId id="259" r:id="rId8"/>
    <p:sldId id="260" r:id="rId9"/>
    <p:sldId id="262" r:id="rId10"/>
    <p:sldId id="273" r:id="rId11"/>
    <p:sldId id="263" r:id="rId12"/>
    <p:sldId id="283" r:id="rId13"/>
    <p:sldId id="264" r:id="rId14"/>
    <p:sldId id="265" r:id="rId15"/>
    <p:sldId id="274" r:id="rId16"/>
    <p:sldId id="266" r:id="rId17"/>
    <p:sldId id="267" r:id="rId18"/>
    <p:sldId id="278" r:id="rId19"/>
    <p:sldId id="276" r:id="rId20"/>
    <p:sldId id="277" r:id="rId21"/>
    <p:sldId id="280" r:id="rId22"/>
    <p:sldId id="282" r:id="rId23"/>
    <p:sldId id="281" r:id="rId24"/>
    <p:sldId id="269" r:id="rId25"/>
    <p:sldId id="270" r:id="rId26"/>
  </p:sldIdLst>
  <p:sldSz cx="9144000" cy="6858000" type="screen4x3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24" autoAdjust="0"/>
    <p:restoredTop sz="97059" autoAdjust="0"/>
  </p:normalViewPr>
  <p:slideViewPr>
    <p:cSldViewPr>
      <p:cViewPr varScale="1">
        <p:scale>
          <a:sx n="108" d="100"/>
          <a:sy n="108" d="100"/>
        </p:scale>
        <p:origin x="534" y="96"/>
      </p:cViewPr>
      <p:guideLst>
        <p:guide orient="horz" pos="2160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32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Welcome to Week 2, Lesson 1: "How to Design Universe Programs".</a:t>
            </a:r>
          </a:p>
          <a:p>
            <a:endParaRPr lang="en-US" dirty="0"/>
          </a:p>
          <a:p>
            <a:r>
              <a:rPr lang="en-US" dirty="0"/>
              <a:t>In this lesson, you will learn the</a:t>
            </a:r>
            <a:r>
              <a:rPr lang="en-US" baseline="0" dirty="0"/>
              <a:t> steps in designing universe programs.  You will learn how to decide what data goes into the state of a world, and what does not.</a:t>
            </a:r>
          </a:p>
          <a:p>
            <a:endParaRPr lang="en-US" baseline="0" dirty="0"/>
          </a:p>
          <a:p>
            <a:r>
              <a:rPr lang="en-US" baseline="0" dirty="0"/>
              <a:t>We will also introduce the concept of a "wish list" to help you organize your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34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64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20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8/2/2017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5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9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31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24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29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DF32-C57F-4EA4-9518-EB5F320F182D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455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94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42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8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95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2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4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8/2/2017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7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8/2/2017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27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57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60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XvODwv7ivr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XvODwv7ivrA?rel=0" TargetMode="External"/><Relationship Id="rId4" Type="http://schemas.openxmlformats.org/officeDocument/2006/relationships/hyperlink" Target="https://www.youtube.com/watch?v=XvODwv7ivr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Two </a:t>
            </a:r>
            <a:r>
              <a:rPr lang="en-US" dirty="0" err="1"/>
              <a:t>Draggable</a:t>
            </a:r>
            <a:r>
              <a:rPr lang="en-US" dirty="0"/>
              <a:t> Cats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/>
              <a:t>Lesson 3.4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TexPoint fonts used in EMF. </a:t>
            </a:r>
          </a:p>
          <a:p>
            <a:r>
              <a:rPr lang="en-US"/>
              <a:t>Read the TexPoint manual before you delete this box.: </a:t>
            </a:r>
            <a:r>
              <a:rPr lang="en-US">
                <a:latin typeface="CMMI10"/>
              </a:rPr>
              <a:t>A</a:t>
            </a:r>
            <a:r>
              <a:rPr lang="en-US">
                <a:latin typeface="CMR10"/>
              </a:rPr>
              <a:t>A</a:t>
            </a:r>
            <a:r>
              <a:rPr lang="en-US">
                <a:latin typeface="CMSY10ORIG"/>
              </a:rPr>
              <a:t>A</a:t>
            </a:r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7" name="Picture 6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2012-2014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the template!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your world has some cats in it, then your world function will just call a cat function on each cat.</a:t>
            </a:r>
          </a:p>
          <a:p>
            <a:r>
              <a:rPr lang="en-US" dirty="0"/>
              <a:t>The structure of your program will follow the structure of your data definitions.</a:t>
            </a:r>
          </a:p>
          <a:p>
            <a:r>
              <a:rPr lang="en-US" dirty="0"/>
              <a:t>Let's watch this at work:</a:t>
            </a:r>
          </a:p>
        </p:txBody>
      </p:sp>
    </p:spTree>
    <p:extLst>
      <p:ext uri="{BB962C8B-B14F-4D97-AF65-F5344CB8AC3E}">
        <p14:creationId xmlns:p14="http://schemas.microsoft.com/office/powerpoint/2010/main" val="739877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world-after-tick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world-after-tick : World -&gt; World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RETURNS: the world that should follow the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given world after a tick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STRATEGY: Cases on whether the world is paused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 (world-after-tick w)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(if (world-paused? w)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w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(make-world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(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cat-after-tick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(world-cat1 w))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(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cat-after-tick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(world-cat2 w))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false)))</a:t>
            </a:r>
          </a:p>
          <a:p>
            <a:pPr marL="0" indent="0"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19800" y="3200400"/>
            <a:ext cx="2667000" cy="9144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(world-cat1 w) </a:t>
            </a:r>
            <a:r>
              <a:rPr lang="en-US" dirty="0">
                <a:solidFill>
                  <a:schemeClr val="tx1"/>
                </a:solidFill>
              </a:rPr>
              <a:t>is a cat, so we just call a cat function on it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114800" y="4114800"/>
            <a:ext cx="1905000" cy="5334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195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540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Remember: The Shape of the Program Follows the Shape of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295400" y="4648200"/>
            <a:ext cx="22098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Hierarchy (the world contains 2 cats)</a:t>
            </a:r>
          </a:p>
        </p:txBody>
      </p:sp>
      <p:sp>
        <p:nvSpPr>
          <p:cNvPr id="28" name="TextBox 27"/>
          <p:cNvSpPr txBox="1"/>
          <p:nvPr/>
        </p:nvSpPr>
        <p:spPr>
          <a:xfrm flipH="1">
            <a:off x="5682515" y="4660404"/>
            <a:ext cx="20574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Call Tree (the arrow goes from caller to </a:t>
            </a:r>
            <a:r>
              <a:rPr lang="en-US" dirty="0" err="1"/>
              <a:t>callee</a:t>
            </a:r>
            <a:r>
              <a:rPr lang="en-US" dirty="0"/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39715" y="2341504"/>
            <a:ext cx="1143000" cy="2006897"/>
            <a:chOff x="6139715" y="2341504"/>
            <a:chExt cx="1143000" cy="2006897"/>
          </a:xfrm>
        </p:grpSpPr>
        <p:sp>
          <p:nvSpPr>
            <p:cNvPr id="13" name="Rectangle 12"/>
            <p:cNvSpPr/>
            <p:nvPr/>
          </p:nvSpPr>
          <p:spPr>
            <a:xfrm>
              <a:off x="6139715" y="2341504"/>
              <a:ext cx="11430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world function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39715" y="3586401"/>
              <a:ext cx="11430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cat function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6570955" y="3103503"/>
              <a:ext cx="0" cy="4722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858000" y="3114120"/>
              <a:ext cx="0" cy="4722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752600" y="2336194"/>
            <a:ext cx="1143000" cy="2006897"/>
            <a:chOff x="6139715" y="2341504"/>
            <a:chExt cx="1143000" cy="2006897"/>
          </a:xfrm>
        </p:grpSpPr>
        <p:sp>
          <p:nvSpPr>
            <p:cNvPr id="25" name="Rectangle 24"/>
            <p:cNvSpPr/>
            <p:nvPr/>
          </p:nvSpPr>
          <p:spPr>
            <a:xfrm>
              <a:off x="6139715" y="2341504"/>
              <a:ext cx="11430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World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139715" y="3586401"/>
              <a:ext cx="11430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Cat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6570955" y="3103503"/>
              <a:ext cx="0" cy="4722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858000" y="3114120"/>
              <a:ext cx="0" cy="4722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2012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cat-after-tick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cat-after-tick : Cat -&gt; Cat</a:t>
            </a: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RETURNS: the state of the given cat after a tick in an</a:t>
            </a: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unpaused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world.</a:t>
            </a:r>
          </a:p>
          <a:p>
            <a:pPr marL="0" indent="0">
              <a:buNone/>
            </a:pP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EXAMPLES: </a:t>
            </a: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cat selected</a:t>
            </a: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(cat-after-tick selected-cat-at-20) = selected-cat-at-20</a:t>
            </a: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cat paused:</a:t>
            </a: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(cat-after-tick unselected-cat-at-20) = unselected-cat-at-28</a:t>
            </a:r>
          </a:p>
          <a:p>
            <a:pPr marL="0" indent="0">
              <a:buNone/>
            </a:pP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STRATEGY: Cases on whether the cat is selected, then use</a:t>
            </a: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          constructor template for cat.</a:t>
            </a:r>
          </a:p>
          <a:p>
            <a:pPr marL="0" indent="0">
              <a:buNone/>
            </a:pP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function definition on next slide</a:t>
            </a:r>
          </a:p>
          <a:p>
            <a:pPr marL="0" indent="0">
              <a:buNone/>
            </a:pP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38800" y="5410200"/>
            <a:ext cx="24384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It would be OK to write just "Use template on c"</a:t>
            </a:r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H="1" flipV="1">
            <a:off x="5867400" y="5029200"/>
            <a:ext cx="9906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061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cat-after-tick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(cat-after-tick c)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(if (cat-selected? c)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(make-cat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(cat-x-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pos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c)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(+ (cat-y-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pos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c) CATSPEED)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(cat-selected? c))))</a:t>
            </a:r>
          </a:p>
        </p:txBody>
      </p:sp>
    </p:spTree>
    <p:extLst>
      <p:ext uri="{BB962C8B-B14F-4D97-AF65-F5344CB8AC3E}">
        <p14:creationId xmlns:p14="http://schemas.microsoft.com/office/powerpoint/2010/main" val="2705841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world-to-scene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world-to-scene follows the same pattern:  the world consists of two cats, so we call two cat functions.</a:t>
            </a:r>
          </a:p>
          <a:p>
            <a:r>
              <a:rPr lang="en-US" dirty="0"/>
              <a:t>Both cats have to appear in the same scene, so we will have to be a little clever about our cat function.</a:t>
            </a:r>
          </a:p>
        </p:txBody>
      </p:sp>
    </p:spTree>
    <p:extLst>
      <p:ext uri="{BB962C8B-B14F-4D97-AF65-F5344CB8AC3E}">
        <p14:creationId xmlns:p14="http://schemas.microsoft.com/office/powerpoint/2010/main" val="3002192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world-to-scene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world-to-scene : World -&gt; Scene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RETURNS: a Scene that portrays the 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given world.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STRATEGY: Use template for World on w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 (world-to-scene w)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(place-cat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(world-cat1 w)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(place-cat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(world-cat2 w)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EMPTY-CANVAS)))</a:t>
            </a:r>
          </a:p>
        </p:txBody>
      </p:sp>
      <p:sp>
        <p:nvSpPr>
          <p:cNvPr id="5" name="Rectangle 4"/>
          <p:cNvSpPr/>
          <p:nvPr/>
        </p:nvSpPr>
        <p:spPr>
          <a:xfrm>
            <a:off x="6224529" y="3833870"/>
            <a:ext cx="2291509" cy="13440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pieces are cats, so create a </a:t>
            </a:r>
            <a:r>
              <a:rPr lang="en-US" dirty="0" err="1">
                <a:solidFill>
                  <a:schemeClr val="tx1"/>
                </a:solidFill>
              </a:rPr>
              <a:t>wishlist</a:t>
            </a:r>
            <a:r>
              <a:rPr lang="en-US" dirty="0">
                <a:solidFill>
                  <a:schemeClr val="tx1"/>
                </a:solidFill>
              </a:rPr>
              <a:t> function to place a cat on a scene </a:t>
            </a:r>
          </a:p>
        </p:txBody>
      </p:sp>
      <p:sp>
        <p:nvSpPr>
          <p:cNvPr id="6" name="Freeform 5"/>
          <p:cNvSpPr/>
          <p:nvPr/>
        </p:nvSpPr>
        <p:spPr>
          <a:xfrm>
            <a:off x="2732183" y="4063023"/>
            <a:ext cx="3492347" cy="453893"/>
          </a:xfrm>
          <a:custGeom>
            <a:avLst/>
            <a:gdLst>
              <a:gd name="connsiteX0" fmla="*/ 3492347 w 3492347"/>
              <a:gd name="connsiteY0" fmla="*/ 453893 h 453893"/>
              <a:gd name="connsiteX1" fmla="*/ 2115239 w 3492347"/>
              <a:gd name="connsiteY1" fmla="*/ 68302 h 453893"/>
              <a:gd name="connsiteX2" fmla="*/ 0 w 3492347"/>
              <a:gd name="connsiteY2" fmla="*/ 2201 h 453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2347" h="453893">
                <a:moveTo>
                  <a:pt x="3492347" y="453893"/>
                </a:moveTo>
                <a:cubicBezTo>
                  <a:pt x="3094822" y="298738"/>
                  <a:pt x="2697297" y="143584"/>
                  <a:pt x="2115239" y="68302"/>
                </a:cubicBezTo>
                <a:cubicBezTo>
                  <a:pt x="1533181" y="-6980"/>
                  <a:pt x="766590" y="-2390"/>
                  <a:pt x="0" y="2201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94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place-cat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place-cat : Cat Scene -&gt; Scene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returns a scene like the given one, but with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the given cat painted on it.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strategy : Use template for Cat on 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(place-cat c 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(place-image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CAT-IMAGE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(cat-x-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pos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c) (cat-y-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pos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c)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s))</a:t>
            </a:r>
          </a:p>
        </p:txBody>
      </p:sp>
    </p:spTree>
    <p:extLst>
      <p:ext uri="{BB962C8B-B14F-4D97-AF65-F5344CB8AC3E}">
        <p14:creationId xmlns:p14="http://schemas.microsoft.com/office/powerpoint/2010/main" val="1958327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Structure of the Program Follows the Structure of the Data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Let's look again at the structure of our program.</a:t>
            </a:r>
          </a:p>
          <a:p>
            <a:r>
              <a:rPr lang="en-US" dirty="0"/>
              <a:t>If we draw the call graph of our program (showing which functions call which), we can see that the call graph mirrors the structure of the data</a:t>
            </a:r>
          </a:p>
          <a:p>
            <a:r>
              <a:rPr lang="en-US" dirty="0"/>
              <a:t>The world contains two cats, so world-after-tick calls cat-after-tick (twice).</a:t>
            </a:r>
          </a:p>
          <a:p>
            <a:r>
              <a:rPr lang="en-US" dirty="0"/>
              <a:t>Let' draw some pictures: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11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168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Structure of the Program Follows the Structure of the Data (2)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28700" y="1729952"/>
            <a:ext cx="1600200" cy="533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World</a:t>
            </a:r>
          </a:p>
        </p:txBody>
      </p:sp>
      <p:cxnSp>
        <p:nvCxnSpPr>
          <p:cNvPr id="7" name="Straight Arrow Connector 6"/>
          <p:cNvCxnSpPr>
            <a:stCxn id="8" idx="0"/>
            <a:endCxn id="4" idx="2"/>
          </p:cNvCxnSpPr>
          <p:nvPr/>
        </p:nvCxnSpPr>
        <p:spPr>
          <a:xfrm flipV="1">
            <a:off x="1828800" y="2263352"/>
            <a:ext cx="0" cy="479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28700" y="2743200"/>
            <a:ext cx="1600200" cy="533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429000" y="1768052"/>
            <a:ext cx="1600200" cy="1546648"/>
            <a:chOff x="4114800" y="1729952"/>
            <a:chExt cx="1600200" cy="1546648"/>
          </a:xfrm>
        </p:grpSpPr>
        <p:sp>
          <p:nvSpPr>
            <p:cNvPr id="13" name="Rectangle 12"/>
            <p:cNvSpPr/>
            <p:nvPr/>
          </p:nvSpPr>
          <p:spPr>
            <a:xfrm>
              <a:off x="4114800" y="1729952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world-after-tick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114800" y="2743200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cat-after-tick</a:t>
              </a:r>
            </a:p>
          </p:txBody>
        </p:sp>
        <p:cxnSp>
          <p:nvCxnSpPr>
            <p:cNvPr id="20" name="Straight Arrow Connector 19"/>
            <p:cNvCxnSpPr>
              <a:stCxn id="13" idx="2"/>
              <a:endCxn id="18" idx="0"/>
            </p:cNvCxnSpPr>
            <p:nvPr/>
          </p:nvCxnSpPr>
          <p:spPr>
            <a:xfrm>
              <a:off x="4914900" y="2263352"/>
              <a:ext cx="0" cy="4798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53036" y="1768052"/>
            <a:ext cx="1600200" cy="1546648"/>
            <a:chOff x="4114800" y="1729952"/>
            <a:chExt cx="1600200" cy="1546648"/>
          </a:xfrm>
        </p:grpSpPr>
        <p:sp>
          <p:nvSpPr>
            <p:cNvPr id="23" name="Rectangle 22"/>
            <p:cNvSpPr/>
            <p:nvPr/>
          </p:nvSpPr>
          <p:spPr>
            <a:xfrm>
              <a:off x="4114800" y="1729952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world-to-scene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14800" y="2743200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place-cat</a:t>
              </a:r>
            </a:p>
          </p:txBody>
        </p:sp>
        <p:cxnSp>
          <p:nvCxnSpPr>
            <p:cNvPr id="25" name="Straight Arrow Connector 24"/>
            <p:cNvCxnSpPr>
              <a:stCxn id="23" idx="2"/>
              <a:endCxn id="24" idx="0"/>
            </p:cNvCxnSpPr>
            <p:nvPr/>
          </p:nvCxnSpPr>
          <p:spPr>
            <a:xfrm>
              <a:off x="4914900" y="2263352"/>
              <a:ext cx="0" cy="4798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7077073" y="1768052"/>
            <a:ext cx="1600200" cy="1546648"/>
            <a:chOff x="4114800" y="1729952"/>
            <a:chExt cx="1600200" cy="1546648"/>
          </a:xfrm>
        </p:grpSpPr>
        <p:sp>
          <p:nvSpPr>
            <p:cNvPr id="27" name="Rectangle 26"/>
            <p:cNvSpPr/>
            <p:nvPr/>
          </p:nvSpPr>
          <p:spPr>
            <a:xfrm>
              <a:off x="4114800" y="1729952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world-after-mouse-event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114800" y="2743200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cat-after-mouse-event</a:t>
              </a:r>
            </a:p>
          </p:txBody>
        </p:sp>
        <p:cxnSp>
          <p:nvCxnSpPr>
            <p:cNvPr id="29" name="Straight Arrow Connector 28"/>
            <p:cNvCxnSpPr>
              <a:stCxn id="27" idx="2"/>
              <a:endCxn id="28" idx="0"/>
            </p:cNvCxnSpPr>
            <p:nvPr/>
          </p:nvCxnSpPr>
          <p:spPr>
            <a:xfrm>
              <a:off x="4914900" y="2263352"/>
              <a:ext cx="0" cy="4798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734462" y="3867235"/>
            <a:ext cx="2188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 Definitions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58798" y="3867236"/>
            <a:ext cx="1592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Call Graphs</a:t>
            </a:r>
          </a:p>
        </p:txBody>
      </p:sp>
    </p:spTree>
    <p:extLst>
      <p:ext uri="{BB962C8B-B14F-4D97-AF65-F5344CB8AC3E}">
        <p14:creationId xmlns:p14="http://schemas.microsoft.com/office/powerpoint/2010/main" val="2982319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and 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In this lesson, you will learn how to build more complicated worlds with more than one object.</a:t>
            </a:r>
          </a:p>
          <a:p>
            <a:pPr fontAlgn="base"/>
            <a:r>
              <a:rPr lang="en-US" dirty="0"/>
              <a:t>By the end of this lesson you should be able to</a:t>
            </a:r>
          </a:p>
          <a:p>
            <a:pPr lvl="1" fontAlgn="base"/>
            <a:r>
              <a:rPr lang="en-US" dirty="0"/>
              <a:t>Write more complex data definitions, representing information in appropriate places.</a:t>
            </a:r>
          </a:p>
          <a:p>
            <a:pPr lvl="1" fontAlgn="base"/>
            <a:r>
              <a:rPr lang="en-US" dirty="0"/>
              <a:t>Use templates to guide the development of programs incorporating multiple data definitions.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3798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Structure of the Program Follows the Structure of the Data (3)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28700" y="1729952"/>
            <a:ext cx="1600200" cy="533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World</a:t>
            </a:r>
          </a:p>
        </p:txBody>
      </p:sp>
      <p:cxnSp>
        <p:nvCxnSpPr>
          <p:cNvPr id="7" name="Straight Arrow Connector 6"/>
          <p:cNvCxnSpPr>
            <a:stCxn id="8" idx="0"/>
            <a:endCxn id="4" idx="2"/>
          </p:cNvCxnSpPr>
          <p:nvPr/>
        </p:nvCxnSpPr>
        <p:spPr>
          <a:xfrm flipV="1">
            <a:off x="1828800" y="2263352"/>
            <a:ext cx="0" cy="479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28700" y="2743200"/>
            <a:ext cx="1600200" cy="533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Cat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5181600" y="1783504"/>
            <a:ext cx="1600200" cy="1546648"/>
            <a:chOff x="4114800" y="1729952"/>
            <a:chExt cx="1600200" cy="1546648"/>
          </a:xfrm>
        </p:grpSpPr>
        <p:sp>
          <p:nvSpPr>
            <p:cNvPr id="27" name="Rectangle 26"/>
            <p:cNvSpPr/>
            <p:nvPr/>
          </p:nvSpPr>
          <p:spPr>
            <a:xfrm>
              <a:off x="4114800" y="1729952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world-after-mouse-event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114800" y="2743200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cat-after-mouse-event</a:t>
              </a:r>
            </a:p>
          </p:txBody>
        </p:sp>
        <p:cxnSp>
          <p:nvCxnSpPr>
            <p:cNvPr id="29" name="Straight Arrow Connector 28"/>
            <p:cNvCxnSpPr>
              <a:stCxn id="27" idx="2"/>
              <a:endCxn id="28" idx="0"/>
            </p:cNvCxnSpPr>
            <p:nvPr/>
          </p:nvCxnSpPr>
          <p:spPr>
            <a:xfrm>
              <a:off x="4914900" y="2263352"/>
              <a:ext cx="0" cy="4798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352424" y="3469648"/>
            <a:ext cx="3324226" cy="2008277"/>
            <a:chOff x="733425" y="4852057"/>
            <a:chExt cx="3324226" cy="2217653"/>
          </a:xfrm>
        </p:grpSpPr>
        <p:sp>
          <p:nvSpPr>
            <p:cNvPr id="30" name="Rectangle 29"/>
            <p:cNvSpPr/>
            <p:nvPr/>
          </p:nvSpPr>
          <p:spPr>
            <a:xfrm>
              <a:off x="1457325" y="4852057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Mouse Event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33425" y="5861214"/>
              <a:ext cx="131445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“button-down”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738313" y="6311573"/>
              <a:ext cx="131445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“button-up”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743201" y="6761933"/>
              <a:ext cx="131445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“drag”</a:t>
              </a:r>
            </a:p>
          </p:txBody>
        </p:sp>
        <p:cxnSp>
          <p:nvCxnSpPr>
            <p:cNvPr id="9" name="Straight Arrow Connector 8"/>
            <p:cNvCxnSpPr>
              <a:stCxn id="5" idx="0"/>
              <a:endCxn id="30" idx="2"/>
            </p:cNvCxnSpPr>
            <p:nvPr/>
          </p:nvCxnSpPr>
          <p:spPr>
            <a:xfrm flipV="1">
              <a:off x="1390650" y="5385457"/>
              <a:ext cx="866775" cy="4757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31" idx="0"/>
              <a:endCxn id="30" idx="2"/>
            </p:cNvCxnSpPr>
            <p:nvPr/>
          </p:nvCxnSpPr>
          <p:spPr>
            <a:xfrm flipH="1" flipV="1">
              <a:off x="2257425" y="5385457"/>
              <a:ext cx="138113" cy="9261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32" idx="0"/>
              <a:endCxn id="30" idx="2"/>
            </p:cNvCxnSpPr>
            <p:nvPr/>
          </p:nvCxnSpPr>
          <p:spPr>
            <a:xfrm flipH="1" flipV="1">
              <a:off x="2257425" y="5385457"/>
              <a:ext cx="1143001" cy="13764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/>
          <p:cNvSpPr/>
          <p:nvPr/>
        </p:nvSpPr>
        <p:spPr>
          <a:xfrm>
            <a:off x="3395662" y="3811588"/>
            <a:ext cx="1600200" cy="533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cat-after-button-down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330660" y="4481340"/>
            <a:ext cx="1600200" cy="533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cat-after-button-up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34000" y="5153774"/>
            <a:ext cx="1600200" cy="533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cat-after-drag</a:t>
            </a:r>
          </a:p>
        </p:txBody>
      </p:sp>
      <p:cxnSp>
        <p:nvCxnSpPr>
          <p:cNvPr id="19" name="Straight Arrow Connector 18"/>
          <p:cNvCxnSpPr>
            <a:stCxn id="28" idx="2"/>
            <a:endCxn id="33" idx="0"/>
          </p:cNvCxnSpPr>
          <p:nvPr/>
        </p:nvCxnSpPr>
        <p:spPr>
          <a:xfrm flipH="1">
            <a:off x="4195762" y="3330152"/>
            <a:ext cx="1785938" cy="481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8" idx="2"/>
            <a:endCxn id="34" idx="0"/>
          </p:cNvCxnSpPr>
          <p:nvPr/>
        </p:nvCxnSpPr>
        <p:spPr>
          <a:xfrm flipH="1">
            <a:off x="5130760" y="3330152"/>
            <a:ext cx="850940" cy="1151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8" idx="2"/>
            <a:endCxn id="35" idx="0"/>
          </p:cNvCxnSpPr>
          <p:nvPr/>
        </p:nvCxnSpPr>
        <p:spPr>
          <a:xfrm>
            <a:off x="5981700" y="3330152"/>
            <a:ext cx="152400" cy="1823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886963" y="6090226"/>
            <a:ext cx="1472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Call Graph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19175" y="6214601"/>
            <a:ext cx="2188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 Definitions</a:t>
            </a:r>
          </a:p>
        </p:txBody>
      </p:sp>
      <p:sp>
        <p:nvSpPr>
          <p:cNvPr id="18" name="Arc 17"/>
          <p:cNvSpPr/>
          <p:nvPr/>
        </p:nvSpPr>
        <p:spPr>
          <a:xfrm rot="7655387">
            <a:off x="1684377" y="3814761"/>
            <a:ext cx="304800" cy="320252"/>
          </a:xfrm>
          <a:prstGeom prst="arc">
            <a:avLst>
              <a:gd name="adj1" fmla="val 15293596"/>
              <a:gd name="adj2" fmla="val 13780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/>
          <p:nvPr/>
        </p:nvSpPr>
        <p:spPr>
          <a:xfrm rot="7851929">
            <a:off x="5451106" y="2654351"/>
            <a:ext cx="914400" cy="914400"/>
          </a:xfrm>
          <a:prstGeom prst="arc">
            <a:avLst>
              <a:gd name="adj1" fmla="val 18236864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77077" y="1498879"/>
            <a:ext cx="18288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world contains a cat (or cats), so </a:t>
            </a:r>
            <a:r>
              <a:rPr lang="en-US" b="1" dirty="0"/>
              <a:t>world-after-mouse-event</a:t>
            </a:r>
            <a:r>
              <a:rPr lang="en-US" dirty="0"/>
              <a:t> calls </a:t>
            </a:r>
            <a:r>
              <a:rPr lang="en-US" b="1" dirty="0"/>
              <a:t>cat-after-mouse-event</a:t>
            </a:r>
            <a:r>
              <a:rPr lang="en-US" dirty="0"/>
              <a:t> (once per cat).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102950" y="3907404"/>
            <a:ext cx="182880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dirty="0" err="1"/>
              <a:t>MouseEvent</a:t>
            </a:r>
            <a:r>
              <a:rPr lang="en-US" dirty="0"/>
              <a:t> is either a button-down, a button-up, or a drag, so </a:t>
            </a:r>
            <a:r>
              <a:rPr lang="en-US" b="1" dirty="0"/>
              <a:t>cat-after-mouse-event</a:t>
            </a:r>
            <a:r>
              <a:rPr lang="en-US" dirty="0"/>
              <a:t> calls one of </a:t>
            </a:r>
            <a:r>
              <a:rPr lang="en-US" b="1" dirty="0"/>
              <a:t>cat-after-button-down</a:t>
            </a:r>
            <a:r>
              <a:rPr lang="en-US" dirty="0"/>
              <a:t>, </a:t>
            </a:r>
            <a:r>
              <a:rPr lang="en-US" b="1" dirty="0"/>
              <a:t>cat-after-button-up</a:t>
            </a:r>
            <a:r>
              <a:rPr lang="en-US" dirty="0"/>
              <a:t>, or </a:t>
            </a:r>
            <a:r>
              <a:rPr lang="en-US" b="1" dirty="0"/>
              <a:t>cat-after-drag</a:t>
            </a:r>
            <a:r>
              <a:rPr lang="en-US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71273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168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if there were more things in the world?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21</a:t>
            </a:fld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77362" y="3944848"/>
            <a:ext cx="2188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 Definitions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321897" y="3944847"/>
            <a:ext cx="1472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Call Graph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57200" y="1785859"/>
            <a:ext cx="3429000" cy="1643141"/>
            <a:chOff x="1028700" y="1633459"/>
            <a:chExt cx="3429000" cy="1643141"/>
          </a:xfrm>
        </p:grpSpPr>
        <p:sp>
          <p:nvSpPr>
            <p:cNvPr id="4" name="Rectangle 3"/>
            <p:cNvSpPr/>
            <p:nvPr/>
          </p:nvSpPr>
          <p:spPr>
            <a:xfrm>
              <a:off x="1943100" y="1633459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World</a:t>
              </a:r>
            </a:p>
          </p:txBody>
        </p:sp>
        <p:cxnSp>
          <p:nvCxnSpPr>
            <p:cNvPr id="7" name="Straight Arrow Connector 6"/>
            <p:cNvCxnSpPr>
              <a:stCxn id="8" idx="0"/>
              <a:endCxn id="4" idx="2"/>
            </p:cNvCxnSpPr>
            <p:nvPr/>
          </p:nvCxnSpPr>
          <p:spPr>
            <a:xfrm flipV="1">
              <a:off x="1828800" y="2166859"/>
              <a:ext cx="914400" cy="5763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028700" y="2743200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Cat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857500" y="2743200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Traffic Light</a:t>
              </a:r>
            </a:p>
          </p:txBody>
        </p:sp>
        <p:cxnSp>
          <p:nvCxnSpPr>
            <p:cNvPr id="9" name="Straight Arrow Connector 8"/>
            <p:cNvCxnSpPr>
              <a:stCxn id="32" idx="0"/>
              <a:endCxn id="4" idx="2"/>
            </p:cNvCxnSpPr>
            <p:nvPr/>
          </p:nvCxnSpPr>
          <p:spPr>
            <a:xfrm flipH="1" flipV="1">
              <a:off x="2743200" y="2166859"/>
              <a:ext cx="914400" cy="5763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343400" y="1789362"/>
            <a:ext cx="3429000" cy="1643141"/>
            <a:chOff x="1028700" y="1633459"/>
            <a:chExt cx="3429000" cy="1643141"/>
          </a:xfrm>
        </p:grpSpPr>
        <p:sp>
          <p:nvSpPr>
            <p:cNvPr id="34" name="Rectangle 33"/>
            <p:cNvSpPr/>
            <p:nvPr/>
          </p:nvSpPr>
          <p:spPr>
            <a:xfrm>
              <a:off x="1943100" y="1633459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world-after-tick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28700" y="2743200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cat-after-tick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857500" y="2743200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traffic-light-after-tick</a:t>
              </a:r>
            </a:p>
          </p:txBody>
        </p:sp>
      </p:grpSp>
      <p:cxnSp>
        <p:nvCxnSpPr>
          <p:cNvPr id="12" name="Straight Arrow Connector 11"/>
          <p:cNvCxnSpPr>
            <a:stCxn id="34" idx="2"/>
            <a:endCxn id="36" idx="0"/>
          </p:cNvCxnSpPr>
          <p:nvPr/>
        </p:nvCxnSpPr>
        <p:spPr>
          <a:xfrm flipH="1">
            <a:off x="5143500" y="2322762"/>
            <a:ext cx="914400" cy="576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4" idx="2"/>
            <a:endCxn id="37" idx="0"/>
          </p:cNvCxnSpPr>
          <p:nvPr/>
        </p:nvCxnSpPr>
        <p:spPr>
          <a:xfrm>
            <a:off x="6057900" y="2322762"/>
            <a:ext cx="914400" cy="576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819400" y="4800600"/>
            <a:ext cx="297180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Maybe the world contains a cat and a traffic light...</a:t>
            </a:r>
          </a:p>
          <a:p>
            <a:r>
              <a:rPr lang="en-US" dirty="0"/>
              <a:t>Then </a:t>
            </a:r>
            <a:r>
              <a:rPr lang="en-US" b="1" dirty="0"/>
              <a:t>world-after-tick</a:t>
            </a:r>
            <a:r>
              <a:rPr lang="en-US" dirty="0"/>
              <a:t> would have to call both </a:t>
            </a:r>
            <a:r>
              <a:rPr lang="en-US" b="1" dirty="0"/>
              <a:t>cat-after-tick</a:t>
            </a:r>
            <a:r>
              <a:rPr lang="en-US" dirty="0"/>
              <a:t> and </a:t>
            </a:r>
            <a:r>
              <a:rPr lang="en-US" b="1" dirty="0"/>
              <a:t>traffic-light-after-tick</a:t>
            </a:r>
          </a:p>
        </p:txBody>
      </p:sp>
    </p:spTree>
    <p:extLst>
      <p:ext uri="{BB962C8B-B14F-4D97-AF65-F5344CB8AC3E}">
        <p14:creationId xmlns:p14="http://schemas.microsoft.com/office/powerpoint/2010/main" val="3477666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if the motion of the cat were more complicated?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our problem, the components of the new cat were all "one-liners".</a:t>
            </a:r>
          </a:p>
          <a:p>
            <a:r>
              <a:rPr lang="en-US" dirty="0"/>
              <a:t>If the motion of the cat were more complicated, you might need to do some complicated computation to determine the next </a:t>
            </a:r>
            <a:r>
              <a:rPr lang="en-US" dirty="0" err="1"/>
              <a:t>x,y</a:t>
            </a:r>
            <a:r>
              <a:rPr lang="en-US" dirty="0"/>
              <a:t> position and next </a:t>
            </a:r>
            <a:r>
              <a:rPr lang="en-US" dirty="0" err="1"/>
              <a:t>x,y</a:t>
            </a:r>
            <a:r>
              <a:rPr lang="en-US" dirty="0"/>
              <a:t> velocities of the cat.</a:t>
            </a:r>
          </a:p>
          <a:p>
            <a:r>
              <a:rPr lang="en-US" dirty="0"/>
              <a:t>You'd turn some or all of these into help functions.</a:t>
            </a:r>
          </a:p>
          <a:p>
            <a:r>
              <a:rPr lang="en-US" dirty="0"/>
              <a:t>This still winds up following the structure of the data: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48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168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if the motion of the cat were more complicated? (2)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23</a:t>
            </a:fld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77362" y="5562600"/>
            <a:ext cx="2188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 Definitions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81067" y="3656216"/>
            <a:ext cx="1472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Call Graph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57200" y="1785859"/>
            <a:ext cx="3429000" cy="1643141"/>
            <a:chOff x="1028700" y="1633459"/>
            <a:chExt cx="3429000" cy="1643141"/>
          </a:xfrm>
        </p:grpSpPr>
        <p:sp>
          <p:nvSpPr>
            <p:cNvPr id="4" name="Rectangle 3"/>
            <p:cNvSpPr/>
            <p:nvPr/>
          </p:nvSpPr>
          <p:spPr>
            <a:xfrm>
              <a:off x="1943100" y="1633459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World</a:t>
              </a:r>
            </a:p>
          </p:txBody>
        </p:sp>
        <p:cxnSp>
          <p:nvCxnSpPr>
            <p:cNvPr id="7" name="Straight Arrow Connector 6"/>
            <p:cNvCxnSpPr>
              <a:stCxn id="8" idx="0"/>
              <a:endCxn id="4" idx="2"/>
            </p:cNvCxnSpPr>
            <p:nvPr/>
          </p:nvCxnSpPr>
          <p:spPr>
            <a:xfrm flipV="1">
              <a:off x="1828800" y="2166859"/>
              <a:ext cx="914400" cy="5763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028700" y="2743200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Cat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857500" y="2743200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Traffic Light</a:t>
              </a:r>
            </a:p>
          </p:txBody>
        </p:sp>
        <p:cxnSp>
          <p:nvCxnSpPr>
            <p:cNvPr id="9" name="Straight Arrow Connector 8"/>
            <p:cNvCxnSpPr>
              <a:stCxn id="32" idx="0"/>
              <a:endCxn id="4" idx="2"/>
            </p:cNvCxnSpPr>
            <p:nvPr/>
          </p:nvCxnSpPr>
          <p:spPr>
            <a:xfrm flipH="1" flipV="1">
              <a:off x="2743200" y="2166859"/>
              <a:ext cx="914400" cy="5763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343400" y="1789362"/>
            <a:ext cx="3429000" cy="1643141"/>
            <a:chOff x="1028700" y="1633459"/>
            <a:chExt cx="3429000" cy="1643141"/>
          </a:xfrm>
        </p:grpSpPr>
        <p:sp>
          <p:nvSpPr>
            <p:cNvPr id="34" name="Rectangle 33"/>
            <p:cNvSpPr/>
            <p:nvPr/>
          </p:nvSpPr>
          <p:spPr>
            <a:xfrm>
              <a:off x="1943100" y="1633459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world-after-tick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28700" y="2743200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cat-after-tick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857500" y="2743200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traffic-light-after-tick</a:t>
              </a:r>
            </a:p>
          </p:txBody>
        </p:sp>
      </p:grpSp>
      <p:cxnSp>
        <p:nvCxnSpPr>
          <p:cNvPr id="12" name="Straight Arrow Connector 11"/>
          <p:cNvCxnSpPr>
            <a:stCxn id="34" idx="2"/>
            <a:endCxn id="36" idx="0"/>
          </p:cNvCxnSpPr>
          <p:nvPr/>
        </p:nvCxnSpPr>
        <p:spPr>
          <a:xfrm flipH="1">
            <a:off x="5143500" y="2322762"/>
            <a:ext cx="914400" cy="576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4" idx="2"/>
            <a:endCxn id="37" idx="0"/>
          </p:cNvCxnSpPr>
          <p:nvPr/>
        </p:nvCxnSpPr>
        <p:spPr>
          <a:xfrm>
            <a:off x="6057900" y="2322762"/>
            <a:ext cx="914400" cy="576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42950" y="3830172"/>
            <a:ext cx="1028700" cy="12752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x-</a:t>
            </a:r>
            <a:r>
              <a:rPr lang="en-US" sz="1600" dirty="0" err="1">
                <a:solidFill>
                  <a:schemeClr val="tx1"/>
                </a:solidFill>
              </a:rPr>
              <a:t>pos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y-</a:t>
            </a:r>
            <a:r>
              <a:rPr lang="en-US" sz="1600" dirty="0" err="1">
                <a:solidFill>
                  <a:schemeClr val="tx1"/>
                </a:solidFill>
              </a:rPr>
              <a:t>pos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x-</a:t>
            </a:r>
            <a:r>
              <a:rPr lang="en-US" sz="1600" dirty="0" err="1">
                <a:solidFill>
                  <a:schemeClr val="tx1"/>
                </a:solidFill>
              </a:rPr>
              <a:t>vel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y-</a:t>
            </a:r>
            <a:r>
              <a:rPr lang="en-US" sz="1600" dirty="0" err="1">
                <a:solidFill>
                  <a:schemeClr val="tx1"/>
                </a:solidFill>
              </a:rPr>
              <a:t>vel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selected?</a:t>
            </a:r>
          </a:p>
        </p:txBody>
      </p:sp>
      <p:cxnSp>
        <p:nvCxnSpPr>
          <p:cNvPr id="6" name="Straight Arrow Connector 5"/>
          <p:cNvCxnSpPr>
            <a:stCxn id="18" idx="0"/>
            <a:endCxn id="8" idx="2"/>
          </p:cNvCxnSpPr>
          <p:nvPr/>
        </p:nvCxnSpPr>
        <p:spPr>
          <a:xfrm flipV="1">
            <a:off x="1257300" y="3429000"/>
            <a:ext cx="0" cy="401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3484229" y="3645594"/>
            <a:ext cx="3547142" cy="3112347"/>
            <a:chOff x="3657600" y="3644995"/>
            <a:chExt cx="3547142" cy="3112347"/>
          </a:xfrm>
        </p:grpSpPr>
        <p:sp>
          <p:nvSpPr>
            <p:cNvPr id="21" name="Rectangle 20"/>
            <p:cNvSpPr/>
            <p:nvPr/>
          </p:nvSpPr>
          <p:spPr>
            <a:xfrm>
              <a:off x="3657600" y="3644995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cat-x-</a:t>
              </a:r>
              <a:r>
                <a:rPr lang="en-US" dirty="0" err="1">
                  <a:solidFill>
                    <a:schemeClr val="tx1"/>
                  </a:solidFill>
                </a:rPr>
                <a:t>pos</a:t>
              </a:r>
              <a:r>
                <a:rPr lang="en-US" dirty="0">
                  <a:solidFill>
                    <a:schemeClr val="tx1"/>
                  </a:solidFill>
                </a:rPr>
                <a:t>-after-tick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631072" y="4934469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cat-x-</a:t>
              </a:r>
              <a:r>
                <a:rPr lang="en-US" dirty="0" err="1">
                  <a:solidFill>
                    <a:schemeClr val="tx1"/>
                  </a:solidFill>
                </a:rPr>
                <a:t>vel</a:t>
              </a:r>
              <a:r>
                <a:rPr lang="en-US" dirty="0">
                  <a:solidFill>
                    <a:schemeClr val="tx1"/>
                  </a:solidFill>
                </a:rPr>
                <a:t>-after-tick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117808" y="5579206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cat-y-</a:t>
              </a:r>
              <a:r>
                <a:rPr lang="en-US" dirty="0" err="1">
                  <a:solidFill>
                    <a:schemeClr val="tx1"/>
                  </a:solidFill>
                </a:rPr>
                <a:t>vel</a:t>
              </a:r>
              <a:r>
                <a:rPr lang="en-US" dirty="0">
                  <a:solidFill>
                    <a:schemeClr val="tx1"/>
                  </a:solidFill>
                </a:rPr>
                <a:t>-after-tick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604542" y="6223942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cat-selected?-after-tick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144336" y="4289732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cat-y-</a:t>
              </a:r>
              <a:r>
                <a:rPr lang="en-US" dirty="0" err="1">
                  <a:solidFill>
                    <a:schemeClr val="tx1"/>
                  </a:solidFill>
                </a:rPr>
                <a:t>pos</a:t>
              </a:r>
              <a:r>
                <a:rPr lang="en-US" dirty="0">
                  <a:solidFill>
                    <a:schemeClr val="tx1"/>
                  </a:solidFill>
                </a:rPr>
                <a:t>-after-tick</a:t>
              </a:r>
            </a:p>
          </p:txBody>
        </p:sp>
      </p:grpSp>
      <p:cxnSp>
        <p:nvCxnSpPr>
          <p:cNvPr id="14" name="Straight Arrow Connector 13"/>
          <p:cNvCxnSpPr>
            <a:stCxn id="36" idx="2"/>
            <a:endCxn id="21" idx="0"/>
          </p:cNvCxnSpPr>
          <p:nvPr/>
        </p:nvCxnSpPr>
        <p:spPr>
          <a:xfrm flipH="1">
            <a:off x="4284329" y="3432503"/>
            <a:ext cx="859171" cy="213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6" idx="2"/>
            <a:endCxn id="25" idx="0"/>
          </p:cNvCxnSpPr>
          <p:nvPr/>
        </p:nvCxnSpPr>
        <p:spPr>
          <a:xfrm flipH="1">
            <a:off x="4771065" y="3432503"/>
            <a:ext cx="372435" cy="857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6" idx="2"/>
            <a:endCxn id="22" idx="0"/>
          </p:cNvCxnSpPr>
          <p:nvPr/>
        </p:nvCxnSpPr>
        <p:spPr>
          <a:xfrm>
            <a:off x="5143500" y="3432503"/>
            <a:ext cx="114301" cy="1502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6" idx="2"/>
            <a:endCxn id="23" idx="0"/>
          </p:cNvCxnSpPr>
          <p:nvPr/>
        </p:nvCxnSpPr>
        <p:spPr>
          <a:xfrm>
            <a:off x="5143500" y="3432503"/>
            <a:ext cx="601037" cy="214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6" idx="2"/>
            <a:endCxn id="24" idx="0"/>
          </p:cNvCxnSpPr>
          <p:nvPr/>
        </p:nvCxnSpPr>
        <p:spPr>
          <a:xfrm>
            <a:off x="5143500" y="3432503"/>
            <a:ext cx="1087771" cy="279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629400" y="4290331"/>
            <a:ext cx="2133600" cy="11781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You may not need all of these help functions if some of the components of the cat after the tick are one-liners.</a:t>
            </a:r>
          </a:p>
        </p:txBody>
      </p:sp>
    </p:spTree>
    <p:extLst>
      <p:ext uri="{BB962C8B-B14F-4D97-AF65-F5344CB8AC3E}">
        <p14:creationId xmlns:p14="http://schemas.microsoft.com/office/powerpoint/2010/main" val="2546904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In this lesson, you had the opportunity to</a:t>
            </a:r>
          </a:p>
          <a:p>
            <a:pPr lvl="1" fontAlgn="base"/>
            <a:r>
              <a:rPr lang="en-US" dirty="0"/>
              <a:t>Build a more complex world</a:t>
            </a:r>
          </a:p>
          <a:p>
            <a:pPr lvl="1" fontAlgn="base"/>
            <a:r>
              <a:rPr lang="en-US" dirty="0"/>
              <a:t>Write more complex data definitions, representing information in appropriate places.</a:t>
            </a:r>
          </a:p>
          <a:p>
            <a:pPr lvl="1" fontAlgn="base"/>
            <a:r>
              <a:rPr lang="en-US" dirty="0"/>
              <a:t>Use the structure of the data to guide the development of programs incorporating multiple data definitions ("the structure of the program follows the structure of the data").</a:t>
            </a:r>
          </a:p>
          <a:p>
            <a:pPr lvl="1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717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b="1" dirty="0"/>
              <a:t>3-4-two-draggable-cats.rkt </a:t>
            </a:r>
            <a:r>
              <a:rPr lang="en-US" dirty="0"/>
              <a:t>and study the code (including the tests!)</a:t>
            </a:r>
          </a:p>
          <a:p>
            <a:r>
              <a:rPr lang="en-US" dirty="0"/>
              <a:t>If you have questions about this lesson, ask them on the Discussion Board</a:t>
            </a:r>
          </a:p>
        </p:txBody>
      </p:sp>
    </p:spTree>
    <p:extLst>
      <p:ext uri="{BB962C8B-B14F-4D97-AF65-F5344CB8AC3E}">
        <p14:creationId xmlns:p14="http://schemas.microsoft.com/office/powerpoint/2010/main" val="2468265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Like </a:t>
            </a:r>
            <a:r>
              <a:rPr lang="en-US" dirty="0" err="1"/>
              <a:t>draggable</a:t>
            </a:r>
            <a:r>
              <a:rPr lang="en-US" dirty="0"/>
              <a:t>-cat, except:</a:t>
            </a:r>
          </a:p>
          <a:p>
            <a:r>
              <a:rPr lang="en-US" dirty="0"/>
              <a:t>We have 2 cats in the scene</a:t>
            </a:r>
          </a:p>
          <a:p>
            <a:r>
              <a:rPr lang="en-US" dirty="0"/>
              <a:t>Each cat can be individually selected, as in </a:t>
            </a:r>
            <a:r>
              <a:rPr lang="en-US" dirty="0" err="1"/>
              <a:t>draggable</a:t>
            </a:r>
            <a:r>
              <a:rPr lang="en-US" dirty="0"/>
              <a:t>-cat</a:t>
            </a:r>
          </a:p>
          <a:p>
            <a:r>
              <a:rPr lang="en-US" dirty="0"/>
              <a:t>Space pauses or </a:t>
            </a:r>
            <a:r>
              <a:rPr lang="en-US" dirty="0" err="1"/>
              <a:t>unpauses</a:t>
            </a:r>
            <a:r>
              <a:rPr lang="en-US" dirty="0"/>
              <a:t> the entire animation</a:t>
            </a:r>
          </a:p>
          <a:p>
            <a:r>
              <a:rPr lang="en-US" dirty="0"/>
              <a:t>Demo: two-</a:t>
            </a:r>
            <a:r>
              <a:rPr lang="en-US" dirty="0" err="1"/>
              <a:t>draggable</a:t>
            </a:r>
            <a:r>
              <a:rPr lang="en-US" dirty="0"/>
              <a:t>-cats: </a:t>
            </a:r>
            <a:r>
              <a:rPr lang="en-US" dirty="0">
                <a:hlinkClick r:id="rId2"/>
              </a:rPr>
              <a:t>http://www.youtube.com/watch?v=XvODwv7ivrA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523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</a:t>
            </a:r>
            <a:r>
              <a:rPr lang="en-US" dirty="0" err="1"/>
              <a:t>draggable</a:t>
            </a:r>
            <a:r>
              <a:rPr lang="en-US" dirty="0"/>
              <a:t>-cats: demo</a:t>
            </a:r>
          </a:p>
        </p:txBody>
      </p:sp>
      <p:pic>
        <p:nvPicPr>
          <p:cNvPr id="4" name="XvODwv7ivrA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066800" y="1890713"/>
            <a:ext cx="7010400" cy="3943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95948" y="6303439"/>
            <a:ext cx="709085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I've added a bunch of tests since this video was made.  Study them!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0959" y="6324600"/>
            <a:ext cx="13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YouTube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6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remove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Analysis: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world has two cats and a paused?</a:t>
            </a:r>
          </a:p>
          <a:p>
            <a:pPr lvl="1"/>
            <a:r>
              <a:rPr lang="en-US" dirty="0"/>
              <a:t>it is the whole world that is paused or not</a:t>
            </a:r>
          </a:p>
        </p:txBody>
      </p:sp>
    </p:spTree>
    <p:extLst>
      <p:ext uri="{BB962C8B-B14F-4D97-AF65-F5344CB8AC3E}">
        <p14:creationId xmlns:p14="http://schemas.microsoft.com/office/powerpoint/2010/main" val="2655854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Definitions: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REPRESENTATION: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A World is represented as a (make-world cat1 cat2 paused?)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INTERPRETATION: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cat1, cat2 : Cat      the two cats in the world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paused?    : Boolean  is the world paused?</a:t>
            </a:r>
          </a:p>
          <a:p>
            <a:pPr marL="0" indent="0"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IMPLEMENTATION: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(define-struct world (cat1 cat2 paused?))</a:t>
            </a:r>
          </a:p>
          <a:p>
            <a:pPr marL="0" indent="0"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CONSTRCTOR TEMPLATE: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(make-world Cat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Boolean)</a:t>
            </a:r>
          </a:p>
          <a:p>
            <a:pPr marL="0" indent="0"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OBSERVER TEMPLATE: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world-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: World -&gt; ??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 (world-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w)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(... (world-cat1 w) (world-cat2 w) (world-paused? w)))</a:t>
            </a:r>
          </a:p>
          <a:p>
            <a:pPr marL="0" indent="0"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617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Analysis: Cat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cat has x-</a:t>
            </a:r>
            <a:r>
              <a:rPr lang="en-US" dirty="0" err="1"/>
              <a:t>pos</a:t>
            </a:r>
            <a:r>
              <a:rPr lang="en-US" dirty="0"/>
              <a:t>, y-</a:t>
            </a:r>
            <a:r>
              <a:rPr lang="en-US" dirty="0" err="1"/>
              <a:t>pos</a:t>
            </a:r>
            <a:r>
              <a:rPr lang="en-US" dirty="0"/>
              <a:t>, and selected?</a:t>
            </a:r>
          </a:p>
          <a:p>
            <a:r>
              <a:rPr lang="en-US" dirty="0"/>
              <a:t>What about paused?</a:t>
            </a:r>
          </a:p>
          <a:p>
            <a:pPr lvl="1"/>
            <a:r>
              <a:rPr lang="en-US" dirty="0"/>
              <a:t>cats aren't individually paused</a:t>
            </a:r>
          </a:p>
          <a:p>
            <a:pPr lvl="1"/>
            <a:r>
              <a:rPr lang="en-US" dirty="0"/>
              <a:t>it's the whole thing that is paused or not.</a:t>
            </a:r>
          </a:p>
        </p:txBody>
      </p:sp>
    </p:spTree>
    <p:extLst>
      <p:ext uri="{BB962C8B-B14F-4D97-AF65-F5344CB8AC3E}">
        <p14:creationId xmlns:p14="http://schemas.microsoft.com/office/powerpoint/2010/main" val="2655854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Definitions: Cat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REPRESENTATION: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A Cat is represented as (make-cat x-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pos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y-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pos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selected?)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INTERPRETATION: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x-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pos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, y-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pos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: Integer      the position of the center of the cat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                          in the scene 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selected?                   describes whether or not the cat is selected.</a:t>
            </a:r>
          </a:p>
          <a:p>
            <a:pPr marL="0" indent="0"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IMPLEMENTATION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(define-struct cat (x-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pos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y-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pos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selected?))</a:t>
            </a:r>
          </a:p>
          <a:p>
            <a:pPr marL="0" indent="0"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CONSTRUCTOR TEMPLATE: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(make-cat Integer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Integer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Boolean)</a:t>
            </a:r>
          </a:p>
          <a:p>
            <a:pPr marL="0" indent="0"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OBSERVER TEMPLATE: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template: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cat-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: Cat -&gt; ??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 (cat-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w)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(... (cat-x-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pos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w)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(cat-y-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pos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w) 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(cat-selected? w)))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853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Design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Every value of the information should be represented by some value of the data</a:t>
            </a:r>
          </a:p>
          <a:p>
            <a:pPr lvl="1"/>
            <a:r>
              <a:rPr lang="en-US" dirty="0"/>
              <a:t>otherwise, we lose immediately!</a:t>
            </a:r>
          </a:p>
          <a:p>
            <a:r>
              <a:rPr lang="en-US" dirty="0"/>
              <a:t>Every value of the data should represent some value of the information</a:t>
            </a:r>
          </a:p>
          <a:p>
            <a:pPr lvl="1"/>
            <a:r>
              <a:rPr lang="en-US" dirty="0"/>
              <a:t>no meaningless or nonsensical combinations</a:t>
            </a:r>
          </a:p>
          <a:p>
            <a:pPr lvl="1"/>
            <a:r>
              <a:rPr lang="en-US" dirty="0"/>
              <a:t>if each cat had a </a:t>
            </a:r>
            <a:r>
              <a:rPr lang="en-US" b="1" dirty="0"/>
              <a:t>paused? </a:t>
            </a:r>
            <a:r>
              <a:rPr lang="en-US" dirty="0"/>
              <a:t>field, then what would it mean for one cat to be paused and the other not?</a:t>
            </a:r>
          </a:p>
          <a:p>
            <a:pPr lvl="1"/>
            <a:r>
              <a:rPr lang="en-US" dirty="0"/>
              <a:t>Is it possible for one cat to be paused and the other not?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523a9fb2c8bae860a96a2a578d6842fe923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txDef>
      <a:spPr>
        <a:solidFill>
          <a:schemeClr val="accent1">
            <a:lumMod val="20000"/>
            <a:lumOff val="80000"/>
          </a:schemeClr>
        </a:solidFill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3602</TotalTime>
  <Words>1519</Words>
  <Application>Microsoft Office PowerPoint</Application>
  <PresentationFormat>On-screen Show (4:3)</PresentationFormat>
  <Paragraphs>239</Paragraphs>
  <Slides>25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CMMI10</vt:lpstr>
      <vt:lpstr>CMR10</vt:lpstr>
      <vt:lpstr>CMSY10ORIG</vt:lpstr>
      <vt:lpstr>Consolas</vt:lpstr>
      <vt:lpstr>Helvetica Neue</vt:lpstr>
      <vt:lpstr>1_Office Theme</vt:lpstr>
      <vt:lpstr>Two Draggable Cats</vt:lpstr>
      <vt:lpstr>Introduction and Learning Objectives</vt:lpstr>
      <vt:lpstr>Requirements</vt:lpstr>
      <vt:lpstr>two-draggable-cats: demo</vt:lpstr>
      <vt:lpstr>Information Analysis: World</vt:lpstr>
      <vt:lpstr>Data Definitions: World</vt:lpstr>
      <vt:lpstr>Information Analysis: Cat</vt:lpstr>
      <vt:lpstr>Data Definitions: Cat</vt:lpstr>
      <vt:lpstr>Data Design Principles</vt:lpstr>
      <vt:lpstr>Follow the template!</vt:lpstr>
      <vt:lpstr>world-after-tick</vt:lpstr>
      <vt:lpstr>Remember: The Shape of the Program Follows the Shape of the Data</vt:lpstr>
      <vt:lpstr>cat-after-tick</vt:lpstr>
      <vt:lpstr>cat-after-tick definition</vt:lpstr>
      <vt:lpstr>world-to-scene</vt:lpstr>
      <vt:lpstr>world-to-scene</vt:lpstr>
      <vt:lpstr>place-cat</vt:lpstr>
      <vt:lpstr>The Structure of the Program Follows the Structure of the Data (1)</vt:lpstr>
      <vt:lpstr>The Structure of the Program Follows the Structure of the Data (2)</vt:lpstr>
      <vt:lpstr>The Structure of the Program Follows the Structure of the Data (3)</vt:lpstr>
      <vt:lpstr>What if there were more things in the world?</vt:lpstr>
      <vt:lpstr>What if the motion of the cat were more complicated?</vt:lpstr>
      <vt:lpstr>What if the motion of the cat were more complicated? (2)</vt:lpstr>
      <vt:lpstr>Summary</vt:lpstr>
      <vt:lpstr>Next Steps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66</cp:revision>
  <dcterms:created xsi:type="dcterms:W3CDTF">2010-06-24T16:22:15Z</dcterms:created>
  <dcterms:modified xsi:type="dcterms:W3CDTF">2017-08-02T21:39:54Z</dcterms:modified>
</cp:coreProperties>
</file>