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98" r:id="rId2"/>
    <p:sldId id="299" r:id="rId3"/>
    <p:sldId id="300" r:id="rId4"/>
    <p:sldId id="412" r:id="rId5"/>
    <p:sldId id="303" r:id="rId6"/>
    <p:sldId id="414" r:id="rId7"/>
    <p:sldId id="302" r:id="rId8"/>
    <p:sldId id="413" r:id="rId9"/>
    <p:sldId id="434" r:id="rId10"/>
    <p:sldId id="435" r:id="rId11"/>
    <p:sldId id="420" r:id="rId12"/>
    <p:sldId id="309" r:id="rId13"/>
    <p:sldId id="308" r:id="rId14"/>
    <p:sldId id="433" r:id="rId15"/>
    <p:sldId id="310" r:id="rId16"/>
    <p:sldId id="311" r:id="rId17"/>
    <p:sldId id="312" r:id="rId18"/>
    <p:sldId id="313" r:id="rId19"/>
    <p:sldId id="423" r:id="rId20"/>
    <p:sldId id="314" r:id="rId21"/>
    <p:sldId id="315" r:id="rId22"/>
    <p:sldId id="316" r:id="rId23"/>
    <p:sldId id="317" r:id="rId24"/>
    <p:sldId id="318" r:id="rId25"/>
    <p:sldId id="424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432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327" r:id="rId43"/>
    <p:sldId id="328" r:id="rId44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4.2 The Observer Template for List Data" id="{F2409526-9D3E-4F8D-A390-EDC0B098DD28}">
          <p14:sldIdLst>
            <p14:sldId id="298"/>
            <p14:sldId id="299"/>
            <p14:sldId id="300"/>
            <p14:sldId id="412"/>
            <p14:sldId id="303"/>
            <p14:sldId id="414"/>
            <p14:sldId id="302"/>
            <p14:sldId id="413"/>
            <p14:sldId id="434"/>
            <p14:sldId id="435"/>
            <p14:sldId id="420"/>
            <p14:sldId id="309"/>
            <p14:sldId id="308"/>
            <p14:sldId id="433"/>
            <p14:sldId id="310"/>
            <p14:sldId id="311"/>
            <p14:sldId id="312"/>
            <p14:sldId id="313"/>
            <p14:sldId id="423"/>
            <p14:sldId id="314"/>
            <p14:sldId id="315"/>
            <p14:sldId id="316"/>
            <p14:sldId id="317"/>
            <p14:sldId id="318"/>
            <p14:sldId id="424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432"/>
            <p14:sldId id="425"/>
            <p14:sldId id="426"/>
            <p14:sldId id="427"/>
            <p14:sldId id="428"/>
            <p14:sldId id="429"/>
            <p14:sldId id="430"/>
            <p14:sldId id="431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9" autoAdjust="0"/>
    <p:restoredTop sz="88054" autoAdjust="0"/>
  </p:normalViewPr>
  <p:slideViewPr>
    <p:cSldViewPr snapToGrid="0" snapToObjects="1">
      <p:cViewPr varScale="1">
        <p:scale>
          <a:sx n="57" d="100"/>
          <a:sy n="57" d="100"/>
        </p:scale>
        <p:origin x="1017" y="36"/>
      </p:cViewPr>
      <p:guideLst>
        <p:guide orient="horz" pos="3261"/>
        <p:guide pos="1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Observer Template for List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4.2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70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0997" y="2553601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is-component-of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non-empty </a:t>
            </a:r>
            <a:r>
              <a:rPr lang="en-US" dirty="0" err="1"/>
              <a:t>Xlist</a:t>
            </a:r>
            <a:r>
              <a:rPr lang="en-US" dirty="0"/>
              <a:t> contains another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 err="1"/>
              <a:t>xlist-fn</a:t>
            </a:r>
            <a:r>
              <a:rPr lang="en-US" dirty="0"/>
              <a:t> calls itself on the component)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39715" y="2341504"/>
            <a:ext cx="1143000" cy="1244897"/>
            <a:chOff x="6139715" y="2341504"/>
            <a:chExt cx="1143000" cy="1244897"/>
          </a:xfrm>
        </p:grpSpPr>
        <p:sp>
          <p:nvSpPr>
            <p:cNvPr id="13" name="Rectangle 12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730265" y="311412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31008" y="2336194"/>
            <a:ext cx="1143000" cy="1250207"/>
            <a:chOff x="6139715" y="2341504"/>
            <a:chExt cx="1143000" cy="1250207"/>
          </a:xfrm>
        </p:grpSpPr>
        <p:sp>
          <p:nvSpPr>
            <p:cNvPr id="25" name="Rectangle 24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711215" y="311943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633217" y="2543690"/>
            <a:ext cx="5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00585" y="1841227"/>
            <a:ext cx="914400" cy="2201819"/>
            <a:chOff x="2302508" y="1841227"/>
            <a:chExt cx="914400" cy="2201819"/>
          </a:xfrm>
        </p:grpSpPr>
        <p:sp>
          <p:nvSpPr>
            <p:cNvPr id="6" name="Arc 5"/>
            <p:cNvSpPr/>
            <p:nvPr/>
          </p:nvSpPr>
          <p:spPr>
            <a:xfrm flipV="1">
              <a:off x="2302508" y="3128646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flipH="1">
              <a:off x="2302508" y="1841227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3214752" y="2298427"/>
            <a:ext cx="0" cy="127283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30265" y="1854203"/>
            <a:ext cx="914400" cy="2201819"/>
            <a:chOff x="2302508" y="1841227"/>
            <a:chExt cx="914400" cy="2201819"/>
          </a:xfrm>
        </p:grpSpPr>
        <p:sp>
          <p:nvSpPr>
            <p:cNvPr id="24" name="Arc 23"/>
            <p:cNvSpPr/>
            <p:nvPr/>
          </p:nvSpPr>
          <p:spPr>
            <a:xfrm flipV="1">
              <a:off x="2302508" y="3128646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flipH="1">
              <a:off x="2302508" y="1841227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1" name="Straight Connector 30"/>
          <p:cNvCxnSpPr>
            <a:endCxn id="24" idx="2"/>
          </p:cNvCxnSpPr>
          <p:nvPr/>
        </p:nvCxnSpPr>
        <p:spPr>
          <a:xfrm flipH="1">
            <a:off x="7644432" y="2311403"/>
            <a:ext cx="233" cy="127283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2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Observer Template to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template has two blanks in it.</a:t>
            </a:r>
          </a:p>
          <a:p>
            <a:r>
              <a:rPr lang="en-US" dirty="0"/>
              <a:t>Often we can get our function definition by simply filling in the blanks.</a:t>
            </a:r>
          </a:p>
          <a:p>
            <a:r>
              <a:rPr lang="en-US" dirty="0"/>
              <a:t>Each blank corresponds to a question</a:t>
            </a:r>
          </a:p>
          <a:p>
            <a:r>
              <a:rPr lang="en-US" dirty="0"/>
              <a:t>It's the same question for every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6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working with the list template a lot, so let’s do some examples to illustrate how it goes.</a:t>
            </a:r>
          </a:p>
          <a:p>
            <a:r>
              <a:rPr lang="en-US" dirty="0"/>
              <a:t>We’ll do 5 examples, starting with one that’s very simple and working up to more complicated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are the questions for the XList template: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4191000" y="2134772"/>
            <a:ext cx="4678680" cy="1323536"/>
            <a:chOff x="3474720" y="1447799"/>
            <a:chExt cx="4678680" cy="13235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noFill/>
            <a:ln w="1270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24200" y="4191000"/>
            <a:ext cx="5614987" cy="2349158"/>
            <a:chOff x="3124200" y="4191000"/>
            <a:chExt cx="5614987" cy="2349158"/>
          </a:xfrm>
        </p:grpSpPr>
        <p:sp>
          <p:nvSpPr>
            <p:cNvPr id="7" name="Rectangle 6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</a:t>
            </a:r>
            <a:r>
              <a:rPr lang="en-US" dirty="0" err="1"/>
              <a:t>NumberList</a:t>
            </a:r>
            <a:r>
              <a:rPr lang="en-US" dirty="0"/>
              <a:t> is represented as a list of Number.</a:t>
            </a:r>
          </a:p>
          <a:p>
            <a:endParaRPr lang="en-US" dirty="0"/>
          </a:p>
          <a:p>
            <a:r>
              <a:rPr lang="en-US" dirty="0"/>
              <a:t>;; CONSTRUCTOR TEMPLATE AND INTERPRETATION</a:t>
            </a:r>
          </a:p>
          <a:p>
            <a:r>
              <a:rPr lang="en-US" dirty="0"/>
              <a:t>;; empty                  -- the empty sequence</a:t>
            </a:r>
          </a:p>
          <a:p>
            <a:r>
              <a:rPr lang="en-US" dirty="0"/>
              <a:t>;; (cons n ns)</a:t>
            </a:r>
          </a:p>
          <a:p>
            <a:r>
              <a:rPr lang="en-US" dirty="0"/>
              <a:t>;;   WHERE:</a:t>
            </a:r>
          </a:p>
          <a:p>
            <a:r>
              <a:rPr lang="en-US" dirty="0"/>
              <a:t>;;    n  is a Number      -- the first number</a:t>
            </a:r>
          </a:p>
          <a:p>
            <a:r>
              <a:rPr lang="en-US" dirty="0"/>
              <a:t>;;                           in the sequence</a:t>
            </a:r>
          </a:p>
          <a:p>
            <a:r>
              <a:rPr lang="en-US" dirty="0"/>
              <a:t>;;    ns is a </a:t>
            </a:r>
            <a:r>
              <a:rPr lang="en-US" dirty="0" err="1"/>
              <a:t>NumberList</a:t>
            </a:r>
            <a:r>
              <a:rPr lang="en-US" dirty="0"/>
              <a:t>  -- the rest of the </a:t>
            </a:r>
          </a:p>
          <a:p>
            <a:r>
              <a:rPr lang="en-US" dirty="0"/>
              <a:t>;;                           numbers in the sequence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r>
              <a:rPr lang="en-US" dirty="0"/>
              <a:t>;; </a:t>
            </a:r>
            <a:r>
              <a:rPr lang="en-US" dirty="0" err="1"/>
              <a:t>nl-fn</a:t>
            </a:r>
            <a:r>
              <a:rPr lang="en-US" dirty="0"/>
              <a:t> : </a:t>
            </a:r>
            <a:r>
              <a:rPr lang="en-US" dirty="0" err="1"/>
              <a:t>NumberList</a:t>
            </a:r>
            <a:r>
              <a:rPr lang="en-US" dirty="0"/>
              <a:t> -&gt; ??</a:t>
            </a:r>
          </a:p>
          <a:p>
            <a:r>
              <a:rPr lang="en-US" dirty="0"/>
              <a:t>(define (</a:t>
            </a:r>
            <a:r>
              <a:rPr lang="en-US" dirty="0" err="1"/>
              <a:t>nl-fn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...]</a:t>
            </a:r>
          </a:p>
          <a:p>
            <a:r>
              <a:rPr lang="en-US" dirty="0"/>
              <a:t>    [else (... (first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             (</a:t>
            </a:r>
            <a:r>
              <a:rPr lang="en-US" dirty="0" err="1"/>
              <a:t>nl-fn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RETURNS: its length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empty) = 0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(cons 11 empty)) = 1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(cons 33 (cons 11 empty))) = 2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44106" y="2320596"/>
            <a:ext cx="2473144" cy="1023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write "</a:t>
            </a:r>
            <a:r>
              <a:rPr lang="en-US" b="1" dirty="0" err="1">
                <a:solidFill>
                  <a:schemeClr val="tx1"/>
                </a:solidFill>
              </a:rPr>
              <a:t>nl</a:t>
            </a:r>
            <a:r>
              <a:rPr lang="en-US" b="1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" as an abbreviation for </a:t>
            </a:r>
            <a:r>
              <a:rPr lang="en-US" b="1" dirty="0" err="1">
                <a:solidFill>
                  <a:schemeClr val="tx1"/>
                </a:solidFill>
              </a:rPr>
              <a:t>NumberList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8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19800" y="1790898"/>
            <a:ext cx="26670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start by copying the template and changing  the name of the function to </a:t>
            </a:r>
            <a:r>
              <a:rPr lang="en-US" sz="2000" b="1" dirty="0" err="1">
                <a:solidFill>
                  <a:schemeClr val="tx1"/>
                </a:solidFill>
              </a:rPr>
              <a:t>nl</a:t>
            </a:r>
            <a:r>
              <a:rPr lang="en-US" sz="2000" b="1" dirty="0">
                <a:solidFill>
                  <a:schemeClr val="tx1"/>
                </a:solidFill>
              </a:rPr>
              <a:t>-length</a:t>
            </a:r>
            <a:r>
              <a:rPr lang="en-US" sz="2000" dirty="0">
                <a:solidFill>
                  <a:schemeClr val="tx1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69824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+ 1 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53740" y="1872343"/>
            <a:ext cx="4678680" cy="1323536"/>
            <a:chOff x="3474720" y="1447799"/>
            <a:chExt cx="4678680" cy="1323536"/>
          </a:xfrm>
        </p:grpSpPr>
        <p:sp>
          <p:nvSpPr>
            <p:cNvPr id="11" name="Rectangle 10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7433" y="3853543"/>
            <a:ext cx="5614987" cy="2349158"/>
            <a:chOff x="3124200" y="4191000"/>
            <a:chExt cx="5614987" cy="2349158"/>
          </a:xfrm>
        </p:grpSpPr>
        <p:sp>
          <p:nvSpPr>
            <p:cNvPr id="14" name="Rectangle 13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28600" y="4305313"/>
            <a:ext cx="2279333" cy="19790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Next, we answer the template questions.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5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is self-referential,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(+ 1 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4660007">
            <a:off x="2608092" y="2970572"/>
            <a:ext cx="978408" cy="484632"/>
          </a:xfrm>
          <a:prstGeom prst="rightArrow">
            <a:avLst/>
          </a:prstGeom>
          <a:solidFill>
            <a:schemeClr val="accent2">
              <a:lumMod val="75000"/>
              <a:alpha val="4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4572000"/>
            <a:ext cx="45720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Self-reference in the constructor template leads to self-reference in the observer template;</a:t>
            </a:r>
          </a:p>
          <a:p>
            <a:r>
              <a:rPr lang="en-US" i="1" dirty="0">
                <a:solidFill>
                  <a:srgbClr val="FF0000"/>
                </a:solidFill>
              </a:rPr>
              <a:t>Self-reference in the observer template leads to self-reference in the code.</a:t>
            </a:r>
          </a:p>
        </p:txBody>
      </p:sp>
    </p:spTree>
    <p:extLst>
      <p:ext uri="{BB962C8B-B14F-4D97-AF65-F5344CB8AC3E}">
        <p14:creationId xmlns:p14="http://schemas.microsoft.com/office/powerpoint/2010/main" val="41316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watch this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204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(+ 1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(+ 1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1))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2)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73702" y="3567581"/>
            <a:ext cx="2672133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how each recursive call to </a:t>
            </a:r>
            <a:r>
              <a:rPr lang="en-US" b="1" dirty="0" err="1">
                <a:solidFill>
                  <a:schemeClr val="tx1"/>
                </a:solidFill>
              </a:rPr>
              <a:t>nl</a:t>
            </a:r>
            <a:r>
              <a:rPr lang="en-US" b="1" dirty="0">
                <a:solidFill>
                  <a:schemeClr val="tx1"/>
                </a:solidFill>
              </a:rPr>
              <a:t>-length</a:t>
            </a:r>
            <a:r>
              <a:rPr lang="en-US" dirty="0">
                <a:solidFill>
                  <a:schemeClr val="tx1"/>
                </a:solidFill>
              </a:rPr>
              <a:t> works on a shorter and shorter list. </a:t>
            </a:r>
          </a:p>
        </p:txBody>
      </p:sp>
    </p:spTree>
    <p:extLst>
      <p:ext uri="{BB962C8B-B14F-4D97-AF65-F5344CB8AC3E}">
        <p14:creationId xmlns:p14="http://schemas.microsoft.com/office/powerpoint/2010/main" val="13565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4.2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lesson you should be able to:</a:t>
            </a:r>
          </a:p>
          <a:p>
            <a:r>
              <a:rPr lang="en-US" dirty="0"/>
              <a:t>Write down the observer template for list data.</a:t>
            </a:r>
          </a:p>
          <a:p>
            <a:pPr lvl="0"/>
            <a:r>
              <a:rPr lang="en-US" dirty="0"/>
              <a:t>Use the observer template for list data to write simple functions on lists.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nl</a:t>
            </a:r>
            <a:r>
              <a:rPr lang="en-US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list of numbers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the sum of the numbers in the list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empty) = 0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11 empty)) = 11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33 (cons 11 empty))) = 44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10 (cons 20 (cons 3 empty)))) = 33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88733" y="2659380"/>
            <a:ext cx="206253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Here's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16954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nl</a:t>
            </a:r>
            <a:r>
              <a:rPr lang="en-US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1" name="Group 8"/>
          <p:cNvGrpSpPr/>
          <p:nvPr/>
        </p:nvGrpSpPr>
        <p:grpSpPr>
          <a:xfrm>
            <a:off x="3236323" y="1516548"/>
            <a:ext cx="4678680" cy="1323536"/>
            <a:chOff x="3474720" y="1447799"/>
            <a:chExt cx="4678680" cy="1323536"/>
          </a:xfrm>
        </p:grpSpPr>
        <p:sp>
          <p:nvSpPr>
            <p:cNvPr id="12" name="Rectangle 11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0016" y="3497748"/>
            <a:ext cx="5614987" cy="2349158"/>
            <a:chOff x="3124200" y="4191000"/>
            <a:chExt cx="5614987" cy="2349158"/>
          </a:xfrm>
        </p:grpSpPr>
        <p:sp>
          <p:nvSpPr>
            <p:cNvPr id="15" name="Rectangle 14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double-all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double-all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RETURNS: a sequence just like the original, but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with each number doubled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empty) = empty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(cons 12 empty))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= (cons 24 empty)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(cons 33 (cons 12 empty)))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= (cons 66 (cons 24 empty))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double-all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double-all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5" name="Group 8"/>
          <p:cNvGrpSpPr/>
          <p:nvPr/>
        </p:nvGrpSpPr>
        <p:grpSpPr>
          <a:xfrm>
            <a:off x="3760946" y="1524000"/>
            <a:ext cx="4678680" cy="1323536"/>
            <a:chOff x="3474720" y="1447799"/>
            <a:chExt cx="4678680" cy="1323536"/>
          </a:xfrm>
        </p:grpSpPr>
        <p:sp>
          <p:nvSpPr>
            <p:cNvPr id="6" name="Rectangle 5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73693" y="3650734"/>
            <a:ext cx="5614987" cy="2349158"/>
            <a:chOff x="3124200" y="4191000"/>
            <a:chExt cx="5614987" cy="2349158"/>
          </a:xfrm>
        </p:grpSpPr>
        <p:sp>
          <p:nvSpPr>
            <p:cNvPr id="9" name="Rectangle 8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double-all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]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(* 2 (first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5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3" y="1624012"/>
            <a:ext cx="861099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12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24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24 (cons 44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24 (cons 44 (cons 66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400" b="1">
                <a:latin typeface="Consolas" pitchFamily="49" charset="0"/>
                <a:cs typeface="Consolas" pitchFamily="49" charset="0"/>
              </a:rPr>
              <a:t>cons 24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(cons 44 (cons 66 empty)))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one, we'll need to specialize to integers.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is one of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-- empty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-- (cons Integer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7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list just like the original, but with all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the even numbers removed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empty)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(cons 12 empty))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list-22-11-13-46-7)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= (cons 11 (cons 13 (cons 7 empty)))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observer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5304" y="1520687"/>
            <a:ext cx="3150704" cy="805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remove-evens</a:t>
            </a:r>
            <a:r>
              <a:rPr lang="en-US" sz="1600" dirty="0">
                <a:solidFill>
                  <a:schemeClr val="tx1"/>
                </a:solidFill>
              </a:rPr>
              <a:t> is not a perfect name for this function, since it’s a verb rather than a noun.</a:t>
            </a:r>
          </a:p>
        </p:txBody>
      </p:sp>
    </p:spTree>
    <p:extLst>
      <p:ext uri="{BB962C8B-B14F-4D97-AF65-F5344CB8AC3E}">
        <p14:creationId xmlns:p14="http://schemas.microsoft.com/office/powerpoint/2010/main" val="40845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3429000"/>
            <a:ext cx="6224587" cy="2960132"/>
            <a:chOff x="2514600" y="3580026"/>
            <a:chExt cx="6224587" cy="2960132"/>
          </a:xfrm>
        </p:grpSpPr>
        <p:sp>
          <p:nvSpPr>
            <p:cNvPr id="8" name="Rectangle 7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2514600" y="3580026"/>
              <a:ext cx="1447800" cy="2052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0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05000" y="3048000"/>
            <a:ext cx="5334000" cy="160020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53000" y="4648200"/>
            <a:ext cx="381000" cy="60960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01987" y="5257799"/>
            <a:ext cx="2276061" cy="1202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code seems a little complicated.  Could we make it more readable?</a:t>
            </a:r>
          </a:p>
        </p:txBody>
      </p:sp>
    </p:spTree>
    <p:extLst>
      <p:ext uri="{BB962C8B-B14F-4D97-AF65-F5344CB8AC3E}">
        <p14:creationId xmlns:p14="http://schemas.microsoft.com/office/powerpoint/2010/main" val="4076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The Constructor Templates for </a:t>
            </a:r>
            <a:r>
              <a:rPr lang="en-US" dirty="0" err="1"/>
              <a:t>XList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XList</a:t>
            </a:r>
            <a:r>
              <a:rPr lang="en-US" dirty="0"/>
              <a:t> 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/>
              <a:t>-- (cons X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32173" y="1681305"/>
            <a:ext cx="3554627" cy="2016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Here are the constructor templates for a list of X's.  This means that any XList must look like one of these two forms</a:t>
            </a:r>
          </a:p>
        </p:txBody>
      </p:sp>
    </p:spTree>
    <p:extLst>
      <p:ext uri="{BB962C8B-B14F-4D97-AF65-F5344CB8AC3E}">
        <p14:creationId xmlns:p14="http://schemas.microsoft.com/office/powerpoint/2010/main" val="3295361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4800600"/>
            <a:ext cx="4343400" cy="1555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Here’s a clearer version, which is also acceptable for this class.  The template is just a way for you to get started writing your function definition.  It's OK to vary it a little if it leads to more readable code.</a:t>
            </a:r>
          </a:p>
        </p:txBody>
      </p:sp>
    </p:spTree>
    <p:extLst>
      <p:ext uri="{BB962C8B-B14F-4D97-AF65-F5344CB8AC3E}">
        <p14:creationId xmlns:p14="http://schemas.microsoft.com/office/powerpoint/2010/main" val="2965724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list just like the original, but with all the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even numbers removed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empty)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(cons 12 empty))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list-22-11-13-46-7)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= (cons 11 (cons 13 (cons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6019800"/>
            <a:ext cx="3276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Why is this not a good set of examples?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38600" y="6019800"/>
            <a:ext cx="47244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Answer: None of them show what happens when the first element of the list is odd</a:t>
            </a:r>
          </a:p>
        </p:txBody>
      </p:sp>
    </p:spTree>
    <p:extLst>
      <p:ext uri="{BB962C8B-B14F-4D97-AF65-F5344CB8AC3E}">
        <p14:creationId xmlns:p14="http://schemas.microsoft.com/office/powerpoint/2010/main" val="10042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13" name="Rectangle 12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800" y="3429000"/>
            <a:ext cx="4776787" cy="3034958"/>
            <a:chOff x="304800" y="3429000"/>
            <a:chExt cx="4776787" cy="3034958"/>
          </a:xfrm>
        </p:grpSpPr>
        <p:sp>
          <p:nvSpPr>
            <p:cNvPr id="17" name="Rectangle 16"/>
            <p:cNvSpPr/>
            <p:nvPr/>
          </p:nvSpPr>
          <p:spPr>
            <a:xfrm>
              <a:off x="304800" y="46482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17" idx="0"/>
            </p:cNvCxnSpPr>
            <p:nvPr/>
          </p:nvCxnSpPr>
          <p:spPr>
            <a:xfrm flipH="1" flipV="1">
              <a:off x="2362200" y="3429000"/>
              <a:ext cx="330994" cy="1219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114800" y="3124200"/>
            <a:ext cx="4343400" cy="914400"/>
            <a:chOff x="4114800" y="3124200"/>
            <a:chExt cx="4343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6019800" y="3124200"/>
              <a:ext cx="2438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This is OK: you don’t have to recur if you don’t need to.</a:t>
              </a: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4114800" y="3581400"/>
              <a:ext cx="1905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2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15" grpId="0"/>
      <p:bldP spid="1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9600" y="1647825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4734864"/>
            <a:ext cx="38100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Again, here's another version of remove-first-even that is acceptable.   It's OK to vary the template, but you'll be less likely to make mistakes if you stick close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41907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insert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DATA DEFINITION</a:t>
            </a:r>
          </a:p>
          <a:p>
            <a:endParaRPr lang="en-US" sz="2000" dirty="0"/>
          </a:p>
          <a:p>
            <a:r>
              <a:rPr lang="en-US" sz="2000" dirty="0"/>
              <a:t>;; A </a:t>
            </a:r>
            <a:r>
              <a:rPr lang="en-US" sz="2000" dirty="0" err="1"/>
              <a:t>SortedIntList</a:t>
            </a:r>
            <a:r>
              <a:rPr lang="en-US" sz="2000" dirty="0"/>
              <a:t> is an </a:t>
            </a:r>
            <a:r>
              <a:rPr lang="en-US" sz="2000" dirty="0" err="1"/>
              <a:t>IntList</a:t>
            </a:r>
            <a:r>
              <a:rPr lang="en-US" sz="2000" dirty="0"/>
              <a:t> that is in ascending</a:t>
            </a:r>
          </a:p>
          <a:p>
            <a:r>
              <a:rPr lang="en-US" sz="2000" dirty="0"/>
              <a:t>;;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18653" y="3011557"/>
            <a:ext cx="356814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This assumes that we already have a definition for </a:t>
            </a:r>
            <a:r>
              <a:rPr lang="en-US" sz="2000" b="1" dirty="0" err="1"/>
              <a:t>IntList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081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insert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insert : Integer </a:t>
            </a:r>
            <a:r>
              <a:rPr lang="en-US" sz="2000" dirty="0" err="1"/>
              <a:t>SortedIntList</a:t>
            </a:r>
            <a:r>
              <a:rPr lang="en-US" sz="2000" dirty="0"/>
              <a:t> -&gt; </a:t>
            </a:r>
            <a:r>
              <a:rPr lang="en-US" sz="2000" dirty="0" err="1"/>
              <a:t>SortedIntList</a:t>
            </a:r>
            <a:endParaRPr lang="en-US" sz="2000" dirty="0"/>
          </a:p>
          <a:p>
            <a:r>
              <a:rPr lang="en-US" sz="2000" dirty="0"/>
              <a:t>;; GIVEN: An integer and a sorted sequence of integers</a:t>
            </a:r>
          </a:p>
          <a:p>
            <a:r>
              <a:rPr lang="en-US" sz="2000" dirty="0"/>
              <a:t>;; RETURNS: A new </a:t>
            </a:r>
            <a:r>
              <a:rPr lang="en-US" sz="2000" dirty="0" err="1"/>
              <a:t>SortedIntList</a:t>
            </a:r>
            <a:r>
              <a:rPr lang="en-US" sz="2000" dirty="0"/>
              <a:t> just like the</a:t>
            </a:r>
          </a:p>
          <a:p>
            <a:r>
              <a:rPr lang="en-US" sz="2000" dirty="0"/>
              <a:t>;;   original, but with the new integer inserted.</a:t>
            </a:r>
          </a:p>
          <a:p>
            <a:r>
              <a:rPr lang="en-US" sz="2000" dirty="0"/>
              <a:t>;; EXAMPLES:</a:t>
            </a:r>
          </a:p>
          <a:p>
            <a:r>
              <a:rPr lang="en-US" sz="2000" dirty="0"/>
              <a:t>;; (insert 3 empty) = (list 3)</a:t>
            </a:r>
          </a:p>
          <a:p>
            <a:r>
              <a:rPr lang="en-US" sz="2000" dirty="0"/>
              <a:t>;; (insert 3 (list 5 6)) = (list 3 5 6)</a:t>
            </a:r>
          </a:p>
          <a:p>
            <a:r>
              <a:rPr lang="en-US" sz="2000" dirty="0"/>
              <a:t>;; (insert 3 (list -1 1 5 6)) </a:t>
            </a:r>
          </a:p>
          <a:p>
            <a:r>
              <a:rPr lang="en-US" sz="2000" dirty="0"/>
              <a:t>;;    = (list -1 1 3 5 6)</a:t>
            </a:r>
          </a:p>
          <a:p>
            <a:r>
              <a:rPr lang="en-US" sz="2000" dirty="0"/>
              <a:t>;; STRATEGY: Use observer template for</a:t>
            </a:r>
          </a:p>
          <a:p>
            <a:r>
              <a:rPr lang="en-US" sz="2000" dirty="0"/>
              <a:t>;; </a:t>
            </a:r>
            <a:r>
              <a:rPr lang="en-US" sz="2000" dirty="0" err="1"/>
              <a:t>SortedIntList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79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for </a:t>
            </a:r>
            <a:r>
              <a:rPr lang="en-US" b="1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(define (insert n </a:t>
            </a:r>
            <a:r>
              <a:rPr lang="en-US" sz="2000" dirty="0" err="1"/>
              <a:t>seq</a:t>
            </a:r>
            <a:r>
              <a:rPr lang="en-US" sz="2000" dirty="0"/>
              <a:t>)</a:t>
            </a:r>
          </a:p>
          <a:p>
            <a:r>
              <a:rPr lang="en-US" sz="2000" dirty="0"/>
              <a:t>  (cond</a:t>
            </a:r>
          </a:p>
          <a:p>
            <a:r>
              <a:rPr lang="en-US" sz="2000" dirty="0"/>
              <a:t>    [(empty? </a:t>
            </a:r>
            <a:r>
              <a:rPr lang="en-US" sz="2000" dirty="0" err="1"/>
              <a:t>seq</a:t>
            </a:r>
            <a:r>
              <a:rPr lang="en-US" sz="2000" dirty="0"/>
              <a:t>) (cons n empty)]</a:t>
            </a:r>
          </a:p>
          <a:p>
            <a:r>
              <a:rPr lang="en-US" sz="2000" dirty="0"/>
              <a:t>    [(&lt; n (first </a:t>
            </a:r>
            <a:r>
              <a:rPr lang="en-US" sz="2000" dirty="0" err="1"/>
              <a:t>seq</a:t>
            </a:r>
            <a:r>
              <a:rPr lang="en-US" sz="2000" dirty="0"/>
              <a:t>)) (cons n </a:t>
            </a:r>
            <a:r>
              <a:rPr lang="en-US" sz="2000" dirty="0" err="1"/>
              <a:t>seq</a:t>
            </a:r>
            <a:r>
              <a:rPr lang="en-US" sz="2000" dirty="0"/>
              <a:t>)]</a:t>
            </a:r>
          </a:p>
          <a:p>
            <a:r>
              <a:rPr lang="en-US" sz="2000" dirty="0"/>
              <a:t>    [else (cons (first </a:t>
            </a:r>
            <a:r>
              <a:rPr lang="en-US" sz="2000" dirty="0" err="1"/>
              <a:t>seq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(insert n (rest </a:t>
            </a:r>
            <a:r>
              <a:rPr lang="en-US" sz="2000" dirty="0" err="1"/>
              <a:t>seq</a:t>
            </a:r>
            <a:r>
              <a:rPr lang="en-US" sz="2000" dirty="0"/>
              <a:t>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78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3" y="1624012"/>
            <a:ext cx="861099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27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11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27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11 (cons 22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 27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11 (cons 22 (cons 27 (cons 33 empty))))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3583" y="3965713"/>
            <a:ext cx="4035287" cy="1630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Observe that this computation may take time proportional to the length of the sequence (in this case, 3).</a:t>
            </a:r>
          </a:p>
        </p:txBody>
      </p:sp>
    </p:spTree>
    <p:extLst>
      <p:ext uri="{BB962C8B-B14F-4D97-AF65-F5344CB8AC3E}">
        <p14:creationId xmlns:p14="http://schemas.microsoft.com/office/powerpoint/2010/main" val="31022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Insertion 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9734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;; </a:t>
            </a:r>
            <a:r>
              <a:rPr lang="en-US" dirty="0" err="1">
                <a:solidFill>
                  <a:srgbClr val="FF0000"/>
                </a:solidFill>
              </a:rPr>
              <a:t>mysort</a:t>
            </a:r>
            <a:r>
              <a:rPr lang="en-US" dirty="0"/>
              <a:t> : </a:t>
            </a:r>
            <a:r>
              <a:rPr lang="en-US" dirty="0" err="1"/>
              <a:t>IntList</a:t>
            </a:r>
            <a:r>
              <a:rPr lang="en-US" dirty="0"/>
              <a:t> -&gt; </a:t>
            </a:r>
            <a:r>
              <a:rPr lang="en-US" dirty="0" err="1"/>
              <a:t>SortedIntList</a:t>
            </a:r>
            <a:endParaRPr lang="en-US" dirty="0"/>
          </a:p>
          <a:p>
            <a:r>
              <a:rPr lang="en-US" dirty="0"/>
              <a:t>;; GIVEN: An integer sequence</a:t>
            </a:r>
          </a:p>
          <a:p>
            <a:r>
              <a:rPr lang="en-US" dirty="0"/>
              <a:t>;; RETURNS: The same sequence, </a:t>
            </a:r>
          </a:p>
          <a:p>
            <a:r>
              <a:rPr lang="en-US" dirty="0"/>
              <a:t>;;  but sorted by &lt;= .</a:t>
            </a:r>
          </a:p>
          <a:p>
            <a:r>
              <a:rPr lang="en-US" dirty="0"/>
              <a:t>;; EXAMPLES: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empty) = empty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(list 3)) = (list 3)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(list 2 1 4)) = (list 1 2 4)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(list 2 1 4 2)) = (list 1 2 2 4)</a:t>
            </a:r>
          </a:p>
          <a:p>
            <a:r>
              <a:rPr lang="en-US" dirty="0"/>
              <a:t>;; STRATEGY: Use observer template for</a:t>
            </a:r>
          </a:p>
          <a:p>
            <a:r>
              <a:rPr lang="en-US" dirty="0"/>
              <a:t>;;  </a:t>
            </a:r>
            <a:r>
              <a:rPr lang="en-US" dirty="0" err="1"/>
              <a:t>IntList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34269" y="2100208"/>
            <a:ext cx="2852531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 is predefined in ISL, so we need to use a different name.</a:t>
            </a:r>
          </a:p>
        </p:txBody>
      </p:sp>
    </p:spTree>
    <p:extLst>
      <p:ext uri="{BB962C8B-B14F-4D97-AF65-F5344CB8AC3E}">
        <p14:creationId xmlns:p14="http://schemas.microsoft.com/office/powerpoint/2010/main" val="427465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for </a:t>
            </a:r>
            <a:r>
              <a:rPr lang="en-US" b="1" dirty="0" err="1"/>
              <a:t>mysort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(define (</a:t>
            </a:r>
            <a:r>
              <a:rPr lang="en-US" sz="2400" dirty="0" err="1"/>
              <a:t>mysort</a:t>
            </a:r>
            <a:r>
              <a:rPr lang="en-US" sz="2400" dirty="0"/>
              <a:t> </a:t>
            </a:r>
            <a:r>
              <a:rPr lang="en-US" sz="2400" dirty="0" err="1"/>
              <a:t>ints</a:t>
            </a:r>
            <a:r>
              <a:rPr lang="en-US" sz="2400" dirty="0"/>
              <a:t>)</a:t>
            </a:r>
          </a:p>
          <a:p>
            <a:r>
              <a:rPr lang="en-US" sz="2400" dirty="0"/>
              <a:t>  (cond</a:t>
            </a:r>
          </a:p>
          <a:p>
            <a:r>
              <a:rPr lang="en-US" sz="2400" dirty="0"/>
              <a:t>    [(empty? </a:t>
            </a:r>
            <a:r>
              <a:rPr lang="en-US" sz="2400" dirty="0" err="1"/>
              <a:t>ints</a:t>
            </a:r>
            <a:r>
              <a:rPr lang="en-US" sz="2400" dirty="0"/>
              <a:t>) empty]</a:t>
            </a:r>
          </a:p>
          <a:p>
            <a:r>
              <a:rPr lang="en-US" sz="2400" dirty="0"/>
              <a:t>    [else (insert (first </a:t>
            </a:r>
            <a:r>
              <a:rPr lang="en-US" sz="2400" dirty="0" err="1"/>
              <a:t>ints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        (</a:t>
            </a:r>
            <a:r>
              <a:rPr lang="en-US" sz="2400" dirty="0" err="1"/>
              <a:t>mysort</a:t>
            </a:r>
            <a:r>
              <a:rPr lang="en-US" sz="2400" dirty="0"/>
              <a:t> (rest </a:t>
            </a:r>
            <a:r>
              <a:rPr lang="en-US" sz="2400" dirty="0" err="1"/>
              <a:t>ints</a:t>
            </a:r>
            <a:r>
              <a:rPr lang="en-US" sz="2400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59200" y="4145280"/>
            <a:ext cx="4145280" cy="1381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second argument to </a:t>
            </a:r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is always supposed to be a </a:t>
            </a:r>
            <a:r>
              <a:rPr lang="en-US" b="1" dirty="0" err="1">
                <a:solidFill>
                  <a:schemeClr val="tx1"/>
                </a:solidFill>
              </a:rPr>
              <a:t>SortedIntList</a:t>
            </a:r>
            <a:r>
              <a:rPr lang="en-US" dirty="0">
                <a:solidFill>
                  <a:schemeClr val="tx1"/>
                </a:solidFill>
              </a:rPr>
              <a:t>.  Why is this true?  (Hint: look at the contract for </a:t>
            </a:r>
            <a:r>
              <a:rPr lang="en-US" b="1" dirty="0" err="1">
                <a:solidFill>
                  <a:schemeClr val="tx1"/>
                </a:solidFill>
              </a:rPr>
              <a:t>mysort</a:t>
            </a:r>
            <a:r>
              <a:rPr lang="en-US" dirty="0">
                <a:solidFill>
                  <a:schemeClr val="tx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838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definition is self-referential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XList</a:t>
            </a:r>
            <a:r>
              <a:rPr lang="en-US" dirty="0"/>
              <a:t> 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/>
              <a:t>-- (cons X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7" name="Bent Arrow 4"/>
          <p:cNvSpPr/>
          <p:nvPr/>
        </p:nvSpPr>
        <p:spPr>
          <a:xfrm flipH="1">
            <a:off x="2274116" y="1658922"/>
            <a:ext cx="1371600" cy="1219201"/>
          </a:xfrm>
          <a:prstGeom prst="bentArrow">
            <a:avLst>
              <a:gd name="adj1" fmla="val 23858"/>
              <a:gd name="adj2" fmla="val 23847"/>
              <a:gd name="adj3" fmla="val 25000"/>
              <a:gd name="adj4" fmla="val 29957"/>
            </a:avLst>
          </a:prstGeom>
          <a:solidFill>
            <a:schemeClr val="accent6">
              <a:alpha val="31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2791" y="3758467"/>
            <a:ext cx="4149090" cy="1657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Here are the constructor templates for a list of X's.  This means that any XList must look like one of these two forms</a:t>
            </a:r>
          </a:p>
        </p:txBody>
      </p:sp>
    </p:spTree>
    <p:extLst>
      <p:ext uri="{BB962C8B-B14F-4D97-AF65-F5344CB8AC3E}">
        <p14:creationId xmlns:p14="http://schemas.microsoft.com/office/powerpoint/2010/main" val="3525392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3" y="1624012"/>
            <a:ext cx="8933167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2 1 4 2))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1 4 2)))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4 2))))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2)))))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empty)))))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empty))))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(list 2))))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(list 2 4)))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(list 1 2 4)))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(list 1 2 2 4))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steps does this take?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you call </a:t>
                </a:r>
                <a:r>
                  <a:rPr lang="en-US" b="1" dirty="0" err="1"/>
                  <a:t>mysort</a:t>
                </a:r>
                <a:r>
                  <a:rPr lang="en-US" dirty="0"/>
                  <a:t> on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it will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steps to get to the end, leaving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calls to </a:t>
                </a:r>
                <a:r>
                  <a:rPr lang="en-US" b="1" dirty="0"/>
                  <a:t>insert</a:t>
                </a:r>
                <a:r>
                  <a:rPr lang="en-US" dirty="0"/>
                  <a:t> still to be executed.</a:t>
                </a:r>
              </a:p>
              <a:p>
                <a:r>
                  <a:rPr lang="en-US" dirty="0"/>
                  <a:t>Each call to </a:t>
                </a:r>
                <a:r>
                  <a:rPr lang="en-US" b="1" dirty="0"/>
                  <a:t>insert</a:t>
                </a:r>
                <a:r>
                  <a:rPr lang="en-US" dirty="0"/>
                  <a:t> takes a number of steps proportional to the length of its argument, which again can be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calls to </a:t>
                </a:r>
                <a:r>
                  <a:rPr lang="en-US" b="1" dirty="0"/>
                  <a:t>insert</a:t>
                </a:r>
                <a:r>
                  <a:rPr lang="en-US" dirty="0"/>
                  <a:t>, so the whole computation takes time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can all be made precise; you should have learned this in your undergraduate algorithms course.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1111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5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write down the template for a list data definition</a:t>
            </a:r>
          </a:p>
          <a:p>
            <a:pPr lvl="1"/>
            <a:r>
              <a:rPr lang="en-US" dirty="0"/>
              <a:t>use structural decomposition to define simple functions on lists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06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04-1-lists.rkt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Go </a:t>
            </a:r>
            <a:r>
              <a:rPr lang="en-US" dirty="0"/>
              <a:t>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 (1</a:t>
            </a:r>
            <a:r>
              <a:rPr lang="en-US" baseline="30000" dirty="0"/>
              <a:t>st</a:t>
            </a:r>
            <a:r>
              <a:rPr lang="en-US" dirty="0"/>
              <a:t> attempt)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>
                <a:latin typeface="Consolas" pitchFamily="49" charset="0"/>
                <a:cs typeface="Consolas" pitchFamily="49" charset="0"/>
              </a:rPr>
              <a:t>;; xlist-fn: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>
                <a:latin typeface="Consolas" pitchFamily="49" charset="0"/>
                <a:cs typeface="Consolas" pitchFamily="49" charset="0"/>
              </a:rPr>
              <a:t>define (</a:t>
            </a:r>
            <a:r>
              <a:rPr lang="en-US" sz="28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>
                <a:latin typeface="Consolas" pitchFamily="49" charset="0"/>
                <a:cs typeface="Consolas" pitchFamily="49" charset="0"/>
              </a:rPr>
              <a:t> 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3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we should do something cleverer!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constructor template was self-referential</a:t>
            </a:r>
          </a:p>
          <a:p>
            <a:r>
              <a:rPr lang="en-US" dirty="0"/>
              <a:t>But this wasn't reflected in our observer template.</a:t>
            </a:r>
          </a:p>
          <a:p>
            <a:r>
              <a:rPr lang="en-US" b="1" dirty="0"/>
              <a:t>(rest </a:t>
            </a:r>
            <a:r>
              <a:rPr lang="en-US" b="1" dirty="0" err="1"/>
              <a:t>xs</a:t>
            </a:r>
            <a:r>
              <a:rPr lang="en-US" b="1" dirty="0"/>
              <a:t>) </a:t>
            </a:r>
            <a:r>
              <a:rPr lang="en-US" dirty="0"/>
              <a:t>is an XList, so we should expect to call </a:t>
            </a:r>
            <a:r>
              <a:rPr lang="en-US" b="1" dirty="0" err="1"/>
              <a:t>xlist-fn</a:t>
            </a:r>
            <a:r>
              <a:rPr lang="en-US" dirty="0"/>
              <a:t> recursively on it.</a:t>
            </a:r>
          </a:p>
          <a:p>
            <a:pPr lvl="1"/>
            <a:r>
              <a:rPr lang="en-US" dirty="0"/>
              <a:t>This is usually (though not always) what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Observer 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4619" y="5058492"/>
            <a:ext cx="3097161" cy="1297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Observe that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/>
              <a:t> is non-empty when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are called, so their contracts are satisfied.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950" y="5191077"/>
            <a:ext cx="3638649" cy="1032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we add a recursive call to </a:t>
            </a:r>
            <a:r>
              <a:rPr lang="en-US" b="1" dirty="0">
                <a:solidFill>
                  <a:schemeClr val="tx1"/>
                </a:solidFill>
              </a:rPr>
              <a:t>list-</a:t>
            </a:r>
            <a:r>
              <a:rPr lang="en-US" b="1" dirty="0" err="1">
                <a:solidFill>
                  <a:schemeClr val="tx1"/>
                </a:solidFill>
              </a:rPr>
              <a:t>fn</a:t>
            </a:r>
            <a:r>
              <a:rPr lang="en-US" dirty="0">
                <a:solidFill>
                  <a:schemeClr val="tx1"/>
                </a:solidFill>
              </a:rPr>
              <a:t> on </a:t>
            </a:r>
            <a:r>
              <a:rPr lang="en-US" b="1" dirty="0">
                <a:solidFill>
                  <a:schemeClr val="tx1"/>
                </a:solidFill>
              </a:rPr>
              <a:t>(rest </a:t>
            </a:r>
            <a:r>
              <a:rPr lang="en-US" b="1" dirty="0" err="1">
                <a:solidFill>
                  <a:schemeClr val="tx1"/>
                </a:solidFill>
              </a:rPr>
              <a:t>xs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2600275" y="4647805"/>
            <a:ext cx="1445827" cy="54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6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is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 rot="19782381">
            <a:off x="3856421" y="2371538"/>
            <a:ext cx="484632" cy="2012975"/>
          </a:xfrm>
          <a:prstGeom prst="upArrow">
            <a:avLst/>
          </a:prstGeom>
          <a:solidFill>
            <a:schemeClr val="accent1">
              <a:alpha val="5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4876800"/>
            <a:ext cx="4572000" cy="1600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2400" i="1" dirty="0">
                <a:solidFill>
                  <a:srgbClr val="FF0000"/>
                </a:solidFill>
              </a:rPr>
              <a:t>New Slogan: Self-reference in the constructor template leads to self-reference in the observer template.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9554" y="5010867"/>
            <a:ext cx="3097161" cy="1297858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/>
              <a:t> is a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XList</a:t>
            </a:r>
            <a:r>
              <a:rPr lang="en-US" sz="2400" dirty="0">
                <a:cs typeface="Consolas" pitchFamily="49" charset="0"/>
              </a:rPr>
              <a:t>, </a:t>
            </a:r>
            <a:r>
              <a:rPr lang="en-US" sz="2400" dirty="0"/>
              <a:t>so call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400" dirty="0"/>
              <a:t> on it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1648135" y="4448817"/>
            <a:ext cx="2056843" cy="5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2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non-empty </a:t>
            </a:r>
            <a:r>
              <a:rPr lang="en-US" dirty="0" err="1"/>
              <a:t>Xlist</a:t>
            </a:r>
            <a:r>
              <a:rPr lang="en-US" dirty="0"/>
              <a:t> contains another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 err="1"/>
              <a:t>xlist-fn</a:t>
            </a:r>
            <a:r>
              <a:rPr lang="en-US" dirty="0"/>
              <a:t> calls itself on the component)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39715" y="2341504"/>
            <a:ext cx="1143000" cy="2006897"/>
            <a:chOff x="6139715" y="2341504"/>
            <a:chExt cx="1143000" cy="2006897"/>
          </a:xfrm>
        </p:grpSpPr>
        <p:sp>
          <p:nvSpPr>
            <p:cNvPr id="13" name="Rectangle 12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39715" y="3586401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730265" y="311412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31008" y="2336194"/>
            <a:ext cx="1143000" cy="2006897"/>
            <a:chOff x="6139715" y="2341504"/>
            <a:chExt cx="1143000" cy="2006897"/>
          </a:xfrm>
        </p:grpSpPr>
        <p:sp>
          <p:nvSpPr>
            <p:cNvPr id="25" name="Rectangle 24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39715" y="3586401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11215" y="311943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361194" y="3195833"/>
            <a:ext cx="227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has-as-component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6075" y="3160286"/>
            <a:ext cx="5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2515" y="6076335"/>
            <a:ext cx="29390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or, folding in the recursion....:</a:t>
            </a:r>
          </a:p>
        </p:txBody>
      </p: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4559</TotalTime>
  <Words>3397</Words>
  <Application>Microsoft Office PowerPoint</Application>
  <PresentationFormat>On-screen Show (4:3)</PresentationFormat>
  <Paragraphs>458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Cambria Math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The Observer Template for List Data</vt:lpstr>
      <vt:lpstr>Key Points for Lesson 4.2</vt:lpstr>
      <vt:lpstr>Review: The Constructor Templates for XList</vt:lpstr>
      <vt:lpstr>This definition is self-referential</vt:lpstr>
      <vt:lpstr>Observer Template (1st attempt)</vt:lpstr>
      <vt:lpstr>But we should do something cleverer!</vt:lpstr>
      <vt:lpstr>The Observer Template for List data</vt:lpstr>
      <vt:lpstr>This template is self-referential</vt:lpstr>
      <vt:lpstr>Remember: The Shape of the Program Follows the Shape of the Data</vt:lpstr>
      <vt:lpstr>Remember: The Shape of the Program Follows the Shape of the Data</vt:lpstr>
      <vt:lpstr>From Observer Template to Function Definition</vt:lpstr>
      <vt:lpstr>Let’s do some examples</vt:lpstr>
      <vt:lpstr>Here are the questions for the XList template:</vt:lpstr>
      <vt:lpstr>Data Definitions</vt:lpstr>
      <vt:lpstr>Example 1: nl-length</vt:lpstr>
      <vt:lpstr>Example 1: nl-length</vt:lpstr>
      <vt:lpstr>Example 1: nl-length</vt:lpstr>
      <vt:lpstr>The code is self-referential, too</vt:lpstr>
      <vt:lpstr>Let's watch this work</vt:lpstr>
      <vt:lpstr>Example 2: nl-sum</vt:lpstr>
      <vt:lpstr>Example 2: nl-sum</vt:lpstr>
      <vt:lpstr>Watch this work:</vt:lpstr>
      <vt:lpstr>Example 3: double-all</vt:lpstr>
      <vt:lpstr>Example 3: double-all</vt:lpstr>
      <vt:lpstr>Watch this work:</vt:lpstr>
      <vt:lpstr>Example 4: remove-evens</vt:lpstr>
      <vt:lpstr>Example 4: remove-evens</vt:lpstr>
      <vt:lpstr>Example 4: remove-evens</vt:lpstr>
      <vt:lpstr>Example 4: remove-evens</vt:lpstr>
      <vt:lpstr>Example 4: remove-evens</vt:lpstr>
      <vt:lpstr>Example 5: remove-first-even</vt:lpstr>
      <vt:lpstr>Example 5: remove-first-even</vt:lpstr>
      <vt:lpstr>Example 5: remove-first-even</vt:lpstr>
      <vt:lpstr>Example 6: insert</vt:lpstr>
      <vt:lpstr>Example 6: insert</vt:lpstr>
      <vt:lpstr>Function Definition for insert</vt:lpstr>
      <vt:lpstr>Watch this work:</vt:lpstr>
      <vt:lpstr>Example 7: Insertion Sort</vt:lpstr>
      <vt:lpstr>Function definition for mysort</vt:lpstr>
      <vt:lpstr>Watch this work:</vt:lpstr>
      <vt:lpstr>How many steps does this take?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151</cp:revision>
  <dcterms:created xsi:type="dcterms:W3CDTF">2010-06-24T16:22:15Z</dcterms:created>
  <dcterms:modified xsi:type="dcterms:W3CDTF">2017-08-28T08:53:47Z</dcterms:modified>
</cp:coreProperties>
</file>