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0"/>
  </p:notesMasterIdLst>
  <p:sldIdLst>
    <p:sldId id="257" r:id="rId2"/>
    <p:sldId id="297" r:id="rId3"/>
    <p:sldId id="288" r:id="rId4"/>
    <p:sldId id="289" r:id="rId5"/>
    <p:sldId id="269" r:id="rId6"/>
    <p:sldId id="270" r:id="rId7"/>
    <p:sldId id="410" r:id="rId8"/>
    <p:sldId id="272" r:id="rId9"/>
    <p:sldId id="273" r:id="rId10"/>
    <p:sldId id="274" r:id="rId11"/>
    <p:sldId id="277" r:id="rId12"/>
    <p:sldId id="278" r:id="rId13"/>
    <p:sldId id="290" r:id="rId14"/>
    <p:sldId id="279" r:id="rId15"/>
    <p:sldId id="409" r:id="rId16"/>
    <p:sldId id="411" r:id="rId17"/>
    <p:sldId id="291" r:id="rId18"/>
    <p:sldId id="280" r:id="rId19"/>
    <p:sldId id="281" r:id="rId20"/>
    <p:sldId id="282" r:id="rId21"/>
    <p:sldId id="283" r:id="rId22"/>
    <p:sldId id="293" r:id="rId23"/>
    <p:sldId id="284" r:id="rId24"/>
    <p:sldId id="285" r:id="rId25"/>
    <p:sldId id="286" r:id="rId26"/>
    <p:sldId id="294" r:id="rId27"/>
    <p:sldId id="295" r:id="rId28"/>
    <p:sldId id="298" r:id="rId29"/>
    <p:sldId id="299" r:id="rId30"/>
    <p:sldId id="300" r:id="rId31"/>
    <p:sldId id="412" r:id="rId32"/>
    <p:sldId id="303" r:id="rId33"/>
    <p:sldId id="414" r:id="rId34"/>
    <p:sldId id="302" r:id="rId35"/>
    <p:sldId id="413" r:id="rId36"/>
    <p:sldId id="420" r:id="rId37"/>
    <p:sldId id="308" r:id="rId38"/>
    <p:sldId id="309" r:id="rId39"/>
    <p:sldId id="310" r:id="rId40"/>
    <p:sldId id="311" r:id="rId41"/>
    <p:sldId id="312" r:id="rId42"/>
    <p:sldId id="313" r:id="rId43"/>
    <p:sldId id="423" r:id="rId44"/>
    <p:sldId id="314" r:id="rId45"/>
    <p:sldId id="315" r:id="rId46"/>
    <p:sldId id="316" r:id="rId47"/>
    <p:sldId id="317" r:id="rId48"/>
    <p:sldId id="318" r:id="rId49"/>
    <p:sldId id="424" r:id="rId50"/>
    <p:sldId id="319" r:id="rId51"/>
    <p:sldId id="320" r:id="rId52"/>
    <p:sldId id="321" r:id="rId53"/>
    <p:sldId id="322" r:id="rId54"/>
    <p:sldId id="323" r:id="rId55"/>
    <p:sldId id="324" r:id="rId56"/>
    <p:sldId id="325" r:id="rId57"/>
    <p:sldId id="326" r:id="rId58"/>
    <p:sldId id="425" r:id="rId59"/>
    <p:sldId id="426" r:id="rId60"/>
    <p:sldId id="427" r:id="rId61"/>
    <p:sldId id="428" r:id="rId62"/>
    <p:sldId id="429" r:id="rId63"/>
    <p:sldId id="430" r:id="rId64"/>
    <p:sldId id="431" r:id="rId65"/>
    <p:sldId id="327" r:id="rId66"/>
    <p:sldId id="328" r:id="rId67"/>
    <p:sldId id="329" r:id="rId68"/>
    <p:sldId id="330" r:id="rId69"/>
    <p:sldId id="331" r:id="rId70"/>
    <p:sldId id="332" r:id="rId71"/>
    <p:sldId id="333" r:id="rId72"/>
    <p:sldId id="432" r:id="rId73"/>
    <p:sldId id="433" r:id="rId74"/>
    <p:sldId id="434" r:id="rId75"/>
    <p:sldId id="435" r:id="rId76"/>
    <p:sldId id="436" r:id="rId77"/>
    <p:sldId id="437" r:id="rId78"/>
    <p:sldId id="438" r:id="rId79"/>
    <p:sldId id="440" r:id="rId80"/>
    <p:sldId id="439" r:id="rId81"/>
    <p:sldId id="335" r:id="rId82"/>
    <p:sldId id="340" r:id="rId83"/>
    <p:sldId id="341" r:id="rId84"/>
    <p:sldId id="342" r:id="rId85"/>
    <p:sldId id="455" r:id="rId86"/>
    <p:sldId id="441" r:id="rId87"/>
    <p:sldId id="442" r:id="rId88"/>
    <p:sldId id="443" r:id="rId89"/>
    <p:sldId id="456" r:id="rId90"/>
    <p:sldId id="447" r:id="rId91"/>
    <p:sldId id="448" r:id="rId92"/>
    <p:sldId id="449" r:id="rId93"/>
    <p:sldId id="450" r:id="rId94"/>
    <p:sldId id="451" r:id="rId95"/>
    <p:sldId id="452" r:id="rId96"/>
    <p:sldId id="468" r:id="rId97"/>
    <p:sldId id="460" r:id="rId98"/>
    <p:sldId id="461" r:id="rId99"/>
    <p:sldId id="462" r:id="rId100"/>
    <p:sldId id="463" r:id="rId101"/>
    <p:sldId id="464" r:id="rId102"/>
    <p:sldId id="465" r:id="rId103"/>
    <p:sldId id="466" r:id="rId104"/>
    <p:sldId id="467" r:id="rId105"/>
    <p:sldId id="469" r:id="rId106"/>
    <p:sldId id="453" r:id="rId107"/>
    <p:sldId id="454" r:id="rId108"/>
    <p:sldId id="470" r:id="rId109"/>
    <p:sldId id="471" r:id="rId110"/>
    <p:sldId id="472" r:id="rId111"/>
    <p:sldId id="473" r:id="rId112"/>
    <p:sldId id="474" r:id="rId113"/>
    <p:sldId id="475" r:id="rId114"/>
    <p:sldId id="476" r:id="rId115"/>
    <p:sldId id="477" r:id="rId116"/>
    <p:sldId id="478" r:id="rId117"/>
    <p:sldId id="479" r:id="rId118"/>
    <p:sldId id="480" r:id="rId119"/>
    <p:sldId id="481" r:id="rId120"/>
    <p:sldId id="482" r:id="rId121"/>
    <p:sldId id="483" r:id="rId122"/>
    <p:sldId id="484" r:id="rId123"/>
    <p:sldId id="487" r:id="rId124"/>
    <p:sldId id="488" r:id="rId125"/>
    <p:sldId id="489" r:id="rId126"/>
    <p:sldId id="343" r:id="rId127"/>
    <p:sldId id="344" r:id="rId128"/>
    <p:sldId id="345" r:id="rId129"/>
    <p:sldId id="346" r:id="rId130"/>
    <p:sldId id="347" r:id="rId131"/>
    <p:sldId id="490" r:id="rId132"/>
    <p:sldId id="348" r:id="rId133"/>
    <p:sldId id="349" r:id="rId134"/>
    <p:sldId id="350" r:id="rId135"/>
    <p:sldId id="491" r:id="rId136"/>
    <p:sldId id="495" r:id="rId137"/>
    <p:sldId id="458" r:id="rId138"/>
    <p:sldId id="459" r:id="rId139"/>
    <p:sldId id="494" r:id="rId140"/>
    <p:sldId id="385" r:id="rId141"/>
    <p:sldId id="386" r:id="rId142"/>
    <p:sldId id="387" r:id="rId143"/>
    <p:sldId id="388" r:id="rId144"/>
    <p:sldId id="389" r:id="rId145"/>
    <p:sldId id="390" r:id="rId146"/>
    <p:sldId id="391" r:id="rId147"/>
    <p:sldId id="392" r:id="rId148"/>
    <p:sldId id="393" r:id="rId149"/>
    <p:sldId id="394" r:id="rId150"/>
    <p:sldId id="395" r:id="rId151"/>
    <p:sldId id="396" r:id="rId152"/>
    <p:sldId id="397" r:id="rId153"/>
    <p:sldId id="398" r:id="rId154"/>
    <p:sldId id="399" r:id="rId155"/>
    <p:sldId id="400" r:id="rId156"/>
    <p:sldId id="401" r:id="rId157"/>
    <p:sldId id="402" r:id="rId158"/>
    <p:sldId id="403" r:id="rId159"/>
    <p:sldId id="404" r:id="rId160"/>
    <p:sldId id="405" r:id="rId161"/>
    <p:sldId id="406" r:id="rId162"/>
    <p:sldId id="407" r:id="rId163"/>
    <p:sldId id="408" r:id="rId164"/>
    <p:sldId id="415" r:id="rId165"/>
    <p:sldId id="416" r:id="rId166"/>
    <p:sldId id="417" r:id="rId167"/>
    <p:sldId id="418" r:id="rId168"/>
    <p:sldId id="419" r:id="rId169"/>
  </p:sldIdLst>
  <p:sldSz cx="9144000" cy="6858000" type="screen4x3"/>
  <p:notesSz cx="6858000" cy="9144000"/>
  <p:custDataLst>
    <p:tags r:id="rId17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sson 4.1 Intro" id="{4F3DE866-4E0D-4EA2-9A9E-AB7126868BBD}">
          <p14:sldIdLst>
            <p14:sldId id="257"/>
            <p14:sldId id="297"/>
            <p14:sldId id="288"/>
            <p14:sldId id="289"/>
            <p14:sldId id="269"/>
            <p14:sldId id="270"/>
            <p14:sldId id="410"/>
            <p14:sldId id="272"/>
            <p14:sldId id="273"/>
            <p14:sldId id="274"/>
            <p14:sldId id="277"/>
            <p14:sldId id="278"/>
            <p14:sldId id="290"/>
            <p14:sldId id="279"/>
            <p14:sldId id="409"/>
            <p14:sldId id="411"/>
            <p14:sldId id="291"/>
            <p14:sldId id="280"/>
            <p14:sldId id="281"/>
            <p14:sldId id="282"/>
            <p14:sldId id="283"/>
            <p14:sldId id="293"/>
            <p14:sldId id="284"/>
            <p14:sldId id="285"/>
            <p14:sldId id="286"/>
            <p14:sldId id="294"/>
            <p14:sldId id="295"/>
          </p14:sldIdLst>
        </p14:section>
        <p14:section name="Lesson 4.2 The Observer Template for List Data" id="{F2409526-9D3E-4F8D-A390-EDC0B098DD28}">
          <p14:sldIdLst>
            <p14:sldId id="298"/>
            <p14:sldId id="299"/>
            <p14:sldId id="300"/>
            <p14:sldId id="412"/>
            <p14:sldId id="303"/>
            <p14:sldId id="414"/>
            <p14:sldId id="302"/>
            <p14:sldId id="413"/>
            <p14:sldId id="420"/>
            <p14:sldId id="308"/>
            <p14:sldId id="309"/>
            <p14:sldId id="310"/>
            <p14:sldId id="311"/>
            <p14:sldId id="312"/>
            <p14:sldId id="313"/>
            <p14:sldId id="423"/>
            <p14:sldId id="314"/>
            <p14:sldId id="315"/>
            <p14:sldId id="316"/>
            <p14:sldId id="317"/>
            <p14:sldId id="318"/>
            <p14:sldId id="424"/>
            <p14:sldId id="319"/>
            <p14:sldId id="320"/>
            <p14:sldId id="321"/>
            <p14:sldId id="322"/>
            <p14:sldId id="323"/>
            <p14:sldId id="324"/>
            <p14:sldId id="325"/>
            <p14:sldId id="326"/>
            <p14:sldId id="425"/>
            <p14:sldId id="426"/>
            <p14:sldId id="427"/>
            <p14:sldId id="428"/>
            <p14:sldId id="429"/>
            <p14:sldId id="430"/>
            <p14:sldId id="431"/>
            <p14:sldId id="327"/>
            <p14:sldId id="328"/>
          </p14:sldIdLst>
        </p14:section>
        <p14:section name="Lesson 4.3 Lists of Structures" id="{96E9B853-F1F8-4D3B-8FD6-6CEC2A8032FB}">
          <p14:sldIdLst>
            <p14:sldId id="329"/>
            <p14:sldId id="330"/>
            <p14:sldId id="331"/>
            <p14:sldId id="332"/>
            <p14:sldId id="333"/>
            <p14:sldId id="432"/>
            <p14:sldId id="433"/>
            <p14:sldId id="434"/>
            <p14:sldId id="435"/>
            <p14:sldId id="436"/>
            <p14:sldId id="437"/>
            <p14:sldId id="438"/>
            <p14:sldId id="440"/>
            <p14:sldId id="439"/>
            <p14:sldId id="335"/>
            <p14:sldId id="340"/>
            <p14:sldId id="341"/>
            <p14:sldId id="342"/>
          </p14:sldIdLst>
        </p14:section>
        <p14:section name="Lesson 4.4 The Natural Numbers" id="{996BFD1D-860A-4D8E-BBFB-E09FA42E5893}">
          <p14:sldIdLst>
            <p14:sldId id="455"/>
            <p14:sldId id="441"/>
            <p14:sldId id="442"/>
            <p14:sldId id="443"/>
            <p14:sldId id="456"/>
            <p14:sldId id="447"/>
            <p14:sldId id="448"/>
            <p14:sldId id="449"/>
            <p14:sldId id="450"/>
            <p14:sldId id="451"/>
            <p14:sldId id="452"/>
            <p14:sldId id="468"/>
            <p14:sldId id="460"/>
            <p14:sldId id="461"/>
            <p14:sldId id="462"/>
            <p14:sldId id="463"/>
            <p14:sldId id="464"/>
            <p14:sldId id="465"/>
            <p14:sldId id="466"/>
            <p14:sldId id="467"/>
            <p14:sldId id="469"/>
            <p14:sldId id="453"/>
            <p14:sldId id="454"/>
          </p14:sldIdLst>
        </p14:section>
        <p14:section name="Lesson 4.5 Non-Empty Lists" id="{F2057148-6B90-4B4C-BDF9-60E03E2D8622}">
          <p14:sldIdLst>
            <p14:sldId id="470"/>
            <p14:sldId id="471"/>
            <p14:sldId id="472"/>
            <p14:sldId id="473"/>
            <p14:sldId id="474"/>
            <p14:sldId id="475"/>
            <p14:sldId id="476"/>
            <p14:sldId id="477"/>
            <p14:sldId id="478"/>
            <p14:sldId id="479"/>
            <p14:sldId id="480"/>
            <p14:sldId id="481"/>
            <p14:sldId id="482"/>
            <p14:sldId id="483"/>
            <p14:sldId id="484"/>
            <p14:sldId id="487"/>
            <p14:sldId id="488"/>
            <p14:sldId id="489"/>
          </p14:sldIdLst>
        </p14:section>
        <p14:section name="Lesson 4.6 What's a Good Recursive Data Type" id="{D23BF970-05FB-48A4-B058-2BCA1904DA81}">
          <p14:sldIdLst>
            <p14:sldId id="343"/>
            <p14:sldId id="344"/>
            <p14:sldId id="345"/>
            <p14:sldId id="346"/>
            <p14:sldId id="347"/>
            <p14:sldId id="490"/>
            <p14:sldId id="348"/>
            <p14:sldId id="349"/>
            <p14:sldId id="350"/>
            <p14:sldId id="491"/>
            <p14:sldId id="495"/>
            <p14:sldId id="458"/>
            <p14:sldId id="459"/>
            <p14:sldId id="494"/>
          </p14:sldIdLst>
        </p14:section>
        <p14:section name="Why Recursive Functions Halt" id="{E1BE12BA-8FFA-420A-8287-21D41C909AEB}">
          <p14:sldIdLst>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15"/>
            <p14:sldId id="416"/>
            <p14:sldId id="417"/>
            <p14:sldId id="418"/>
            <p14:sldId id="419"/>
          </p14:sldIdLst>
        </p14:section>
      </p14:sectionLst>
    </p:ext>
    <p:ext uri="{EFAFB233-063F-42B5-8137-9DF3F51BA10A}">
      <p15:sldGuideLst xmlns:p15="http://schemas.microsoft.com/office/powerpoint/2012/main">
        <p15:guide id="1" orient="horz" pos="3261">
          <p15:clr>
            <a:srgbClr val="A4A3A4"/>
          </p15:clr>
        </p15:guide>
        <p15:guide id="2" pos="14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0" autoAdjust="0"/>
    <p:restoredTop sz="88054" autoAdjust="0"/>
  </p:normalViewPr>
  <p:slideViewPr>
    <p:cSldViewPr snapToGrid="0" snapToObjects="1">
      <p:cViewPr varScale="1">
        <p:scale>
          <a:sx n="102" d="100"/>
          <a:sy n="102" d="100"/>
        </p:scale>
        <p:origin x="1770" y="72"/>
      </p:cViewPr>
      <p:guideLst>
        <p:guide orient="horz" pos="3261"/>
        <p:guide pos="1416"/>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ableStyles" Target="tableStyles.xml"/><Relationship Id="rId170"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gs" Target="tags/tag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38934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28</a:t>
            </a:fld>
            <a:endParaRPr lang="en-US"/>
          </a:p>
        </p:txBody>
      </p:sp>
    </p:spTree>
    <p:extLst>
      <p:ext uri="{BB962C8B-B14F-4D97-AF65-F5344CB8AC3E}">
        <p14:creationId xmlns:p14="http://schemas.microsoft.com/office/powerpoint/2010/main" val="938729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67</a:t>
            </a:fld>
            <a:endParaRPr lang="en-US"/>
          </a:p>
        </p:txBody>
      </p:sp>
    </p:spTree>
    <p:extLst>
      <p:ext uri="{BB962C8B-B14F-4D97-AF65-F5344CB8AC3E}">
        <p14:creationId xmlns:p14="http://schemas.microsoft.com/office/powerpoint/2010/main" val="2832109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68</a:t>
            </a:fld>
            <a:endParaRPr lang="en-US"/>
          </a:p>
        </p:txBody>
      </p:sp>
    </p:spTree>
    <p:extLst>
      <p:ext uri="{BB962C8B-B14F-4D97-AF65-F5344CB8AC3E}">
        <p14:creationId xmlns:p14="http://schemas.microsoft.com/office/powerpoint/2010/main" val="4284942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82</a:t>
            </a:fld>
            <a:endParaRPr lang="en-US"/>
          </a:p>
        </p:txBody>
      </p:sp>
    </p:spTree>
    <p:extLst>
      <p:ext uri="{BB962C8B-B14F-4D97-AF65-F5344CB8AC3E}">
        <p14:creationId xmlns:p14="http://schemas.microsoft.com/office/powerpoint/2010/main" val="905586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85</a:t>
            </a:fld>
            <a:endParaRPr lang="en-US"/>
          </a:p>
        </p:txBody>
      </p:sp>
    </p:spTree>
    <p:extLst>
      <p:ext uri="{BB962C8B-B14F-4D97-AF65-F5344CB8AC3E}">
        <p14:creationId xmlns:p14="http://schemas.microsoft.com/office/powerpoint/2010/main" val="3220484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108</a:t>
            </a:fld>
            <a:endParaRPr lang="en-US"/>
          </a:p>
        </p:txBody>
      </p:sp>
    </p:spTree>
    <p:extLst>
      <p:ext uri="{BB962C8B-B14F-4D97-AF65-F5344CB8AC3E}">
        <p14:creationId xmlns:p14="http://schemas.microsoft.com/office/powerpoint/2010/main" val="3575999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110</a:t>
            </a:fld>
            <a:endParaRPr lang="en-US"/>
          </a:p>
        </p:txBody>
      </p:sp>
    </p:spTree>
    <p:extLst>
      <p:ext uri="{BB962C8B-B14F-4D97-AF65-F5344CB8AC3E}">
        <p14:creationId xmlns:p14="http://schemas.microsoft.com/office/powerpoint/2010/main" val="3830804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114</a:t>
            </a:fld>
            <a:endParaRPr lang="en-US"/>
          </a:p>
        </p:txBody>
      </p:sp>
    </p:spTree>
    <p:extLst>
      <p:ext uri="{BB962C8B-B14F-4D97-AF65-F5344CB8AC3E}">
        <p14:creationId xmlns:p14="http://schemas.microsoft.com/office/powerpoint/2010/main" val="750986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115</a:t>
            </a:fld>
            <a:endParaRPr lang="en-US"/>
          </a:p>
        </p:txBody>
      </p:sp>
    </p:spTree>
    <p:extLst>
      <p:ext uri="{BB962C8B-B14F-4D97-AF65-F5344CB8AC3E}">
        <p14:creationId xmlns:p14="http://schemas.microsoft.com/office/powerpoint/2010/main" val="706355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116</a:t>
            </a:fld>
            <a:endParaRPr lang="en-US"/>
          </a:p>
        </p:txBody>
      </p:sp>
    </p:spTree>
    <p:extLst>
      <p:ext uri="{BB962C8B-B14F-4D97-AF65-F5344CB8AC3E}">
        <p14:creationId xmlns:p14="http://schemas.microsoft.com/office/powerpoint/2010/main" val="3915286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2</a:t>
            </a:fld>
            <a:endParaRPr lang="en-US"/>
          </a:p>
        </p:txBody>
      </p:sp>
    </p:spTree>
    <p:extLst>
      <p:ext uri="{BB962C8B-B14F-4D97-AF65-F5344CB8AC3E}">
        <p14:creationId xmlns:p14="http://schemas.microsoft.com/office/powerpoint/2010/main" val="1026133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117</a:t>
            </a:fld>
            <a:endParaRPr lang="en-US"/>
          </a:p>
        </p:txBody>
      </p:sp>
    </p:spTree>
    <p:extLst>
      <p:ext uri="{BB962C8B-B14F-4D97-AF65-F5344CB8AC3E}">
        <p14:creationId xmlns:p14="http://schemas.microsoft.com/office/powerpoint/2010/main" val="990830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126</a:t>
            </a:fld>
            <a:endParaRPr lang="en-US"/>
          </a:p>
        </p:txBody>
      </p:sp>
    </p:spTree>
    <p:extLst>
      <p:ext uri="{BB962C8B-B14F-4D97-AF65-F5344CB8AC3E}">
        <p14:creationId xmlns:p14="http://schemas.microsoft.com/office/powerpoint/2010/main" val="231873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127</a:t>
            </a:fld>
            <a:endParaRPr lang="en-US"/>
          </a:p>
        </p:txBody>
      </p:sp>
    </p:spTree>
    <p:extLst>
      <p:ext uri="{BB962C8B-B14F-4D97-AF65-F5344CB8AC3E}">
        <p14:creationId xmlns:p14="http://schemas.microsoft.com/office/powerpoint/2010/main" val="4259425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132</a:t>
            </a:fld>
            <a:endParaRPr lang="en-US"/>
          </a:p>
        </p:txBody>
      </p:sp>
    </p:spTree>
    <p:extLst>
      <p:ext uri="{BB962C8B-B14F-4D97-AF65-F5344CB8AC3E}">
        <p14:creationId xmlns:p14="http://schemas.microsoft.com/office/powerpoint/2010/main" val="4064057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140</a:t>
            </a:fld>
            <a:endParaRPr lang="en-US"/>
          </a:p>
        </p:txBody>
      </p:sp>
    </p:spTree>
    <p:extLst>
      <p:ext uri="{BB962C8B-B14F-4D97-AF65-F5344CB8AC3E}">
        <p14:creationId xmlns:p14="http://schemas.microsoft.com/office/powerpoint/2010/main" val="442780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141</a:t>
            </a:fld>
            <a:endParaRPr lang="en-US"/>
          </a:p>
        </p:txBody>
      </p:sp>
    </p:spTree>
    <p:extLst>
      <p:ext uri="{BB962C8B-B14F-4D97-AF65-F5344CB8AC3E}">
        <p14:creationId xmlns:p14="http://schemas.microsoft.com/office/powerpoint/2010/main" val="2664559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157</a:t>
            </a:fld>
            <a:endParaRPr lang="en-US"/>
          </a:p>
        </p:txBody>
      </p:sp>
    </p:spTree>
    <p:extLst>
      <p:ext uri="{BB962C8B-B14F-4D97-AF65-F5344CB8AC3E}">
        <p14:creationId xmlns:p14="http://schemas.microsoft.com/office/powerpoint/2010/main" val="287420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228287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92449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324451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2830916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61684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solidFill>
                <a:srgbClr val="FF0000"/>
              </a:solidFill>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1491700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2282877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12446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5235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06484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73721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43442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0503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9017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377431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5538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6857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7344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18103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5456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4949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978835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4: Lists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Combined Module 4 Lessons</a:t>
            </a:r>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2" name="Group 11"/>
          <p:cNvGrpSpPr/>
          <p:nvPr/>
        </p:nvGrpSpPr>
        <p:grpSpPr>
          <a:xfrm>
            <a:off x="120650" y="6314759"/>
            <a:ext cx="8902700" cy="400110"/>
            <a:chOff x="120650" y="6314759"/>
            <a:chExt cx="8902700" cy="400110"/>
          </a:xfrm>
        </p:grpSpPr>
        <p:pic>
          <p:nvPicPr>
            <p:cNvPr id="13" name="Picture 12"/>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4" name="TextBox 13"/>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t>
            </a:r>
            <a:r>
              <a:rPr lang="en-US" dirty="0" err="1"/>
              <a:t>DSeqs</a:t>
            </a:r>
            <a:endParaRPr lang="en-US" dirty="0"/>
          </a:p>
        </p:txBody>
      </p:sp>
      <p:sp>
        <p:nvSpPr>
          <p:cNvPr id="3" name="Content Placeholder 2"/>
          <p:cNvSpPr>
            <a:spLocks noGrp="1"/>
          </p:cNvSpPr>
          <p:nvPr>
            <p:ph idx="1"/>
          </p:nvPr>
        </p:nvSpPr>
        <p:spPr>
          <a:xfrm>
            <a:off x="457200" y="1265237"/>
            <a:ext cx="8686800" cy="4525963"/>
          </a:xfrm>
        </p:spPr>
        <p:txBody>
          <a:bodyPr>
            <a:normAutofit/>
          </a:bodyPr>
          <a:lstStyle/>
          <a:p>
            <a:pPr>
              <a:buNone/>
            </a:pPr>
            <a:r>
              <a:rPr lang="en-US" sz="2800" b="1" dirty="0">
                <a:latin typeface="Consolas" pitchFamily="49" charset="0"/>
                <a:cs typeface="Consolas" pitchFamily="49" charset="0"/>
              </a:rPr>
              <a:t>                              empty</a:t>
            </a:r>
          </a:p>
          <a:p>
            <a:pPr>
              <a:buNone/>
            </a:pPr>
            <a:r>
              <a:rPr lang="en-US" sz="2800" b="1" dirty="0">
                <a:latin typeface="Consolas" pitchFamily="49" charset="0"/>
                <a:cs typeface="Consolas" pitchFamily="49" charset="0"/>
              </a:rPr>
              <a:t>                    (cons "3" empty)</a:t>
            </a:r>
          </a:p>
          <a:p>
            <a:pPr>
              <a:buNone/>
            </a:pPr>
            <a:r>
              <a:rPr lang="en-US" sz="2800" b="1" dirty="0">
                <a:latin typeface="Consolas" pitchFamily="49" charset="0"/>
                <a:cs typeface="Consolas" pitchFamily="49" charset="0"/>
              </a:rPr>
              <a:t>          (cons "2" (cons "3" empty))</a:t>
            </a:r>
          </a:p>
          <a:p>
            <a:pPr>
              <a:buNone/>
            </a:pPr>
            <a:r>
              <a:rPr lang="en-US" sz="2800" b="1" dirty="0">
                <a:latin typeface="Consolas" pitchFamily="49" charset="0"/>
                <a:cs typeface="Consolas" pitchFamily="49" charset="0"/>
              </a:rPr>
              <a:t>(cons "4" (cons "2" (cons "3" empty)))</a:t>
            </a:r>
          </a:p>
          <a:p>
            <a:r>
              <a:rPr lang="en-US" sz="2800" dirty="0"/>
              <a:t>These are not </a:t>
            </a:r>
            <a:r>
              <a:rPr lang="en-US" sz="2800" dirty="0" err="1"/>
              <a:t>DSeqs</a:t>
            </a:r>
            <a:r>
              <a:rPr lang="en-US" sz="2800" dirty="0"/>
              <a:t>:</a:t>
            </a:r>
          </a:p>
          <a:p>
            <a:pPr>
              <a:buNone/>
            </a:pPr>
            <a:r>
              <a:rPr lang="en-US" sz="2800" b="1" dirty="0">
                <a:latin typeface="Consolas" pitchFamily="49" charset="0"/>
                <a:cs typeface="Consolas" pitchFamily="49" charset="0"/>
              </a:rPr>
              <a:t>  (cons 4 (cons "2" (cons "3" empty)))</a:t>
            </a:r>
          </a:p>
          <a:p>
            <a:pPr>
              <a:buNone/>
            </a:pPr>
            <a:r>
              <a:rPr lang="en-US" sz="2800" b="1" dirty="0">
                <a:latin typeface="Consolas" pitchFamily="49" charset="0"/>
                <a:cs typeface="Consolas" pitchFamily="49" charset="0"/>
              </a:rPr>
              <a:t>    (cons (cons "3" empty)  </a:t>
            </a:r>
          </a:p>
          <a:p>
            <a:pPr>
              <a:buNone/>
            </a:pPr>
            <a:r>
              <a:rPr lang="en-US" sz="2800" b="1" dirty="0">
                <a:latin typeface="Consolas" pitchFamily="49" charset="0"/>
                <a:cs typeface="Consolas" pitchFamily="49" charset="0"/>
              </a:rPr>
              <a:t>          (cons "2" (cons "3" empty)))</a:t>
            </a:r>
          </a:p>
        </p:txBody>
      </p:sp>
      <p:sp>
        <p:nvSpPr>
          <p:cNvPr id="6" name="Slide Number Placeholder 5"/>
          <p:cNvSpPr>
            <a:spLocks noGrp="1"/>
          </p:cNvSpPr>
          <p:nvPr>
            <p:ph type="sldNum" sz="quarter" idx="12"/>
          </p:nvPr>
        </p:nvSpPr>
        <p:spPr/>
        <p:txBody>
          <a:bodyPr/>
          <a:lstStyle/>
          <a:p>
            <a:fld id="{9F4492BD-6A9C-48FC-AC76-0B4FE11194A1}" type="slidenum">
              <a:rPr lang="en-US" smtClean="0"/>
              <a:pPr/>
              <a:t>10</a:t>
            </a:fld>
            <a:endParaRPr lang="en-US"/>
          </a:p>
        </p:txBody>
      </p:sp>
      <p:sp>
        <p:nvSpPr>
          <p:cNvPr id="4" name="Rectangle 3"/>
          <p:cNvSpPr/>
          <p:nvPr/>
        </p:nvSpPr>
        <p:spPr>
          <a:xfrm>
            <a:off x="228600" y="5456237"/>
            <a:ext cx="4572000" cy="923330"/>
          </a:xfrm>
          <a:prstGeom prst="rect">
            <a:avLst/>
          </a:prstGeom>
          <a:solidFill>
            <a:schemeClr val="accent5">
              <a:lumMod val="40000"/>
              <a:lumOff val="60000"/>
            </a:schemeClr>
          </a:solidFill>
          <a:ln>
            <a:solidFill>
              <a:schemeClr val="tx1"/>
            </a:solidFill>
          </a:ln>
        </p:spPr>
        <p:txBody>
          <a:bodyPr>
            <a:spAutoFit/>
          </a:bodyPr>
          <a:lstStyle/>
          <a:p>
            <a:pPr>
              <a:buNone/>
            </a:pPr>
            <a:r>
              <a:rPr lang="en-US" b="1" i="1" dirty="0">
                <a:latin typeface="Consolas" pitchFamily="49" charset="0"/>
                <a:cs typeface="Consolas" pitchFamily="49" charset="0"/>
              </a:rPr>
              <a:t>A </a:t>
            </a:r>
            <a:r>
              <a:rPr lang="en-US" b="1" i="1" dirty="0" err="1">
                <a:latin typeface="Consolas" pitchFamily="49" charset="0"/>
                <a:cs typeface="Consolas" pitchFamily="49" charset="0"/>
              </a:rPr>
              <a:t>DigitSequence</a:t>
            </a:r>
            <a:r>
              <a:rPr lang="en-US" b="1" i="1" dirty="0">
                <a:latin typeface="Consolas" pitchFamily="49" charset="0"/>
                <a:cs typeface="Consolas" pitchFamily="49" charset="0"/>
              </a:rPr>
              <a:t> (</a:t>
            </a:r>
            <a:r>
              <a:rPr lang="en-US" b="1" i="1" dirty="0" err="1">
                <a:latin typeface="Consolas" pitchFamily="49" charset="0"/>
                <a:cs typeface="Consolas" pitchFamily="49" charset="0"/>
              </a:rPr>
              <a:t>DSeq</a:t>
            </a:r>
            <a:r>
              <a:rPr lang="en-US" b="1" i="1" dirty="0">
                <a:latin typeface="Consolas" pitchFamily="49" charset="0"/>
                <a:cs typeface="Consolas" pitchFamily="49" charset="0"/>
              </a:rPr>
              <a:t>) is one of:</a:t>
            </a:r>
          </a:p>
          <a:p>
            <a:pPr>
              <a:buNone/>
            </a:pPr>
            <a:r>
              <a:rPr lang="en-US" b="1" i="1" dirty="0">
                <a:latin typeface="Consolas" pitchFamily="49" charset="0"/>
                <a:cs typeface="Consolas" pitchFamily="49" charset="0"/>
              </a:rPr>
              <a:t>-- empty</a:t>
            </a:r>
          </a:p>
          <a:p>
            <a:pPr>
              <a:buNone/>
            </a:pPr>
            <a:r>
              <a:rPr lang="en-US" b="1" i="1" dirty="0">
                <a:latin typeface="Consolas" pitchFamily="49" charset="0"/>
                <a:cs typeface="Consolas" pitchFamily="49" charset="0"/>
              </a:rPr>
              <a:t>-- (cons Digit </a:t>
            </a:r>
            <a:r>
              <a:rPr lang="en-US" b="1" i="1" dirty="0" err="1">
                <a:latin typeface="Consolas" pitchFamily="49" charset="0"/>
                <a:cs typeface="Consolas" pitchFamily="49" charset="0"/>
              </a:rPr>
              <a:t>DSeq</a:t>
            </a:r>
            <a:r>
              <a:rPr lang="en-US" b="1" i="1" dirty="0">
                <a:latin typeface="Consolas" pitchFamily="49" charset="0"/>
                <a:cs typeface="Consolas" pitchFamily="49" charset="0"/>
              </a:rPr>
              <a:t>)</a:t>
            </a:r>
          </a:p>
        </p:txBody>
      </p:sp>
      <p:sp>
        <p:nvSpPr>
          <p:cNvPr id="5" name="Rectangle 4"/>
          <p:cNvSpPr/>
          <p:nvPr/>
        </p:nvSpPr>
        <p:spPr>
          <a:xfrm>
            <a:off x="5257800" y="5463671"/>
            <a:ext cx="3505200" cy="1219200"/>
          </a:xfrm>
          <a:prstGeom prst="rect">
            <a:avLst/>
          </a:prstGeom>
          <a:solidFill>
            <a:schemeClr val="accent2">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Can you explain why each of the first 4 examples are </a:t>
            </a:r>
            <a:r>
              <a:rPr lang="en-US" sz="1600" dirty="0" err="1">
                <a:solidFill>
                  <a:schemeClr val="tx1"/>
                </a:solidFill>
              </a:rPr>
              <a:t>DSeq’s</a:t>
            </a:r>
            <a:r>
              <a:rPr lang="en-US" sz="1600" dirty="0">
                <a:solidFill>
                  <a:schemeClr val="tx1"/>
                </a:solidFill>
              </a:rPr>
              <a:t>, according to the data definition?</a:t>
            </a:r>
          </a:p>
          <a:p>
            <a:pPr algn="ctr"/>
            <a:r>
              <a:rPr lang="en-US" sz="1600" dirty="0">
                <a:solidFill>
                  <a:schemeClr val="tx1"/>
                </a:solidFill>
              </a:rPr>
              <a:t>Can you explain why the last two are not </a:t>
            </a:r>
            <a:r>
              <a:rPr lang="en-US" sz="1600" dirty="0" err="1">
                <a:solidFill>
                  <a:schemeClr val="tx1"/>
                </a:solidFill>
              </a:rPr>
              <a:t>Dseq’s</a:t>
            </a:r>
            <a:r>
              <a:rPr lang="en-US" sz="1600" dirty="0">
                <a:solidFill>
                  <a:schemeClr val="tx1"/>
                </a:solidFill>
              </a:rPr>
              <a:t>?</a:t>
            </a:r>
          </a:p>
        </p:txBody>
      </p:sp>
    </p:spTree>
    <p:extLst>
      <p:ext uri="{BB962C8B-B14F-4D97-AF65-F5344CB8AC3E}">
        <p14:creationId xmlns:p14="http://schemas.microsoft.com/office/powerpoint/2010/main" val="11233742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useful help function</a:t>
            </a:r>
          </a:p>
        </p:txBody>
      </p:sp>
      <p:sp>
        <p:nvSpPr>
          <p:cNvPr id="3" name="Content Placeholder 2"/>
          <p:cNvSpPr>
            <a:spLocks noGrp="1"/>
          </p:cNvSpPr>
          <p:nvPr>
            <p:ph idx="1"/>
          </p:nvPr>
        </p:nvSpPr>
        <p:spPr/>
        <p:txBody>
          <a:bodyPr>
            <a:normAutofit/>
          </a:bodyPr>
          <a:lstStyle/>
          <a:p>
            <a:r>
              <a:rPr lang="en-US" sz="2000" dirty="0"/>
              <a:t>;; </a:t>
            </a:r>
            <a:r>
              <a:rPr lang="en-US" sz="2000" dirty="0" err="1"/>
              <a:t>nat</a:t>
            </a:r>
            <a:r>
              <a:rPr lang="en-US" sz="2000" dirty="0"/>
              <a:t>-to-</a:t>
            </a:r>
            <a:r>
              <a:rPr lang="en-US" sz="2000" dirty="0" err="1"/>
              <a:t>lnat</a:t>
            </a:r>
            <a:r>
              <a:rPr lang="en-US" sz="2000" dirty="0"/>
              <a:t> : Nat -&gt; </a:t>
            </a:r>
            <a:r>
              <a:rPr lang="en-US" sz="2000" dirty="0" err="1"/>
              <a:t>LNat</a:t>
            </a:r>
            <a:endParaRPr lang="en-US" sz="2000" dirty="0"/>
          </a:p>
          <a:p>
            <a:r>
              <a:rPr lang="en-US" sz="2000" dirty="0"/>
              <a:t>;; GIVEN: A Nat n</a:t>
            </a:r>
          </a:p>
          <a:p>
            <a:r>
              <a:rPr lang="en-US" sz="2000" dirty="0"/>
              <a:t>;; RETURNS: An </a:t>
            </a:r>
            <a:r>
              <a:rPr lang="en-US" sz="2000" dirty="0" err="1"/>
              <a:t>LNat</a:t>
            </a:r>
            <a:r>
              <a:rPr lang="en-US" sz="2000" dirty="0"/>
              <a:t> representing n</a:t>
            </a:r>
          </a:p>
          <a:p>
            <a:r>
              <a:rPr lang="en-US" sz="2000" dirty="0"/>
              <a:t>;; EXAMPLES:</a:t>
            </a:r>
          </a:p>
          <a:p>
            <a:r>
              <a:rPr lang="en-US" sz="2000" dirty="0"/>
              <a:t>;; (</a:t>
            </a:r>
            <a:r>
              <a:rPr lang="en-US" sz="2000" dirty="0" err="1"/>
              <a:t>nat</a:t>
            </a:r>
            <a:r>
              <a:rPr lang="en-US" sz="2000" dirty="0"/>
              <a:t>-to-</a:t>
            </a:r>
            <a:r>
              <a:rPr lang="en-US" sz="2000" dirty="0" err="1"/>
              <a:t>lnat</a:t>
            </a:r>
            <a:r>
              <a:rPr lang="en-US" sz="2000" dirty="0"/>
              <a:t> 0) = empty</a:t>
            </a:r>
          </a:p>
          <a:p>
            <a:r>
              <a:rPr lang="en-US" sz="2000" dirty="0"/>
              <a:t>;; (</a:t>
            </a:r>
            <a:r>
              <a:rPr lang="en-US" sz="2000" dirty="0" err="1"/>
              <a:t>nat</a:t>
            </a:r>
            <a:r>
              <a:rPr lang="en-US" sz="2000" dirty="0"/>
              <a:t>-to-</a:t>
            </a:r>
            <a:r>
              <a:rPr lang="en-US" sz="2000" dirty="0" err="1"/>
              <a:t>lnat</a:t>
            </a:r>
            <a:r>
              <a:rPr lang="en-US" sz="2000" dirty="0"/>
              <a:t> 3) = (list true </a:t>
            </a:r>
            <a:r>
              <a:rPr lang="en-US" sz="2000" dirty="0" err="1"/>
              <a:t>true</a:t>
            </a:r>
            <a:r>
              <a:rPr lang="en-US" sz="2000" dirty="0"/>
              <a:t> true)</a:t>
            </a:r>
          </a:p>
          <a:p>
            <a:r>
              <a:rPr lang="en-US" sz="2000" dirty="0"/>
              <a:t>;; STRATEGY: Use template for Nat on n</a:t>
            </a:r>
          </a:p>
          <a:p>
            <a:endParaRPr lang="en-US" sz="2000" dirty="0"/>
          </a:p>
          <a:p>
            <a:r>
              <a:rPr lang="en-US" sz="2000" dirty="0"/>
              <a:t>(define (</a:t>
            </a:r>
            <a:r>
              <a:rPr lang="en-US" sz="2000" dirty="0" err="1"/>
              <a:t>lnat</a:t>
            </a:r>
            <a:r>
              <a:rPr lang="en-US" sz="2000" dirty="0"/>
              <a:t> n)</a:t>
            </a:r>
          </a:p>
          <a:p>
            <a:r>
              <a:rPr lang="en-US" sz="2000" dirty="0"/>
              <a:t>  (cond</a:t>
            </a:r>
          </a:p>
          <a:p>
            <a:r>
              <a:rPr lang="en-US" sz="2000" dirty="0"/>
              <a:t>    [(zero? n) empty]</a:t>
            </a:r>
          </a:p>
          <a:p>
            <a:r>
              <a:rPr lang="en-US" sz="2000" dirty="0"/>
              <a:t>    [else (cons true (</a:t>
            </a:r>
            <a:r>
              <a:rPr lang="en-US" sz="2000" dirty="0" err="1"/>
              <a:t>lnat</a:t>
            </a:r>
            <a:r>
              <a:rPr lang="en-US" sz="2000" dirty="0"/>
              <a:t> (sub1 n)))]))</a:t>
            </a:r>
          </a:p>
        </p:txBody>
      </p:sp>
      <p:sp>
        <p:nvSpPr>
          <p:cNvPr id="4" name="Slide Number Placeholder 3"/>
          <p:cNvSpPr>
            <a:spLocks noGrp="1"/>
          </p:cNvSpPr>
          <p:nvPr>
            <p:ph type="sldNum" sz="quarter" idx="12"/>
          </p:nvPr>
        </p:nvSpPr>
        <p:spPr/>
        <p:txBody>
          <a:bodyPr/>
          <a:lstStyle/>
          <a:p>
            <a:fld id="{2AF3B5EA-18B6-4040-9F78-6052AF49C681}" type="slidenum">
              <a:rPr lang="en-US" smtClean="0"/>
              <a:t>100</a:t>
            </a:fld>
            <a:endParaRPr lang="en-US"/>
          </a:p>
        </p:txBody>
      </p:sp>
      <p:sp>
        <p:nvSpPr>
          <p:cNvPr id="5" name="Rectangle 4"/>
          <p:cNvSpPr/>
          <p:nvPr/>
        </p:nvSpPr>
        <p:spPr>
          <a:xfrm>
            <a:off x="5761193" y="1558744"/>
            <a:ext cx="2823743" cy="130763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function will be handy for constructing tests.  We won't use it for anything else.</a:t>
            </a:r>
          </a:p>
        </p:txBody>
      </p:sp>
    </p:spTree>
    <p:extLst>
      <p:ext uri="{BB962C8B-B14F-4D97-AF65-F5344CB8AC3E}">
        <p14:creationId xmlns:p14="http://schemas.microsoft.com/office/powerpoint/2010/main" val="39675584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double </a:t>
            </a:r>
            <a:r>
              <a:rPr lang="en-US" dirty="0"/>
              <a:t>on </a:t>
            </a:r>
            <a:r>
              <a:rPr lang="en-US" dirty="0" err="1"/>
              <a:t>LNats</a:t>
            </a:r>
            <a:endParaRPr lang="en-US" b="1" dirty="0"/>
          </a:p>
        </p:txBody>
      </p:sp>
      <p:sp>
        <p:nvSpPr>
          <p:cNvPr id="3" name="Content Placeholder 2"/>
          <p:cNvSpPr>
            <a:spLocks noGrp="1"/>
          </p:cNvSpPr>
          <p:nvPr>
            <p:ph idx="1"/>
          </p:nvPr>
        </p:nvSpPr>
        <p:spPr/>
        <p:txBody>
          <a:bodyPr>
            <a:normAutofit/>
          </a:bodyPr>
          <a:lstStyle/>
          <a:p>
            <a:r>
              <a:rPr lang="en-US" sz="2400" dirty="0"/>
              <a:t>;; double : </a:t>
            </a:r>
            <a:r>
              <a:rPr lang="en-US" sz="2400" dirty="0" err="1"/>
              <a:t>LNat</a:t>
            </a:r>
            <a:r>
              <a:rPr lang="en-US" sz="2400" dirty="0"/>
              <a:t> -&gt; </a:t>
            </a:r>
            <a:r>
              <a:rPr lang="en-US" sz="2400" dirty="0" err="1"/>
              <a:t>LNat</a:t>
            </a:r>
            <a:endParaRPr lang="en-US" sz="2400" dirty="0"/>
          </a:p>
          <a:p>
            <a:r>
              <a:rPr lang="en-US" sz="2400" dirty="0"/>
              <a:t>;; GIVEN: An </a:t>
            </a:r>
            <a:r>
              <a:rPr lang="en-US" sz="2400" dirty="0" err="1"/>
              <a:t>LNat</a:t>
            </a:r>
            <a:r>
              <a:rPr lang="en-US" sz="2400" dirty="0"/>
              <a:t> representing n</a:t>
            </a:r>
          </a:p>
          <a:p>
            <a:r>
              <a:rPr lang="en-US" sz="2400" dirty="0"/>
              <a:t>;; RETURNS: An </a:t>
            </a:r>
            <a:r>
              <a:rPr lang="en-US" sz="2400" dirty="0" err="1"/>
              <a:t>LNat</a:t>
            </a:r>
            <a:r>
              <a:rPr lang="en-US" sz="2400" dirty="0"/>
              <a:t> representing 2*n</a:t>
            </a:r>
          </a:p>
          <a:p>
            <a:r>
              <a:rPr lang="en-US" sz="2400" dirty="0"/>
              <a:t>;; STRATEGY: use observer template for </a:t>
            </a:r>
            <a:r>
              <a:rPr lang="en-US" sz="2400" dirty="0" err="1"/>
              <a:t>LNat</a:t>
            </a:r>
            <a:endParaRPr lang="en-US" sz="2400" dirty="0"/>
          </a:p>
          <a:p>
            <a:endParaRPr lang="en-US" sz="2400" dirty="0"/>
          </a:p>
          <a:p>
            <a:r>
              <a:rPr lang="en-US" sz="2400" dirty="0"/>
              <a:t>(define (double n)</a:t>
            </a:r>
          </a:p>
          <a:p>
            <a:r>
              <a:rPr lang="en-US" sz="2400" dirty="0"/>
              <a:t>  (cond</a:t>
            </a:r>
          </a:p>
          <a:p>
            <a:r>
              <a:rPr lang="en-US" sz="2400" dirty="0"/>
              <a:t>    [(empty? n) 0]</a:t>
            </a:r>
          </a:p>
          <a:p>
            <a:r>
              <a:rPr lang="en-US" sz="2400" dirty="0"/>
              <a:t>    [else (</a:t>
            </a:r>
            <a:r>
              <a:rPr lang="en-US" sz="2400" dirty="0" err="1"/>
              <a:t>succ</a:t>
            </a:r>
            <a:r>
              <a:rPr lang="en-US" sz="2400" dirty="0"/>
              <a:t> (</a:t>
            </a:r>
            <a:r>
              <a:rPr lang="en-US" sz="2400" dirty="0" err="1"/>
              <a:t>succ</a:t>
            </a:r>
            <a:r>
              <a:rPr lang="en-US" sz="2400" dirty="0"/>
              <a:t> (double (</a:t>
            </a:r>
            <a:r>
              <a:rPr lang="en-US" sz="2400" dirty="0" err="1"/>
              <a:t>pred</a:t>
            </a:r>
            <a:r>
              <a:rPr lang="en-US" sz="2400" dirty="0"/>
              <a:t> n))))]))</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101</a:t>
            </a:fld>
            <a:endParaRPr lang="en-US"/>
          </a:p>
        </p:txBody>
      </p:sp>
      <p:sp>
        <p:nvSpPr>
          <p:cNvPr id="5" name="Rectangle 4"/>
          <p:cNvSpPr/>
          <p:nvPr/>
        </p:nvSpPr>
        <p:spPr>
          <a:xfrm>
            <a:off x="5420071" y="3728668"/>
            <a:ext cx="3098536" cy="90966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Compare this to the definition of </a:t>
            </a:r>
            <a:r>
              <a:rPr lang="en-US" b="1" dirty="0">
                <a:solidFill>
                  <a:schemeClr val="tx1"/>
                </a:solidFill>
              </a:rPr>
              <a:t>double</a:t>
            </a:r>
            <a:r>
              <a:rPr lang="en-US" dirty="0">
                <a:solidFill>
                  <a:schemeClr val="tx1"/>
                </a:solidFill>
              </a:rPr>
              <a:t> for </a:t>
            </a:r>
            <a:r>
              <a:rPr lang="en-US" dirty="0" err="1">
                <a:solidFill>
                  <a:schemeClr val="tx1"/>
                </a:solidFill>
              </a:rPr>
              <a:t>Nats</a:t>
            </a:r>
            <a:r>
              <a:rPr lang="en-US" dirty="0">
                <a:solidFill>
                  <a:schemeClr val="tx1"/>
                </a:solidFill>
              </a:rPr>
              <a:t>.</a:t>
            </a:r>
          </a:p>
        </p:txBody>
      </p:sp>
    </p:spTree>
    <p:extLst>
      <p:ext uri="{BB962C8B-B14F-4D97-AF65-F5344CB8AC3E}">
        <p14:creationId xmlns:p14="http://schemas.microsoft.com/office/powerpoint/2010/main" val="37264036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a:t>
            </a:r>
            <a:r>
              <a:rPr lang="en-US" dirty="0"/>
              <a:t> on </a:t>
            </a:r>
            <a:r>
              <a:rPr lang="en-US" dirty="0" err="1"/>
              <a:t>LNats</a:t>
            </a:r>
            <a:endParaRPr lang="en-US" dirty="0"/>
          </a:p>
        </p:txBody>
      </p:sp>
      <p:sp>
        <p:nvSpPr>
          <p:cNvPr id="3" name="Content Placeholder 2"/>
          <p:cNvSpPr>
            <a:spLocks noGrp="1"/>
          </p:cNvSpPr>
          <p:nvPr>
            <p:ph idx="1"/>
          </p:nvPr>
        </p:nvSpPr>
        <p:spPr/>
        <p:txBody>
          <a:bodyPr>
            <a:normAutofit/>
          </a:bodyPr>
          <a:lstStyle/>
          <a:p>
            <a:r>
              <a:rPr lang="en-US" sz="2200" dirty="0"/>
              <a:t>;; sum : </a:t>
            </a:r>
            <a:r>
              <a:rPr lang="en-US" sz="2200" dirty="0" err="1"/>
              <a:t>LNat</a:t>
            </a:r>
            <a:r>
              <a:rPr lang="en-US" sz="2200" dirty="0"/>
              <a:t> </a:t>
            </a:r>
            <a:r>
              <a:rPr lang="en-US" sz="2200" dirty="0" err="1"/>
              <a:t>LNat</a:t>
            </a:r>
            <a:r>
              <a:rPr lang="en-US" sz="2200" dirty="0"/>
              <a:t> -&gt; </a:t>
            </a:r>
            <a:r>
              <a:rPr lang="en-US" sz="2200" dirty="0" err="1"/>
              <a:t>LNat</a:t>
            </a:r>
            <a:endParaRPr lang="en-US" sz="2200" dirty="0"/>
          </a:p>
          <a:p>
            <a:r>
              <a:rPr lang="en-US" sz="2200" dirty="0"/>
              <a:t>;; RETURNS: an </a:t>
            </a:r>
            <a:r>
              <a:rPr lang="en-US" sz="2200" dirty="0" err="1"/>
              <a:t>LNat</a:t>
            </a:r>
            <a:r>
              <a:rPr lang="en-US" sz="2200" dirty="0"/>
              <a:t> representing the sum of its</a:t>
            </a:r>
          </a:p>
          <a:p>
            <a:r>
              <a:rPr lang="en-US" sz="2200" dirty="0"/>
              <a:t>;;  arguments</a:t>
            </a:r>
          </a:p>
          <a:p>
            <a:r>
              <a:rPr lang="en-US" sz="2200" dirty="0"/>
              <a:t>;; STRATEGY: use observer template for </a:t>
            </a:r>
            <a:r>
              <a:rPr lang="en-US" sz="2200" dirty="0" err="1"/>
              <a:t>LNat</a:t>
            </a:r>
            <a:r>
              <a:rPr lang="en-US" sz="2200" dirty="0"/>
              <a:t> on x</a:t>
            </a:r>
          </a:p>
          <a:p>
            <a:endParaRPr lang="en-US" sz="2200" dirty="0"/>
          </a:p>
          <a:p>
            <a:r>
              <a:rPr lang="en-US" sz="2200" dirty="0"/>
              <a:t>(define (sum x y)</a:t>
            </a:r>
          </a:p>
          <a:p>
            <a:r>
              <a:rPr lang="en-US" sz="2200" dirty="0"/>
              <a:t> (cond</a:t>
            </a:r>
          </a:p>
          <a:p>
            <a:r>
              <a:rPr lang="en-US" sz="2200" dirty="0"/>
              <a:t>   [(empty? x) y]</a:t>
            </a:r>
          </a:p>
          <a:p>
            <a:r>
              <a:rPr lang="en-US" sz="2200" dirty="0"/>
              <a:t>   [else (</a:t>
            </a:r>
            <a:r>
              <a:rPr lang="en-US" sz="2200" dirty="0" err="1"/>
              <a:t>succ</a:t>
            </a:r>
            <a:r>
              <a:rPr lang="en-US" sz="2200" dirty="0"/>
              <a:t> (sum (</a:t>
            </a:r>
            <a:r>
              <a:rPr lang="en-US" sz="2200" dirty="0" err="1"/>
              <a:t>pred</a:t>
            </a:r>
            <a:r>
              <a:rPr lang="en-US" sz="2200" dirty="0"/>
              <a:t> x) y))]))</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102</a:t>
            </a:fld>
            <a:endParaRPr lang="en-US"/>
          </a:p>
        </p:txBody>
      </p:sp>
    </p:spTree>
    <p:extLst>
      <p:ext uri="{BB962C8B-B14F-4D97-AF65-F5344CB8AC3E}">
        <p14:creationId xmlns:p14="http://schemas.microsoft.com/office/powerpoint/2010/main" val="9711094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a:t>
            </a:r>
            <a:r>
              <a:rPr lang="en-US" b="1" dirty="0"/>
              <a:t>sum</a:t>
            </a:r>
          </a:p>
        </p:txBody>
      </p:sp>
      <p:sp>
        <p:nvSpPr>
          <p:cNvPr id="3" name="Content Placeholder 2"/>
          <p:cNvSpPr>
            <a:spLocks noGrp="1"/>
          </p:cNvSpPr>
          <p:nvPr>
            <p:ph idx="1"/>
          </p:nvPr>
        </p:nvSpPr>
        <p:spPr/>
        <p:txBody>
          <a:bodyPr>
            <a:normAutofit/>
          </a:bodyPr>
          <a:lstStyle/>
          <a:p>
            <a:r>
              <a:rPr lang="en-US" sz="2000" dirty="0"/>
              <a:t>(begin-for-test</a:t>
            </a:r>
          </a:p>
          <a:p>
            <a:r>
              <a:rPr lang="en-US" sz="2000" dirty="0"/>
              <a:t>   (check-equal? (sum (</a:t>
            </a:r>
            <a:r>
              <a:rPr lang="en-US" sz="2000" dirty="0" err="1"/>
              <a:t>lnat</a:t>
            </a:r>
            <a:r>
              <a:rPr lang="en-US" sz="2000" dirty="0"/>
              <a:t> 0) (</a:t>
            </a:r>
            <a:r>
              <a:rPr lang="en-US" sz="2000" dirty="0" err="1"/>
              <a:t>lnat</a:t>
            </a:r>
            <a:r>
              <a:rPr lang="en-US" sz="2000" dirty="0"/>
              <a:t> 4)) </a:t>
            </a:r>
          </a:p>
          <a:p>
            <a:r>
              <a:rPr lang="en-US" sz="2000" dirty="0"/>
              <a:t>                 (</a:t>
            </a:r>
            <a:r>
              <a:rPr lang="en-US" sz="2000" dirty="0" err="1"/>
              <a:t>lnat</a:t>
            </a:r>
            <a:r>
              <a:rPr lang="en-US" sz="2000" dirty="0"/>
              <a:t> 4))</a:t>
            </a:r>
          </a:p>
          <a:p>
            <a:r>
              <a:rPr lang="en-US" sz="2000" dirty="0"/>
              <a:t>   (check-equal? (sum (</a:t>
            </a:r>
            <a:r>
              <a:rPr lang="en-US" sz="2000" dirty="0" err="1"/>
              <a:t>lnat</a:t>
            </a:r>
            <a:r>
              <a:rPr lang="en-US" sz="2000" dirty="0"/>
              <a:t> 3) (</a:t>
            </a:r>
            <a:r>
              <a:rPr lang="en-US" sz="2000" dirty="0" err="1"/>
              <a:t>lnat</a:t>
            </a:r>
            <a:r>
              <a:rPr lang="en-US" sz="2000" dirty="0"/>
              <a:t> 2)) </a:t>
            </a:r>
          </a:p>
          <a:p>
            <a:r>
              <a:rPr lang="en-US" sz="2000" dirty="0"/>
              <a:t>                 (</a:t>
            </a:r>
            <a:r>
              <a:rPr lang="en-US" sz="2000" dirty="0" err="1"/>
              <a:t>lnat</a:t>
            </a:r>
            <a:r>
              <a:rPr lang="en-US" sz="2000" dirty="0"/>
              <a:t> (+ 3 2)))</a:t>
            </a:r>
          </a:p>
          <a:p>
            <a:r>
              <a:rPr lang="en-US" sz="2000" dirty="0"/>
              <a:t>   (check-equal? (sum (</a:t>
            </a:r>
            <a:r>
              <a:rPr lang="en-US" sz="2000" dirty="0" err="1"/>
              <a:t>lnat</a:t>
            </a:r>
            <a:r>
              <a:rPr lang="en-US" sz="2000" dirty="0"/>
              <a:t> 27) (</a:t>
            </a:r>
            <a:r>
              <a:rPr lang="en-US" sz="2000" dirty="0" err="1"/>
              <a:t>lnat</a:t>
            </a:r>
            <a:r>
              <a:rPr lang="en-US" sz="2000" dirty="0"/>
              <a:t> 18)) </a:t>
            </a:r>
          </a:p>
          <a:p>
            <a:r>
              <a:rPr lang="en-US" sz="2000" dirty="0"/>
              <a:t>                 (</a:t>
            </a:r>
            <a:r>
              <a:rPr lang="en-US" sz="2000" dirty="0" err="1"/>
              <a:t>lnat</a:t>
            </a:r>
            <a:r>
              <a:rPr lang="en-US" sz="2000" dirty="0"/>
              <a:t> (+ 27 18))))</a:t>
            </a:r>
          </a:p>
        </p:txBody>
      </p:sp>
      <p:sp>
        <p:nvSpPr>
          <p:cNvPr id="4" name="Slide Number Placeholder 3"/>
          <p:cNvSpPr>
            <a:spLocks noGrp="1"/>
          </p:cNvSpPr>
          <p:nvPr>
            <p:ph type="sldNum" sz="quarter" idx="12"/>
          </p:nvPr>
        </p:nvSpPr>
        <p:spPr/>
        <p:txBody>
          <a:bodyPr/>
          <a:lstStyle/>
          <a:p>
            <a:fld id="{2AF3B5EA-18B6-4040-9F78-6052AF49C681}" type="slidenum">
              <a:rPr lang="en-US" smtClean="0"/>
              <a:t>103</a:t>
            </a:fld>
            <a:endParaRPr lang="en-US"/>
          </a:p>
        </p:txBody>
      </p:sp>
      <p:sp>
        <p:nvSpPr>
          <p:cNvPr id="5" name="Rectangle 4"/>
          <p:cNvSpPr/>
          <p:nvPr/>
        </p:nvSpPr>
        <p:spPr>
          <a:xfrm>
            <a:off x="4197712" y="4335110"/>
            <a:ext cx="4131382" cy="186670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Explain why these are the correct tests for </a:t>
            </a:r>
            <a:r>
              <a:rPr lang="en-US" b="1" dirty="0">
                <a:solidFill>
                  <a:schemeClr val="tx1"/>
                </a:solidFill>
              </a:rPr>
              <a:t>sum</a:t>
            </a:r>
            <a:r>
              <a:rPr lang="en-US" dirty="0">
                <a:solidFill>
                  <a:schemeClr val="tx1"/>
                </a:solidFill>
              </a:rPr>
              <a:t>. </a:t>
            </a:r>
          </a:p>
          <a:p>
            <a:r>
              <a:rPr lang="en-US" dirty="0">
                <a:solidFill>
                  <a:schemeClr val="tx1"/>
                </a:solidFill>
              </a:rPr>
              <a:t>Why is it better to write (</a:t>
            </a:r>
            <a:r>
              <a:rPr lang="en-US" b="1" dirty="0" err="1">
                <a:solidFill>
                  <a:schemeClr val="tx1"/>
                </a:solidFill>
              </a:rPr>
              <a:t>lnat</a:t>
            </a:r>
            <a:r>
              <a:rPr lang="en-US" b="1" dirty="0">
                <a:solidFill>
                  <a:schemeClr val="tx1"/>
                </a:solidFill>
              </a:rPr>
              <a:t> 4) </a:t>
            </a:r>
            <a:r>
              <a:rPr lang="en-US" dirty="0">
                <a:solidFill>
                  <a:schemeClr val="tx1"/>
                </a:solidFill>
              </a:rPr>
              <a:t>instead of (</a:t>
            </a:r>
            <a:r>
              <a:rPr lang="en-US" b="1" dirty="0">
                <a:solidFill>
                  <a:schemeClr val="tx1"/>
                </a:solidFill>
              </a:rPr>
              <a:t>list true </a:t>
            </a:r>
            <a:r>
              <a:rPr lang="en-US" b="1" dirty="0" err="1">
                <a:solidFill>
                  <a:schemeClr val="tx1"/>
                </a:solidFill>
              </a:rPr>
              <a:t>true</a:t>
            </a:r>
            <a:r>
              <a:rPr lang="en-US" b="1" dirty="0">
                <a:solidFill>
                  <a:schemeClr val="tx1"/>
                </a:solidFill>
              </a:rPr>
              <a:t> </a:t>
            </a:r>
            <a:r>
              <a:rPr lang="en-US" b="1" dirty="0" err="1">
                <a:solidFill>
                  <a:schemeClr val="tx1"/>
                </a:solidFill>
              </a:rPr>
              <a:t>true</a:t>
            </a:r>
            <a:r>
              <a:rPr lang="en-US" b="1" dirty="0">
                <a:solidFill>
                  <a:schemeClr val="tx1"/>
                </a:solidFill>
              </a:rPr>
              <a:t> true) </a:t>
            </a:r>
            <a:r>
              <a:rPr lang="en-US" dirty="0">
                <a:solidFill>
                  <a:schemeClr val="tx1"/>
                </a:solidFill>
              </a:rPr>
              <a:t>?</a:t>
            </a:r>
          </a:p>
          <a:p>
            <a:r>
              <a:rPr lang="en-US" dirty="0">
                <a:solidFill>
                  <a:schemeClr val="tx1"/>
                </a:solidFill>
              </a:rPr>
              <a:t>Why is it better to write </a:t>
            </a:r>
            <a:r>
              <a:rPr lang="en-US" dirty="0"/>
              <a:t>(</a:t>
            </a:r>
            <a:r>
              <a:rPr lang="en-US" dirty="0" err="1"/>
              <a:t>lnat</a:t>
            </a:r>
            <a:r>
              <a:rPr lang="en-US" dirty="0"/>
              <a:t> (+ 27 18)) instead of </a:t>
            </a:r>
            <a:r>
              <a:rPr lang="en-US" b="1" dirty="0"/>
              <a:t>(</a:t>
            </a:r>
            <a:r>
              <a:rPr lang="en-US" b="1" dirty="0" err="1"/>
              <a:t>lnat</a:t>
            </a:r>
            <a:r>
              <a:rPr lang="en-US" b="1" dirty="0"/>
              <a:t> 45) </a:t>
            </a:r>
            <a:r>
              <a:rPr lang="en-US" dirty="0"/>
              <a:t>?</a:t>
            </a:r>
            <a:endParaRPr lang="en-US" b="1" dirty="0">
              <a:solidFill>
                <a:schemeClr val="tx1"/>
              </a:solidFill>
            </a:endParaRPr>
          </a:p>
        </p:txBody>
      </p:sp>
    </p:spTree>
    <p:extLst>
      <p:ext uri="{BB962C8B-B14F-4D97-AF65-F5344CB8AC3E}">
        <p14:creationId xmlns:p14="http://schemas.microsoft.com/office/powerpoint/2010/main" val="28240357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a:t>
            </a:r>
            <a:r>
              <a:rPr lang="en-US" dirty="0"/>
              <a:t> for </a:t>
            </a:r>
            <a:r>
              <a:rPr lang="en-US" dirty="0" err="1"/>
              <a:t>LNats</a:t>
            </a:r>
            <a:endParaRPr lang="en-US" dirty="0"/>
          </a:p>
        </p:txBody>
      </p:sp>
      <p:sp>
        <p:nvSpPr>
          <p:cNvPr id="3" name="Content Placeholder 2"/>
          <p:cNvSpPr>
            <a:spLocks noGrp="1"/>
          </p:cNvSpPr>
          <p:nvPr>
            <p:ph idx="1"/>
          </p:nvPr>
        </p:nvSpPr>
        <p:spPr/>
        <p:txBody>
          <a:bodyPr>
            <a:normAutofit fontScale="47500" lnSpcReduction="20000"/>
          </a:bodyPr>
          <a:lstStyle/>
          <a:p>
            <a:r>
              <a:rPr lang="en-US" dirty="0"/>
              <a:t>;; prod : </a:t>
            </a:r>
            <a:r>
              <a:rPr lang="en-US" dirty="0" err="1"/>
              <a:t>LNat</a:t>
            </a:r>
            <a:r>
              <a:rPr lang="en-US" dirty="0"/>
              <a:t> </a:t>
            </a:r>
            <a:r>
              <a:rPr lang="en-US" dirty="0" err="1"/>
              <a:t>LNat</a:t>
            </a:r>
            <a:r>
              <a:rPr lang="en-US" dirty="0"/>
              <a:t> -&gt; </a:t>
            </a:r>
            <a:r>
              <a:rPr lang="en-US" dirty="0" err="1"/>
              <a:t>LNat</a:t>
            </a:r>
            <a:endParaRPr lang="en-US" dirty="0"/>
          </a:p>
          <a:p>
            <a:r>
              <a:rPr lang="en-US" dirty="0"/>
              <a:t>;; RETURNS: An </a:t>
            </a:r>
            <a:r>
              <a:rPr lang="en-US" dirty="0" err="1"/>
              <a:t>LNat</a:t>
            </a:r>
            <a:r>
              <a:rPr lang="en-US" dirty="0"/>
              <a:t> representing the product of its arguments</a:t>
            </a:r>
          </a:p>
          <a:p>
            <a:r>
              <a:rPr lang="en-US" dirty="0"/>
              <a:t>;; STRATEGY: use observer template for </a:t>
            </a:r>
            <a:r>
              <a:rPr lang="en-US" dirty="0" err="1"/>
              <a:t>LNat</a:t>
            </a:r>
            <a:r>
              <a:rPr lang="en-US" dirty="0"/>
              <a:t> on y</a:t>
            </a:r>
          </a:p>
          <a:p>
            <a:endParaRPr lang="en-US" dirty="0"/>
          </a:p>
          <a:p>
            <a:r>
              <a:rPr lang="en-US" dirty="0"/>
              <a:t>(define (prod x y)</a:t>
            </a:r>
          </a:p>
          <a:p>
            <a:r>
              <a:rPr lang="en-US" dirty="0"/>
              <a:t>  (cond</a:t>
            </a:r>
          </a:p>
          <a:p>
            <a:r>
              <a:rPr lang="en-US" dirty="0"/>
              <a:t>    [(empty? y) empty]</a:t>
            </a:r>
          </a:p>
          <a:p>
            <a:r>
              <a:rPr lang="en-US" dirty="0"/>
              <a:t>    [else </a:t>
            </a:r>
          </a:p>
          <a:p>
            <a:r>
              <a:rPr lang="en-US" dirty="0"/>
              <a:t>      (sum x (prod x (</a:t>
            </a:r>
            <a:r>
              <a:rPr lang="en-US" dirty="0" err="1"/>
              <a:t>pred</a:t>
            </a:r>
            <a:r>
              <a:rPr lang="en-US" dirty="0"/>
              <a:t> y)))]))</a:t>
            </a:r>
          </a:p>
          <a:p>
            <a:endParaRPr lang="en-US" dirty="0"/>
          </a:p>
          <a:p>
            <a:r>
              <a:rPr lang="en-US" dirty="0"/>
              <a:t>(begin-for-test</a:t>
            </a:r>
          </a:p>
          <a:p>
            <a:r>
              <a:rPr lang="en-US" dirty="0"/>
              <a:t>   (check-equal? (prod (</a:t>
            </a:r>
            <a:r>
              <a:rPr lang="en-US" dirty="0" err="1"/>
              <a:t>lnat</a:t>
            </a:r>
            <a:r>
              <a:rPr lang="en-US" dirty="0"/>
              <a:t> 0) (</a:t>
            </a:r>
            <a:r>
              <a:rPr lang="en-US" dirty="0" err="1"/>
              <a:t>lnat</a:t>
            </a:r>
            <a:r>
              <a:rPr lang="en-US" dirty="0"/>
              <a:t> 4)) </a:t>
            </a:r>
          </a:p>
          <a:p>
            <a:r>
              <a:rPr lang="en-US" dirty="0"/>
              <a:t>                 (</a:t>
            </a:r>
            <a:r>
              <a:rPr lang="en-US" dirty="0" err="1"/>
              <a:t>lnat</a:t>
            </a:r>
            <a:r>
              <a:rPr lang="en-US" dirty="0"/>
              <a:t> 0))</a:t>
            </a:r>
          </a:p>
          <a:p>
            <a:r>
              <a:rPr lang="en-US" dirty="0"/>
              <a:t>   (check-equal? (prod (</a:t>
            </a:r>
            <a:r>
              <a:rPr lang="en-US" dirty="0" err="1"/>
              <a:t>lnat</a:t>
            </a:r>
            <a:r>
              <a:rPr lang="en-US" dirty="0"/>
              <a:t> 3) (</a:t>
            </a:r>
            <a:r>
              <a:rPr lang="en-US" dirty="0" err="1"/>
              <a:t>lnat</a:t>
            </a:r>
            <a:r>
              <a:rPr lang="en-US" dirty="0"/>
              <a:t> 2)) </a:t>
            </a:r>
          </a:p>
          <a:p>
            <a:r>
              <a:rPr lang="en-US" dirty="0"/>
              <a:t>                 (* (</a:t>
            </a:r>
            <a:r>
              <a:rPr lang="en-US" dirty="0" err="1"/>
              <a:t>lnat</a:t>
            </a:r>
            <a:r>
              <a:rPr lang="en-US" dirty="0"/>
              <a:t> 3) (</a:t>
            </a:r>
            <a:r>
              <a:rPr lang="en-US" dirty="0" err="1"/>
              <a:t>lnat</a:t>
            </a:r>
            <a:r>
              <a:rPr lang="en-US" dirty="0"/>
              <a:t> 2)))</a:t>
            </a:r>
          </a:p>
          <a:p>
            <a:r>
              <a:rPr lang="en-US" dirty="0"/>
              <a:t>   (check-equal? (prod (</a:t>
            </a:r>
            <a:r>
              <a:rPr lang="en-US" dirty="0" err="1"/>
              <a:t>lnat</a:t>
            </a:r>
            <a:r>
              <a:rPr lang="en-US" dirty="0"/>
              <a:t> 27) (</a:t>
            </a:r>
            <a:r>
              <a:rPr lang="en-US" dirty="0" err="1"/>
              <a:t>lnat</a:t>
            </a:r>
            <a:r>
              <a:rPr lang="en-US" dirty="0"/>
              <a:t> 18)) </a:t>
            </a:r>
          </a:p>
          <a:p>
            <a:r>
              <a:rPr lang="en-US" dirty="0"/>
              <a:t>                 (* (</a:t>
            </a:r>
            <a:r>
              <a:rPr lang="en-US" dirty="0" err="1"/>
              <a:t>lnat</a:t>
            </a:r>
            <a:r>
              <a:rPr lang="en-US" dirty="0"/>
              <a:t> 27) (</a:t>
            </a:r>
            <a:r>
              <a:rPr lang="en-US" dirty="0" err="1"/>
              <a:t>lnat</a:t>
            </a:r>
            <a:r>
              <a:rPr lang="en-US" dirty="0"/>
              <a:t> 18))))</a:t>
            </a:r>
          </a:p>
        </p:txBody>
      </p:sp>
      <p:sp>
        <p:nvSpPr>
          <p:cNvPr id="4" name="Slide Number Placeholder 3"/>
          <p:cNvSpPr>
            <a:spLocks noGrp="1"/>
          </p:cNvSpPr>
          <p:nvPr>
            <p:ph type="sldNum" sz="quarter" idx="12"/>
          </p:nvPr>
        </p:nvSpPr>
        <p:spPr/>
        <p:txBody>
          <a:bodyPr/>
          <a:lstStyle/>
          <a:p>
            <a:fld id="{2AF3B5EA-18B6-4040-9F78-6052AF49C681}" type="slidenum">
              <a:rPr lang="en-US" smtClean="0"/>
              <a:t>104</a:t>
            </a:fld>
            <a:endParaRPr lang="en-US"/>
          </a:p>
        </p:txBody>
      </p:sp>
    </p:spTree>
    <p:extLst>
      <p:ext uri="{BB962C8B-B14F-4D97-AF65-F5344CB8AC3E}">
        <p14:creationId xmlns:p14="http://schemas.microsoft.com/office/powerpoint/2010/main" val="32702137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Would you ever want to use </a:t>
            </a:r>
            <a:r>
              <a:rPr lang="en-US" dirty="0" err="1"/>
              <a:t>Lnats</a:t>
            </a:r>
            <a:r>
              <a:rPr lang="en-US" dirty="0"/>
              <a:t>?</a:t>
            </a:r>
          </a:p>
        </p:txBody>
      </p:sp>
      <p:sp>
        <p:nvSpPr>
          <p:cNvPr id="5" name="Content Placeholder 4"/>
          <p:cNvSpPr>
            <a:spLocks noGrp="1"/>
          </p:cNvSpPr>
          <p:nvPr>
            <p:ph idx="1"/>
          </p:nvPr>
        </p:nvSpPr>
        <p:spPr/>
        <p:txBody>
          <a:bodyPr>
            <a:normAutofit fontScale="92500" lnSpcReduction="20000"/>
          </a:bodyPr>
          <a:lstStyle/>
          <a:p>
            <a:r>
              <a:rPr lang="en-US" dirty="0"/>
              <a:t>Well, no, not likely.</a:t>
            </a:r>
          </a:p>
          <a:p>
            <a:r>
              <a:rPr lang="en-US" dirty="0"/>
              <a:t>But it illustrates the point that information can be represented in different ways.</a:t>
            </a:r>
          </a:p>
          <a:p>
            <a:r>
              <a:rPr lang="en-US" dirty="0"/>
              <a:t>So far, you probably haven't faced many choices in your data design</a:t>
            </a:r>
          </a:p>
          <a:p>
            <a:r>
              <a:rPr lang="en-US" dirty="0"/>
              <a:t>But eventually you will get to situations where you will have to make decisions about your data design.</a:t>
            </a:r>
          </a:p>
          <a:p>
            <a:r>
              <a:rPr lang="en-US" dirty="0"/>
              <a:t>We'll come back to this when we get to the topic of </a:t>
            </a:r>
            <a:r>
              <a:rPr lang="en-US" i="1" dirty="0"/>
              <a:t>modularity</a:t>
            </a:r>
            <a:r>
              <a:rPr lang="en-US" dirty="0"/>
              <a:t> later in the course.</a:t>
            </a:r>
          </a:p>
        </p:txBody>
      </p:sp>
      <p:sp>
        <p:nvSpPr>
          <p:cNvPr id="4" name="Slide Number Placeholder 3"/>
          <p:cNvSpPr>
            <a:spLocks noGrp="1"/>
          </p:cNvSpPr>
          <p:nvPr>
            <p:ph type="sldNum" sz="quarter" idx="12"/>
          </p:nvPr>
        </p:nvSpPr>
        <p:spPr/>
        <p:txBody>
          <a:bodyPr/>
          <a:lstStyle/>
          <a:p>
            <a:fld id="{2AF3B5EA-18B6-4040-9F78-6052AF49C681}" type="slidenum">
              <a:rPr lang="en-US" smtClean="0"/>
              <a:t>105</a:t>
            </a:fld>
            <a:endParaRPr lang="en-US"/>
          </a:p>
        </p:txBody>
      </p:sp>
    </p:spTree>
    <p:extLst>
      <p:ext uri="{BB962C8B-B14F-4D97-AF65-F5344CB8AC3E}">
        <p14:creationId xmlns:p14="http://schemas.microsoft.com/office/powerpoint/2010/main" val="18546301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We've seen how to represent the natural numbers as a data type in two </a:t>
            </a:r>
            <a:r>
              <a:rPr lang="en-US" i="1" dirty="0"/>
              <a:t>different</a:t>
            </a:r>
            <a:r>
              <a:rPr lang="en-US" dirty="0"/>
              <a:t> ways.</a:t>
            </a:r>
          </a:p>
          <a:p>
            <a:r>
              <a:rPr lang="en-US" dirty="0"/>
              <a:t>We've seen how to use the observer template to write recursive functions over the natural numbers.</a:t>
            </a:r>
          </a:p>
          <a:p>
            <a:r>
              <a:rPr lang="en-US" dirty="0"/>
              <a:t>The Guided Practices will give you some exercise in doing this.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106</a:t>
            </a:fld>
            <a:endParaRPr lang="en-US"/>
          </a:p>
        </p:txBody>
      </p:sp>
    </p:spTree>
    <p:extLst>
      <p:ext uri="{BB962C8B-B14F-4D97-AF65-F5344CB8AC3E}">
        <p14:creationId xmlns:p14="http://schemas.microsoft.com/office/powerpoint/2010/main" val="287583667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04-3-nats.rkt in the Examples file</a:t>
            </a:r>
          </a:p>
          <a:p>
            <a:r>
              <a:rPr lang="en-US" dirty="0"/>
              <a:t>If you have questions about this lesson, ask them on the Discussion Board</a:t>
            </a:r>
          </a:p>
          <a:p>
            <a:r>
              <a:rPr lang="en-US" dirty="0"/>
              <a:t>Do Guided </a:t>
            </a:r>
            <a:r>
              <a:rPr lang="en-US"/>
              <a:t>Practice 4.4</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107</a:t>
            </a:fld>
            <a:endParaRPr lang="en-US"/>
          </a:p>
        </p:txBody>
      </p:sp>
    </p:spTree>
    <p:extLst>
      <p:ext uri="{BB962C8B-B14F-4D97-AF65-F5344CB8AC3E}">
        <p14:creationId xmlns:p14="http://schemas.microsoft.com/office/powerpoint/2010/main" val="82267663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Non-Empty Lists</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4.5</a:t>
            </a:r>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108</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6" name="Group 5"/>
          <p:cNvGrpSpPr/>
          <p:nvPr/>
        </p:nvGrpSpPr>
        <p:grpSpPr>
          <a:xfrm>
            <a:off x="120650" y="6314759"/>
            <a:ext cx="8902700" cy="400110"/>
            <a:chOff x="120650" y="6314759"/>
            <a:chExt cx="8902700" cy="400110"/>
          </a:xfrm>
        </p:grpSpPr>
        <p:pic>
          <p:nvPicPr>
            <p:cNvPr id="7" name="Picture 6"/>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8" name="TextBox 7"/>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34427985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lstStyle/>
          <a:p>
            <a:r>
              <a:rPr lang="en-US" dirty="0"/>
              <a:t>In this lesson, we'll learn about non-empty lists, another example of recursive data</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109</a:t>
            </a:fld>
            <a:endParaRPr lang="en-US">
              <a:solidFill>
                <a:prstClr val="black">
                  <a:tint val="75000"/>
                </a:prstClr>
              </a:solidFill>
            </a:endParaRPr>
          </a:p>
        </p:txBody>
      </p:sp>
    </p:spTree>
    <p:extLst>
      <p:ext uri="{BB962C8B-B14F-4D97-AF65-F5344CB8AC3E}">
        <p14:creationId xmlns:p14="http://schemas.microsoft.com/office/powerpoint/2010/main" val="4140194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These data definitions are </a:t>
            </a:r>
            <a:r>
              <a:rPr lang="en-US" i="1" dirty="0">
                <a:solidFill>
                  <a:srgbClr val="FF0000"/>
                </a:solidFill>
              </a:rPr>
              <a:t>self-referential</a:t>
            </a:r>
          </a:p>
        </p:txBody>
      </p:sp>
      <p:sp>
        <p:nvSpPr>
          <p:cNvPr id="3" name="Content Placeholder 2"/>
          <p:cNvSpPr>
            <a:spLocks noGrp="1"/>
          </p:cNvSpPr>
          <p:nvPr>
            <p:ph idx="1"/>
          </p:nvPr>
        </p:nvSpPr>
        <p:spPr/>
        <p:txBody>
          <a:bodyPr>
            <a:normAutofit/>
          </a:bodyPr>
          <a:lstStyle/>
          <a:p>
            <a:pPr>
              <a:buNone/>
            </a:pPr>
            <a:r>
              <a:rPr lang="en-US" b="1" dirty="0">
                <a:latin typeface="Consolas" pitchFamily="49" charset="0"/>
                <a:cs typeface="Consolas" pitchFamily="49" charset="0"/>
              </a:rPr>
              <a:t>A </a:t>
            </a:r>
            <a:r>
              <a:rPr lang="en-US" b="1" dirty="0" err="1">
                <a:latin typeface="Consolas" pitchFamily="49" charset="0"/>
                <a:cs typeface="Consolas" pitchFamily="49" charset="0"/>
              </a:rPr>
              <a:t>NumberSeq</a:t>
            </a:r>
            <a:r>
              <a:rPr lang="en-US" b="1" dirty="0">
                <a:latin typeface="Consolas" pitchFamily="49" charset="0"/>
                <a:cs typeface="Consolas" pitchFamily="49" charset="0"/>
              </a:rPr>
              <a:t> is one of:</a:t>
            </a:r>
          </a:p>
          <a:p>
            <a:pPr>
              <a:buNone/>
            </a:pP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(cons Number </a:t>
            </a:r>
            <a:r>
              <a:rPr lang="en-US" b="1" dirty="0" err="1">
                <a:latin typeface="Consolas" pitchFamily="49" charset="0"/>
                <a:cs typeface="Consolas" pitchFamily="49" charset="0"/>
              </a:rPr>
              <a:t>NumberSeq</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11</a:t>
            </a:fld>
            <a:endParaRPr lang="en-US"/>
          </a:p>
        </p:txBody>
      </p:sp>
      <p:sp>
        <p:nvSpPr>
          <p:cNvPr id="4" name="Rectangle 3"/>
          <p:cNvSpPr/>
          <p:nvPr/>
        </p:nvSpPr>
        <p:spPr>
          <a:xfrm>
            <a:off x="871165" y="3498056"/>
            <a:ext cx="7646670" cy="3200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data definition for </a:t>
            </a:r>
            <a:r>
              <a:rPr lang="en-US" dirty="0" err="1">
                <a:solidFill>
                  <a:schemeClr val="tx1"/>
                </a:solidFill>
              </a:rPr>
              <a:t>NumberSeqs</a:t>
            </a:r>
            <a:r>
              <a:rPr lang="en-US" dirty="0">
                <a:solidFill>
                  <a:schemeClr val="tx1"/>
                </a:solidFill>
              </a:rPr>
              <a:t> contains something we haven't seen before: </a:t>
            </a:r>
            <a:r>
              <a:rPr lang="en-US" i="1" dirty="0">
                <a:solidFill>
                  <a:srgbClr val="FF0000"/>
                </a:solidFill>
              </a:rPr>
              <a:t>self-reference</a:t>
            </a:r>
            <a:r>
              <a:rPr lang="en-US" dirty="0">
                <a:solidFill>
                  <a:schemeClr val="tx1"/>
                </a:solidFill>
              </a:rPr>
              <a:t>.</a:t>
            </a:r>
          </a:p>
          <a:p>
            <a:r>
              <a:rPr lang="en-US" dirty="0">
                <a:solidFill>
                  <a:schemeClr val="tx1"/>
                </a:solidFill>
              </a:rPr>
              <a:t>The second constructor uses </a:t>
            </a:r>
            <a:r>
              <a:rPr lang="en-US" dirty="0" err="1">
                <a:solidFill>
                  <a:schemeClr val="tx1"/>
                </a:solidFill>
              </a:rPr>
              <a:t>NumberSeq</a:t>
            </a:r>
            <a:r>
              <a:rPr lang="en-US" dirty="0">
                <a:solidFill>
                  <a:schemeClr val="tx1"/>
                </a:solidFill>
              </a:rPr>
              <a:t>, even though we haven't finished defining </a:t>
            </a:r>
            <a:r>
              <a:rPr lang="en-US" dirty="0" err="1">
                <a:solidFill>
                  <a:schemeClr val="tx1"/>
                </a:solidFill>
              </a:rPr>
              <a:t>NumberSeqs</a:t>
            </a:r>
            <a:r>
              <a:rPr lang="en-US" dirty="0">
                <a:solidFill>
                  <a:schemeClr val="tx1"/>
                </a:solidFill>
              </a:rPr>
              <a:t> yet.  That's what we mean by self-reference.</a:t>
            </a:r>
          </a:p>
          <a:p>
            <a:r>
              <a:rPr lang="en-US" dirty="0">
                <a:solidFill>
                  <a:schemeClr val="tx1"/>
                </a:solidFill>
              </a:rPr>
              <a:t>In normal definitions, this would be a problem: you wouldn’t like a dictionary that did this.</a:t>
            </a:r>
          </a:p>
          <a:p>
            <a:r>
              <a:rPr lang="en-US" dirty="0">
                <a:solidFill>
                  <a:schemeClr val="tx1"/>
                </a:solidFill>
              </a:rPr>
              <a:t>But self-reference the way we've used it is OK. We've seen in the examples how this works:  once you have something that you know is a </a:t>
            </a:r>
            <a:r>
              <a:rPr lang="en-US" dirty="0" err="1">
                <a:solidFill>
                  <a:schemeClr val="tx1"/>
                </a:solidFill>
              </a:rPr>
              <a:t>NumberSeq</a:t>
            </a:r>
            <a:r>
              <a:rPr lang="en-US" dirty="0">
                <a:solidFill>
                  <a:schemeClr val="tx1"/>
                </a:solidFill>
              </a:rPr>
              <a:t>,  you can do a cons on it to build another </a:t>
            </a:r>
            <a:r>
              <a:rPr lang="en-US" dirty="0" err="1">
                <a:solidFill>
                  <a:schemeClr val="tx1"/>
                </a:solidFill>
              </a:rPr>
              <a:t>NumberSeq</a:t>
            </a:r>
            <a:r>
              <a:rPr lang="en-US" dirty="0">
                <a:solidFill>
                  <a:schemeClr val="tx1"/>
                </a:solidFill>
              </a:rPr>
              <a:t>.  Since that's a </a:t>
            </a:r>
            <a:r>
              <a:rPr lang="en-US" dirty="0" err="1">
                <a:solidFill>
                  <a:schemeClr val="tx1"/>
                </a:solidFill>
              </a:rPr>
              <a:t>NumberSeq</a:t>
            </a:r>
            <a:r>
              <a:rPr lang="en-US" dirty="0">
                <a:solidFill>
                  <a:schemeClr val="tx1"/>
                </a:solidFill>
              </a:rPr>
              <a:t>, you can use it to build still another </a:t>
            </a:r>
            <a:r>
              <a:rPr lang="en-US" dirty="0" err="1">
                <a:solidFill>
                  <a:schemeClr val="tx1"/>
                </a:solidFill>
              </a:rPr>
              <a:t>NumberSeq</a:t>
            </a:r>
            <a:r>
              <a:rPr lang="en-US" dirty="0">
                <a:solidFill>
                  <a:schemeClr val="tx1"/>
                </a:solidFill>
              </a:rPr>
              <a:t>.</a:t>
            </a:r>
          </a:p>
          <a:p>
            <a:r>
              <a:rPr lang="en-US" dirty="0">
                <a:solidFill>
                  <a:schemeClr val="tx1"/>
                </a:solidFill>
              </a:rPr>
              <a:t>We also call this a </a:t>
            </a:r>
            <a:r>
              <a:rPr lang="en-US" i="1" dirty="0">
                <a:solidFill>
                  <a:srgbClr val="FF0000"/>
                </a:solidFill>
              </a:rPr>
              <a:t>recursive</a:t>
            </a:r>
            <a:r>
              <a:rPr lang="en-US" dirty="0">
                <a:solidFill>
                  <a:srgbClr val="FF0000"/>
                </a:solidFill>
              </a:rPr>
              <a:t> </a:t>
            </a:r>
            <a:r>
              <a:rPr lang="en-US" dirty="0">
                <a:solidFill>
                  <a:schemeClr val="tx1"/>
                </a:solidFill>
              </a:rPr>
              <a:t>data definition.</a:t>
            </a:r>
          </a:p>
        </p:txBody>
      </p:sp>
      <p:sp>
        <p:nvSpPr>
          <p:cNvPr id="6" name="Arrow: Down 5"/>
          <p:cNvSpPr/>
          <p:nvPr/>
        </p:nvSpPr>
        <p:spPr>
          <a:xfrm rot="7536120">
            <a:off x="3304976" y="1811771"/>
            <a:ext cx="496318" cy="1355676"/>
          </a:xfrm>
          <a:prstGeom prst="downArrow">
            <a:avLst/>
          </a:prstGeom>
          <a:solidFill>
            <a:srgbClr val="FF0000">
              <a:alpha val="2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Tree>
    <p:extLst>
      <p:ext uri="{BB962C8B-B14F-4D97-AF65-F5344CB8AC3E}">
        <p14:creationId xmlns:p14="http://schemas.microsoft.com/office/powerpoint/2010/main" val="744092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Empty lists</a:t>
            </a:r>
          </a:p>
        </p:txBody>
      </p:sp>
      <p:sp>
        <p:nvSpPr>
          <p:cNvPr id="3" name="Content Placeholder 2"/>
          <p:cNvSpPr>
            <a:spLocks noGrp="1"/>
          </p:cNvSpPr>
          <p:nvPr>
            <p:ph idx="1"/>
          </p:nvPr>
        </p:nvSpPr>
        <p:spPr/>
        <p:txBody>
          <a:bodyPr/>
          <a:lstStyle/>
          <a:p>
            <a:r>
              <a:rPr lang="en-US" dirty="0"/>
              <a:t>Most computations on lists make sense on empty lists</a:t>
            </a:r>
          </a:p>
          <a:p>
            <a:pPr lvl="1"/>
            <a:r>
              <a:rPr lang="en-US" b="1" dirty="0">
                <a:latin typeface="Consolas" pitchFamily="49" charset="0"/>
                <a:cs typeface="Consolas" pitchFamily="49" charset="0"/>
              </a:rPr>
              <a:t>(sum empty) = 0</a:t>
            </a:r>
          </a:p>
          <a:p>
            <a:pPr lvl="1"/>
            <a:r>
              <a:rPr lang="en-US" b="1" dirty="0">
                <a:latin typeface="Consolas" pitchFamily="49" charset="0"/>
                <a:cs typeface="Consolas" pitchFamily="49" charset="0"/>
              </a:rPr>
              <a:t>(product empty) = 1</a:t>
            </a:r>
          </a:p>
          <a:p>
            <a:pPr lvl="1"/>
            <a:r>
              <a:rPr lang="en-US" b="1" dirty="0">
                <a:latin typeface="Consolas" pitchFamily="49" charset="0"/>
                <a:cs typeface="Consolas" pitchFamily="49" charset="0"/>
              </a:rPr>
              <a:t>(double-all empty) = empty</a:t>
            </a:r>
          </a:p>
          <a:p>
            <a:pPr lvl="1"/>
            <a:r>
              <a:rPr lang="en-US" dirty="0" err="1"/>
              <a:t>etc</a:t>
            </a:r>
            <a:r>
              <a:rPr lang="en-US" dirty="0"/>
              <a:t>, etc.</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110</a:t>
            </a:fld>
            <a:endParaRPr lang="en-US"/>
          </a:p>
        </p:txBody>
      </p:sp>
    </p:spTree>
    <p:extLst>
      <p:ext uri="{BB962C8B-B14F-4D97-AF65-F5344CB8AC3E}">
        <p14:creationId xmlns:p14="http://schemas.microsoft.com/office/powerpoint/2010/main" val="14676882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Non-empty lists</a:t>
            </a:r>
          </a:p>
        </p:txBody>
      </p:sp>
      <p:sp>
        <p:nvSpPr>
          <p:cNvPr id="3" name="Content Placeholder 2"/>
          <p:cNvSpPr>
            <a:spLocks noGrp="1"/>
          </p:cNvSpPr>
          <p:nvPr>
            <p:ph idx="1"/>
          </p:nvPr>
        </p:nvSpPr>
        <p:spPr/>
        <p:txBody>
          <a:bodyPr/>
          <a:lstStyle/>
          <a:p>
            <a:r>
              <a:rPr lang="en-US" dirty="0"/>
              <a:t>But some computations don't make sense for empty lists</a:t>
            </a:r>
          </a:p>
          <a:p>
            <a:pPr lvl="1"/>
            <a:r>
              <a:rPr lang="en-US" dirty="0"/>
              <a:t>min, max</a:t>
            </a:r>
          </a:p>
          <a:p>
            <a:pPr lvl="1"/>
            <a:r>
              <a:rPr lang="en-US" dirty="0"/>
              <a:t>average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111</a:t>
            </a:fld>
            <a:endParaRPr lang="en-US"/>
          </a:p>
        </p:txBody>
      </p:sp>
    </p:spTree>
    <p:extLst>
      <p:ext uri="{BB962C8B-B14F-4D97-AF65-F5344CB8AC3E}">
        <p14:creationId xmlns:p14="http://schemas.microsoft.com/office/powerpoint/2010/main" val="1903169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Non-Empty Lists</a:t>
            </a:r>
          </a:p>
        </p:txBody>
      </p:sp>
      <p:sp>
        <p:nvSpPr>
          <p:cNvPr id="5" name="Content Placeholder 4"/>
          <p:cNvSpPr>
            <a:spLocks noGrp="1"/>
          </p:cNvSpPr>
          <p:nvPr>
            <p:ph idx="1"/>
          </p:nvPr>
        </p:nvSpPr>
        <p:spPr/>
        <p:txBody>
          <a:bodyPr>
            <a:normAutofit lnSpcReduction="10000"/>
          </a:bodyPr>
          <a:lstStyle/>
          <a:p>
            <a:r>
              <a:rPr lang="en-US" dirty="0"/>
              <a:t>For these problems, the constructor and observer templates for lists don't make sense, either.</a:t>
            </a:r>
          </a:p>
          <a:p>
            <a:r>
              <a:rPr lang="en-US" dirty="0"/>
              <a:t>For these problems, we can use a different data definition and that is suited for dealing with lists that are always non-empty.</a:t>
            </a:r>
          </a:p>
          <a:p>
            <a:r>
              <a:rPr lang="en-US" dirty="0"/>
              <a:t>Let's imagine we've defined a data type called </a:t>
            </a:r>
            <a:r>
              <a:rPr lang="en-US" b="1" dirty="0"/>
              <a:t>Sardine</a:t>
            </a:r>
            <a:r>
              <a:rPr lang="en-US" dirty="0"/>
              <a:t>, and we want to work with non-empty lists of </a:t>
            </a:r>
            <a:r>
              <a:rPr lang="en-US" b="1" dirty="0"/>
              <a:t>Sardine</a:t>
            </a:r>
            <a:r>
              <a:rPr lang="en-US" dirty="0"/>
              <a:t>s.</a:t>
            </a:r>
          </a:p>
        </p:txBody>
      </p:sp>
      <p:sp>
        <p:nvSpPr>
          <p:cNvPr id="2" name="Slide Number Placeholder 1"/>
          <p:cNvSpPr>
            <a:spLocks noGrp="1"/>
          </p:cNvSpPr>
          <p:nvPr>
            <p:ph type="sldNum" sz="quarter" idx="12"/>
          </p:nvPr>
        </p:nvSpPr>
        <p:spPr/>
        <p:txBody>
          <a:bodyPr/>
          <a:lstStyle/>
          <a:p>
            <a:fld id="{9F4492BD-6A9C-48FC-AC76-0B4FE11194A1}" type="slidenum">
              <a:rPr lang="en-US" smtClean="0"/>
              <a:pPr/>
              <a:t>112</a:t>
            </a:fld>
            <a:endParaRPr lang="en-US"/>
          </a:p>
        </p:txBody>
      </p:sp>
    </p:spTree>
    <p:extLst>
      <p:ext uri="{BB962C8B-B14F-4D97-AF65-F5344CB8AC3E}">
        <p14:creationId xmlns:p14="http://schemas.microsoft.com/office/powerpoint/2010/main" val="4804689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Constructor Templates for Non-Empty List of Sardines</a:t>
            </a:r>
          </a:p>
        </p:txBody>
      </p:sp>
      <p:sp>
        <p:nvSpPr>
          <p:cNvPr id="3" name="Content Placeholder 2"/>
          <p:cNvSpPr>
            <a:spLocks noGrp="1"/>
          </p:cNvSpPr>
          <p:nvPr>
            <p:ph idx="1"/>
          </p:nvPr>
        </p:nvSpPr>
        <p:spPr/>
        <p:txBody>
          <a:bodyPr>
            <a:normAutofit/>
          </a:bodyPr>
          <a:lstStyle/>
          <a:p>
            <a:pPr marL="0" indent="0">
              <a:buNone/>
            </a:pPr>
            <a:r>
              <a:rPr lang="en-US" sz="2700" b="1" dirty="0">
                <a:latin typeface="Consolas"/>
                <a:cs typeface="Consolas"/>
              </a:rPr>
              <a:t>;; A </a:t>
            </a:r>
            <a:r>
              <a:rPr lang="en-US" sz="2700" b="1" dirty="0" err="1">
                <a:latin typeface="Consolas"/>
                <a:cs typeface="Consolas"/>
              </a:rPr>
              <a:t>NonEmptyListOfSardines</a:t>
            </a:r>
            <a:r>
              <a:rPr lang="en-US" sz="2700" b="1" dirty="0">
                <a:latin typeface="Consolas"/>
                <a:cs typeface="Consolas"/>
              </a:rPr>
              <a:t> is one of</a:t>
            </a:r>
          </a:p>
          <a:p>
            <a:pPr marL="0" indent="0">
              <a:buNone/>
            </a:pPr>
            <a:r>
              <a:rPr lang="en-US" sz="2700" b="1" dirty="0">
                <a:latin typeface="Consolas"/>
                <a:cs typeface="Consolas"/>
              </a:rPr>
              <a:t>;; -- (cons Sardine empty)</a:t>
            </a:r>
          </a:p>
          <a:p>
            <a:pPr marL="0" indent="0">
              <a:buNone/>
            </a:pPr>
            <a:r>
              <a:rPr lang="en-US" sz="2700" b="1" dirty="0">
                <a:latin typeface="Consolas"/>
                <a:cs typeface="Consolas"/>
              </a:rPr>
              <a:t>;; -- (cons Sardine  </a:t>
            </a:r>
          </a:p>
          <a:p>
            <a:pPr marL="0" indent="0">
              <a:buNone/>
            </a:pPr>
            <a:r>
              <a:rPr lang="en-US" sz="2700" b="1" dirty="0">
                <a:latin typeface="Consolas"/>
                <a:cs typeface="Consolas"/>
              </a:rPr>
              <a:t>;;          </a:t>
            </a:r>
            <a:r>
              <a:rPr lang="en-US" sz="2700" b="1" dirty="0" err="1">
                <a:latin typeface="Consolas"/>
                <a:cs typeface="Consolas"/>
              </a:rPr>
              <a:t>NonEmptyListOfSardines</a:t>
            </a:r>
            <a:r>
              <a:rPr lang="en-US" sz="2700" b="1" dirty="0">
                <a:latin typeface="Consolas"/>
                <a:cs typeface="Consolas"/>
              </a:rPr>
              <a:t>)</a:t>
            </a:r>
            <a:r>
              <a:rPr lang="en-US" sz="2700" dirty="0">
                <a:latin typeface="Consolas"/>
                <a:cs typeface="Consolas"/>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113</a:t>
            </a:fld>
            <a:endParaRPr lang="en-US"/>
          </a:p>
        </p:txBody>
      </p:sp>
    </p:spTree>
    <p:extLst>
      <p:ext uri="{BB962C8B-B14F-4D97-AF65-F5344CB8AC3E}">
        <p14:creationId xmlns:p14="http://schemas.microsoft.com/office/powerpoint/2010/main" val="32652721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p:cNvSpPr/>
          <p:nvPr/>
        </p:nvSpPr>
        <p:spPr>
          <a:xfrm rot="20403134">
            <a:off x="2609750" y="2237496"/>
            <a:ext cx="242316" cy="1720184"/>
          </a:xfrm>
          <a:prstGeom prst="upArrow">
            <a:avLst/>
          </a:prstGeom>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Observer Template for Non-Empty List</a:t>
            </a:r>
          </a:p>
        </p:txBody>
      </p:sp>
      <p:sp>
        <p:nvSpPr>
          <p:cNvPr id="3" name="Content Placeholder 2"/>
          <p:cNvSpPr>
            <a:spLocks noGrp="1"/>
          </p:cNvSpPr>
          <p:nvPr>
            <p:ph idx="1"/>
          </p:nvPr>
        </p:nvSpPr>
        <p:spPr/>
        <p:txBody>
          <a:bodyPr/>
          <a:lstStyle/>
          <a:p>
            <a:pPr marL="0" indent="0">
              <a:buNone/>
            </a:pPr>
            <a:r>
              <a:rPr lang="en-US" sz="2000" b="1" dirty="0">
                <a:latin typeface="Consolas"/>
                <a:cs typeface="Consolas"/>
              </a:rPr>
              <a:t>;; </a:t>
            </a:r>
            <a:r>
              <a:rPr lang="en-US" sz="2000" b="1" dirty="0" err="1">
                <a:latin typeface="Consolas"/>
                <a:cs typeface="Consolas"/>
              </a:rPr>
              <a:t>neseq-fn</a:t>
            </a:r>
            <a:r>
              <a:rPr lang="en-US" sz="2000" b="1" dirty="0">
                <a:latin typeface="Consolas"/>
                <a:cs typeface="Consolas"/>
              </a:rPr>
              <a:t> : </a:t>
            </a:r>
            <a:r>
              <a:rPr lang="en-US" sz="2000" b="1" dirty="0" err="1">
                <a:latin typeface="Consolas"/>
                <a:cs typeface="Consolas"/>
              </a:rPr>
              <a:t>NonEmptyListOfSardines</a:t>
            </a:r>
            <a:r>
              <a:rPr lang="en-US" sz="2000" b="1" dirty="0">
                <a:latin typeface="Consolas"/>
                <a:cs typeface="Consolas"/>
              </a:rPr>
              <a:t> -&gt; ??</a:t>
            </a:r>
          </a:p>
          <a:p>
            <a:pPr marL="0" indent="0">
              <a:buNone/>
            </a:pPr>
            <a:r>
              <a:rPr lang="en-US" sz="2000" b="1" dirty="0">
                <a:latin typeface="Consolas"/>
                <a:cs typeface="Consolas"/>
              </a:rPr>
              <a:t>(define (</a:t>
            </a:r>
            <a:r>
              <a:rPr lang="en-US" sz="2000" b="1" dirty="0" err="1">
                <a:solidFill>
                  <a:srgbClr val="FF0000"/>
                </a:solidFill>
                <a:latin typeface="Consolas"/>
                <a:cs typeface="Consolas"/>
              </a:rPr>
              <a:t>nelos-fn</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solidFill>
                  <a:srgbClr val="FF0000"/>
                </a:solidFill>
                <a:latin typeface="Consolas"/>
                <a:cs typeface="Consolas"/>
              </a:rPr>
              <a:t>nelos-fn</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114</a:t>
            </a:fld>
            <a:endParaRPr lang="en-US"/>
          </a:p>
        </p:txBody>
      </p:sp>
      <p:sp>
        <p:nvSpPr>
          <p:cNvPr id="26" name="Rectangle 25"/>
          <p:cNvSpPr/>
          <p:nvPr/>
        </p:nvSpPr>
        <p:spPr>
          <a:xfrm>
            <a:off x="4679224" y="4683842"/>
            <a:ext cx="4105547" cy="1297858"/>
          </a:xfrm>
          <a:prstGeom prst="rect">
            <a:avLst/>
          </a:prstGeom>
          <a:solidFill>
            <a:schemeClr val="accent1">
              <a:lumMod val="20000"/>
              <a:lumOff val="80000"/>
            </a:schemeClr>
          </a:solidFill>
          <a:ln>
            <a:noFill/>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latin typeface="Consolas" pitchFamily="49" charset="0"/>
                <a:cs typeface="Consolas" pitchFamily="49" charset="0"/>
              </a:rPr>
              <a:t>(rest ne-</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r>
              <a:rPr lang="en-US" sz="2400" dirty="0"/>
              <a:t> is a </a:t>
            </a:r>
            <a:r>
              <a:rPr lang="en-US" sz="2400" b="1" dirty="0" err="1">
                <a:latin typeface="Consolas" pitchFamily="49" charset="0"/>
                <a:cs typeface="Consolas" pitchFamily="49" charset="0"/>
              </a:rPr>
              <a:t>NonEmptyListOfSardines</a:t>
            </a:r>
            <a:endParaRPr lang="en-US" sz="2400" b="1" dirty="0">
              <a:latin typeface="Consolas" pitchFamily="49" charset="0"/>
              <a:cs typeface="Consolas" pitchFamily="49" charset="0"/>
            </a:endParaRPr>
          </a:p>
          <a:p>
            <a:pPr algn="ctr"/>
            <a:r>
              <a:rPr lang="en-US" sz="2400" dirty="0"/>
              <a:t>so call </a:t>
            </a:r>
            <a:r>
              <a:rPr lang="en-US" sz="2400" b="1" dirty="0" err="1">
                <a:latin typeface="Consolas" pitchFamily="49" charset="0"/>
                <a:cs typeface="Consolas" pitchFamily="49" charset="0"/>
              </a:rPr>
              <a:t>nelos-fn</a:t>
            </a:r>
            <a:r>
              <a:rPr lang="en-US" sz="2400" dirty="0"/>
              <a:t> on it</a:t>
            </a:r>
          </a:p>
        </p:txBody>
      </p:sp>
    </p:spTree>
    <p:extLst>
      <p:ext uri="{BB962C8B-B14F-4D97-AF65-F5344CB8AC3E}">
        <p14:creationId xmlns:p14="http://schemas.microsoft.com/office/powerpoint/2010/main" val="39538043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Questions for Non-Empty Lists</a:t>
            </a:r>
          </a:p>
        </p:txBody>
      </p:sp>
      <p:sp>
        <p:nvSpPr>
          <p:cNvPr id="3" name="Content Placeholder 2"/>
          <p:cNvSpPr>
            <a:spLocks noGrp="1"/>
          </p:cNvSpPr>
          <p:nvPr>
            <p:ph idx="1"/>
          </p:nvPr>
        </p:nvSpPr>
        <p:spPr/>
        <p:txBody>
          <a:bodyPr/>
          <a:lstStyle/>
          <a:p>
            <a:pPr marL="0" indent="0">
              <a:buNone/>
            </a:pPr>
            <a:r>
              <a:rPr lang="en-US" sz="2000" b="1" dirty="0">
                <a:latin typeface="Consolas"/>
                <a:cs typeface="Consolas"/>
              </a:rPr>
              <a:t>;; </a:t>
            </a:r>
            <a:r>
              <a:rPr lang="en-US" sz="2000" b="1" dirty="0" err="1">
                <a:latin typeface="Consolas"/>
                <a:cs typeface="Consolas"/>
              </a:rPr>
              <a:t>neseq-fn</a:t>
            </a:r>
            <a:r>
              <a:rPr lang="en-US" sz="2000" b="1" dirty="0">
                <a:latin typeface="Consolas"/>
                <a:cs typeface="Consolas"/>
              </a:rPr>
              <a:t> : </a:t>
            </a:r>
            <a:r>
              <a:rPr lang="en-US" sz="2000" b="1" dirty="0" err="1">
                <a:latin typeface="Consolas"/>
                <a:cs typeface="Consolas"/>
              </a:rPr>
              <a:t>NonEmptyListOfSardines</a:t>
            </a:r>
            <a:r>
              <a:rPr lang="en-US" sz="2000" b="1" dirty="0">
                <a:latin typeface="Consolas"/>
                <a:cs typeface="Consolas"/>
              </a:rPr>
              <a:t> -&gt; ??</a:t>
            </a:r>
          </a:p>
          <a:p>
            <a:pPr marL="0" indent="0">
              <a:buNone/>
            </a:pPr>
            <a:r>
              <a:rPr lang="en-US" sz="2000" b="1" dirty="0">
                <a:latin typeface="Consolas"/>
                <a:cs typeface="Consolas"/>
              </a:rPr>
              <a:t>(define (</a:t>
            </a:r>
            <a:r>
              <a:rPr lang="en-US" sz="2000" b="1" dirty="0" err="1">
                <a:latin typeface="Consolas"/>
                <a:cs typeface="Consolas"/>
              </a:rPr>
              <a:t>nelos-fn</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los-fn</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115</a:t>
            </a:fld>
            <a:endParaRPr lang="en-US"/>
          </a:p>
        </p:txBody>
      </p:sp>
      <p:sp>
        <p:nvSpPr>
          <p:cNvPr id="6" name="Rectangle 5"/>
          <p:cNvSpPr/>
          <p:nvPr/>
        </p:nvSpPr>
        <p:spPr>
          <a:xfrm>
            <a:off x="5638799" y="4439798"/>
            <a:ext cx="2425547" cy="914400"/>
          </a:xfrm>
          <a:prstGeom prst="rect">
            <a:avLst/>
          </a:prstGeom>
          <a:solidFill>
            <a:schemeClr val="accent1">
              <a:lumMod val="20000"/>
              <a:lumOff val="80000"/>
            </a:schemeClr>
          </a:solidFill>
          <a:ln>
            <a:noFill/>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What is the answer for a list of length 1?</a:t>
            </a:r>
          </a:p>
        </p:txBody>
      </p:sp>
      <p:sp>
        <p:nvSpPr>
          <p:cNvPr id="8" name="Rectangle 7"/>
          <p:cNvSpPr/>
          <p:nvPr/>
        </p:nvSpPr>
        <p:spPr>
          <a:xfrm>
            <a:off x="253388" y="4818828"/>
            <a:ext cx="4419600" cy="1295400"/>
          </a:xfrm>
          <a:prstGeom prst="rect">
            <a:avLst/>
          </a:prstGeom>
          <a:solidFill>
            <a:schemeClr val="accent1">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If we knew the answer for the rest of the list, and we knew the first of the list, how could we combine them to get the answer for the whole list?</a:t>
            </a:r>
          </a:p>
        </p:txBody>
      </p:sp>
      <p:sp>
        <p:nvSpPr>
          <p:cNvPr id="9" name="Freeform 8"/>
          <p:cNvSpPr/>
          <p:nvPr/>
        </p:nvSpPr>
        <p:spPr>
          <a:xfrm>
            <a:off x="5255046" y="3084723"/>
            <a:ext cx="1758812" cy="1366091"/>
          </a:xfrm>
          <a:custGeom>
            <a:avLst/>
            <a:gdLst>
              <a:gd name="connsiteX0" fmla="*/ 1410159 w 1758812"/>
              <a:gd name="connsiteY0" fmla="*/ 1366091 h 1366091"/>
              <a:gd name="connsiteX1" fmla="*/ 1663547 w 1758812"/>
              <a:gd name="connsiteY1" fmla="*/ 705079 h 1366091"/>
              <a:gd name="connsiteX2" fmla="*/ 0 w 1758812"/>
              <a:gd name="connsiteY2" fmla="*/ 0 h 1366091"/>
            </a:gdLst>
            <a:ahLst/>
            <a:cxnLst>
              <a:cxn ang="0">
                <a:pos x="connsiteX0" y="connsiteY0"/>
              </a:cxn>
              <a:cxn ang="0">
                <a:pos x="connsiteX1" y="connsiteY1"/>
              </a:cxn>
              <a:cxn ang="0">
                <a:pos x="connsiteX2" y="connsiteY2"/>
              </a:cxn>
            </a:cxnLst>
            <a:rect l="l" t="t" r="r" b="b"/>
            <a:pathLst>
              <a:path w="1758812" h="1366091">
                <a:moveTo>
                  <a:pt x="1410159" y="1366091"/>
                </a:moveTo>
                <a:cubicBezTo>
                  <a:pt x="1654366" y="1149426"/>
                  <a:pt x="1898574" y="932761"/>
                  <a:pt x="1663547" y="705079"/>
                </a:cubicBezTo>
                <a:cubicBezTo>
                  <a:pt x="1428520" y="477397"/>
                  <a:pt x="714260" y="238698"/>
                  <a:pt x="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Freeform 9"/>
          <p:cNvSpPr/>
          <p:nvPr/>
        </p:nvSpPr>
        <p:spPr>
          <a:xfrm>
            <a:off x="1253120" y="3459296"/>
            <a:ext cx="961270" cy="1355075"/>
          </a:xfrm>
          <a:custGeom>
            <a:avLst/>
            <a:gdLst>
              <a:gd name="connsiteX0" fmla="*/ 278225 w 961270"/>
              <a:gd name="connsiteY0" fmla="*/ 1355075 h 1355075"/>
              <a:gd name="connsiteX1" fmla="*/ 35853 w 961270"/>
              <a:gd name="connsiteY1" fmla="*/ 738131 h 1355075"/>
              <a:gd name="connsiteX2" fmla="*/ 961270 w 961270"/>
              <a:gd name="connsiteY2" fmla="*/ 0 h 1355075"/>
            </a:gdLst>
            <a:ahLst/>
            <a:cxnLst>
              <a:cxn ang="0">
                <a:pos x="connsiteX0" y="connsiteY0"/>
              </a:cxn>
              <a:cxn ang="0">
                <a:pos x="connsiteX1" y="connsiteY1"/>
              </a:cxn>
              <a:cxn ang="0">
                <a:pos x="connsiteX2" y="connsiteY2"/>
              </a:cxn>
            </a:cxnLst>
            <a:rect l="l" t="t" r="r" b="b"/>
            <a:pathLst>
              <a:path w="961270" h="1355075">
                <a:moveTo>
                  <a:pt x="278225" y="1355075"/>
                </a:moveTo>
                <a:cubicBezTo>
                  <a:pt x="100118" y="1159526"/>
                  <a:pt x="-77988" y="963977"/>
                  <a:pt x="35853" y="738131"/>
                </a:cubicBezTo>
                <a:cubicBezTo>
                  <a:pt x="149694" y="512285"/>
                  <a:pt x="555482" y="256142"/>
                  <a:pt x="96127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1975815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Non-Empty Lists: The General Pattern</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CONSTRUCTOR TEMPLATES for </a:t>
            </a:r>
            <a:r>
              <a:rPr lang="en-US" sz="2400" b="1" dirty="0" err="1">
                <a:latin typeface="Consolas" pitchFamily="49" charset="0"/>
                <a:cs typeface="Consolas" pitchFamily="49" charset="0"/>
              </a:rPr>
              <a:t>NonEmptyXList</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(cons X empty)   </a:t>
            </a:r>
          </a:p>
          <a:p>
            <a:pPr>
              <a:buNone/>
            </a:pPr>
            <a:r>
              <a:rPr lang="en-US" sz="2400" b="1" dirty="0">
                <a:latin typeface="Consolas" pitchFamily="49" charset="0"/>
                <a:cs typeface="Consolas" pitchFamily="49" charset="0"/>
              </a:rPr>
              <a:t>-- (cons X </a:t>
            </a:r>
            <a:r>
              <a:rPr lang="en-US" sz="2400" b="1" dirty="0" err="1">
                <a:latin typeface="Consolas" pitchFamily="49" charset="0"/>
                <a:cs typeface="Consolas" pitchFamily="49" charset="0"/>
              </a:rPr>
              <a:t>NonEmptyXList</a:t>
            </a:r>
            <a:r>
              <a:rPr lang="en-US" sz="2400" b="1" dirty="0">
                <a:latin typeface="Consolas" pitchFamily="49" charset="0"/>
                <a:cs typeface="Consolas" pitchFamily="49" charset="0"/>
              </a:rPr>
              <a:t>)</a:t>
            </a:r>
          </a:p>
          <a:p>
            <a:pPr>
              <a:buNone/>
            </a:pPr>
            <a:r>
              <a:rPr lang="en-US" sz="18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116</a:t>
            </a:fld>
            <a:endParaRPr lang="en-US"/>
          </a:p>
        </p:txBody>
      </p:sp>
      <p:sp>
        <p:nvSpPr>
          <p:cNvPr id="5" name="Rectangle 4"/>
          <p:cNvSpPr/>
          <p:nvPr/>
        </p:nvSpPr>
        <p:spPr>
          <a:xfrm>
            <a:off x="4191000" y="3171568"/>
            <a:ext cx="4495800" cy="1752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your assignments, you don't need to write down a separate interpretation for </a:t>
            </a:r>
            <a:r>
              <a:rPr lang="en-US" dirty="0" err="1">
                <a:solidFill>
                  <a:schemeClr val="tx1"/>
                </a:solidFill>
              </a:rPr>
              <a:t>NonEmptyXList</a:t>
            </a:r>
            <a:r>
              <a:rPr lang="en-US" dirty="0">
                <a:solidFill>
                  <a:schemeClr val="tx1"/>
                </a:solidFill>
              </a:rPr>
              <a:t>; a </a:t>
            </a:r>
            <a:r>
              <a:rPr lang="en-US" dirty="0" err="1">
                <a:solidFill>
                  <a:schemeClr val="tx1"/>
                </a:solidFill>
              </a:rPr>
              <a:t>NonEmptyXList</a:t>
            </a:r>
            <a:r>
              <a:rPr lang="en-US" dirty="0">
                <a:solidFill>
                  <a:schemeClr val="tx1"/>
                </a:solidFill>
              </a:rPr>
              <a:t> always represents a non-empty sequence of X's in the standard way.</a:t>
            </a:r>
          </a:p>
        </p:txBody>
      </p:sp>
    </p:spTree>
    <p:extLst>
      <p:ext uri="{BB962C8B-B14F-4D97-AF65-F5344CB8AC3E}">
        <p14:creationId xmlns:p14="http://schemas.microsoft.com/office/powerpoint/2010/main" val="109413001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Questions for Non-Empty Lists</a:t>
            </a:r>
          </a:p>
        </p:txBody>
      </p:sp>
      <p:sp>
        <p:nvSpPr>
          <p:cNvPr id="3" name="Content Placeholder 2"/>
          <p:cNvSpPr>
            <a:spLocks noGrp="1"/>
          </p:cNvSpPr>
          <p:nvPr>
            <p:ph idx="1"/>
          </p:nvPr>
        </p:nvSpPr>
        <p:spPr/>
        <p:txBody>
          <a:bodyPr/>
          <a:lstStyle/>
          <a:p>
            <a:pPr marL="0" indent="0">
              <a:buNone/>
            </a:pPr>
            <a:r>
              <a:rPr lang="en-US" sz="2000" b="1" dirty="0">
                <a:latin typeface="Consolas"/>
                <a:cs typeface="Consolas"/>
              </a:rPr>
              <a:t>;; </a:t>
            </a:r>
            <a:r>
              <a:rPr lang="en-US" sz="2000" b="1" dirty="0" err="1">
                <a:latin typeface="Consolas"/>
                <a:cs typeface="Consolas"/>
              </a:rPr>
              <a:t>nelst-fn</a:t>
            </a:r>
            <a:r>
              <a:rPr lang="en-US" sz="2000" b="1" dirty="0">
                <a:latin typeface="Consolas"/>
                <a:cs typeface="Consolas"/>
              </a:rPr>
              <a:t> : </a:t>
            </a:r>
            <a:r>
              <a:rPr lang="en-US" sz="2000" b="1" dirty="0" err="1">
                <a:latin typeface="Consolas"/>
                <a:cs typeface="Consolas"/>
              </a:rPr>
              <a:t>NonEmptyXList</a:t>
            </a:r>
            <a:r>
              <a:rPr lang="en-US" sz="2000" b="1" dirty="0">
                <a:latin typeface="Consolas"/>
                <a:cs typeface="Consolas"/>
              </a:rPr>
              <a:t> -&gt; ??</a:t>
            </a:r>
          </a:p>
          <a:p>
            <a:pPr marL="0" indent="0">
              <a:buNone/>
            </a:pPr>
            <a:r>
              <a:rPr lang="en-US" sz="2000" b="1" dirty="0">
                <a:latin typeface="Consolas"/>
                <a:cs typeface="Consolas"/>
              </a:rPr>
              <a:t>(define (</a:t>
            </a:r>
            <a:r>
              <a:rPr lang="en-US" sz="2000" b="1" dirty="0" err="1">
                <a:latin typeface="Consolas"/>
                <a:cs typeface="Consolas"/>
              </a:rPr>
              <a:t>nelst-fn</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nelst-fn</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117</a:t>
            </a:fld>
            <a:endParaRPr lang="en-US"/>
          </a:p>
        </p:txBody>
      </p:sp>
      <p:sp>
        <p:nvSpPr>
          <p:cNvPr id="6" name="Rectangle 5"/>
          <p:cNvSpPr/>
          <p:nvPr/>
        </p:nvSpPr>
        <p:spPr>
          <a:xfrm>
            <a:off x="5638799" y="4439798"/>
            <a:ext cx="2425547" cy="914400"/>
          </a:xfrm>
          <a:prstGeom prst="rect">
            <a:avLst/>
          </a:prstGeom>
          <a:solidFill>
            <a:schemeClr val="accent1">
              <a:lumMod val="20000"/>
              <a:lumOff val="80000"/>
            </a:schemeClr>
          </a:solidFill>
          <a:ln>
            <a:noFill/>
            <a:tailEnd type="stealth" w="lg" len="lg"/>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What is the answer for a list of length 1?</a:t>
            </a:r>
          </a:p>
        </p:txBody>
      </p:sp>
      <p:sp>
        <p:nvSpPr>
          <p:cNvPr id="8" name="Rectangle 7"/>
          <p:cNvSpPr/>
          <p:nvPr/>
        </p:nvSpPr>
        <p:spPr>
          <a:xfrm>
            <a:off x="253388" y="4818828"/>
            <a:ext cx="4419600" cy="1295400"/>
          </a:xfrm>
          <a:prstGeom prst="rect">
            <a:avLst/>
          </a:prstGeom>
          <a:solidFill>
            <a:schemeClr val="accent1">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rPr>
              <a:t>If we knew the answer for the rest of the list, and we knew the first of the list, how could we combine them to get the answer for the whole list?</a:t>
            </a:r>
          </a:p>
        </p:txBody>
      </p:sp>
      <p:sp>
        <p:nvSpPr>
          <p:cNvPr id="9" name="Freeform 8"/>
          <p:cNvSpPr/>
          <p:nvPr/>
        </p:nvSpPr>
        <p:spPr>
          <a:xfrm>
            <a:off x="5255046" y="3084723"/>
            <a:ext cx="1758812" cy="1366091"/>
          </a:xfrm>
          <a:custGeom>
            <a:avLst/>
            <a:gdLst>
              <a:gd name="connsiteX0" fmla="*/ 1410159 w 1758812"/>
              <a:gd name="connsiteY0" fmla="*/ 1366091 h 1366091"/>
              <a:gd name="connsiteX1" fmla="*/ 1663547 w 1758812"/>
              <a:gd name="connsiteY1" fmla="*/ 705079 h 1366091"/>
              <a:gd name="connsiteX2" fmla="*/ 0 w 1758812"/>
              <a:gd name="connsiteY2" fmla="*/ 0 h 1366091"/>
            </a:gdLst>
            <a:ahLst/>
            <a:cxnLst>
              <a:cxn ang="0">
                <a:pos x="connsiteX0" y="connsiteY0"/>
              </a:cxn>
              <a:cxn ang="0">
                <a:pos x="connsiteX1" y="connsiteY1"/>
              </a:cxn>
              <a:cxn ang="0">
                <a:pos x="connsiteX2" y="connsiteY2"/>
              </a:cxn>
            </a:cxnLst>
            <a:rect l="l" t="t" r="r" b="b"/>
            <a:pathLst>
              <a:path w="1758812" h="1366091">
                <a:moveTo>
                  <a:pt x="1410159" y="1366091"/>
                </a:moveTo>
                <a:cubicBezTo>
                  <a:pt x="1654366" y="1149426"/>
                  <a:pt x="1898574" y="932761"/>
                  <a:pt x="1663547" y="705079"/>
                </a:cubicBezTo>
                <a:cubicBezTo>
                  <a:pt x="1428520" y="477397"/>
                  <a:pt x="714260" y="238698"/>
                  <a:pt x="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Freeform 9"/>
          <p:cNvSpPr/>
          <p:nvPr/>
        </p:nvSpPr>
        <p:spPr>
          <a:xfrm>
            <a:off x="1253120" y="3459296"/>
            <a:ext cx="961270" cy="1355075"/>
          </a:xfrm>
          <a:custGeom>
            <a:avLst/>
            <a:gdLst>
              <a:gd name="connsiteX0" fmla="*/ 278225 w 961270"/>
              <a:gd name="connsiteY0" fmla="*/ 1355075 h 1355075"/>
              <a:gd name="connsiteX1" fmla="*/ 35853 w 961270"/>
              <a:gd name="connsiteY1" fmla="*/ 738131 h 1355075"/>
              <a:gd name="connsiteX2" fmla="*/ 961270 w 961270"/>
              <a:gd name="connsiteY2" fmla="*/ 0 h 1355075"/>
            </a:gdLst>
            <a:ahLst/>
            <a:cxnLst>
              <a:cxn ang="0">
                <a:pos x="connsiteX0" y="connsiteY0"/>
              </a:cxn>
              <a:cxn ang="0">
                <a:pos x="connsiteX1" y="connsiteY1"/>
              </a:cxn>
              <a:cxn ang="0">
                <a:pos x="connsiteX2" y="connsiteY2"/>
              </a:cxn>
            </a:cxnLst>
            <a:rect l="l" t="t" r="r" b="b"/>
            <a:pathLst>
              <a:path w="961270" h="1355075">
                <a:moveTo>
                  <a:pt x="278225" y="1355075"/>
                </a:moveTo>
                <a:cubicBezTo>
                  <a:pt x="100118" y="1159526"/>
                  <a:pt x="-77988" y="963977"/>
                  <a:pt x="35853" y="738131"/>
                </a:cubicBezTo>
                <a:cubicBezTo>
                  <a:pt x="149694" y="512285"/>
                  <a:pt x="555482" y="256142"/>
                  <a:pt x="96127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41818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max</a:t>
            </a:r>
          </a:p>
        </p:txBody>
      </p:sp>
      <p:sp>
        <p:nvSpPr>
          <p:cNvPr id="3" name="Content Placeholder 2"/>
          <p:cNvSpPr>
            <a:spLocks noGrp="1"/>
          </p:cNvSpPr>
          <p:nvPr>
            <p:ph idx="1"/>
          </p:nvPr>
        </p:nvSpPr>
        <p:spPr/>
        <p:txBody>
          <a:bodyPr>
            <a:normAutofit/>
          </a:bodyPr>
          <a:lstStyle/>
          <a:p>
            <a:pPr marL="0" inden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seq</a:t>
            </a:r>
            <a:r>
              <a:rPr lang="en-US" sz="2000" b="1" dirty="0">
                <a:latin typeface="Consolas" pitchFamily="49" charset="0"/>
                <a:cs typeface="Consolas" pitchFamily="49" charset="0"/>
              </a:rPr>
              <a:t>-max : </a:t>
            </a:r>
            <a:r>
              <a:rPr lang="en-US" sz="2000" b="1" dirty="0" err="1">
                <a:latin typeface="Consolas" pitchFamily="49" charset="0"/>
                <a:cs typeface="Consolas" pitchFamily="49" charset="0"/>
              </a:rPr>
              <a:t>NonEmptyListOfInteger</a:t>
            </a:r>
            <a:r>
              <a:rPr lang="en-US" sz="2000" b="1" dirty="0">
                <a:latin typeface="Consolas" pitchFamily="49" charset="0"/>
                <a:cs typeface="Consolas" pitchFamily="49" charset="0"/>
              </a:rPr>
              <a:t> -&gt; Integer</a:t>
            </a:r>
          </a:p>
          <a:p>
            <a:pPr marL="0" indent="0">
              <a:buNone/>
            </a:pPr>
            <a:r>
              <a:rPr lang="en-US" sz="2000" b="1" dirty="0">
                <a:latin typeface="Consolas" pitchFamily="49" charset="0"/>
                <a:cs typeface="Consolas" pitchFamily="49" charset="0"/>
              </a:rPr>
              <a:t>;; GIVEN: a non-empty list of integers, </a:t>
            </a:r>
          </a:p>
          <a:p>
            <a:pPr marL="0" indent="0">
              <a:buNone/>
            </a:pPr>
            <a:r>
              <a:rPr lang="en-US" sz="2000" b="1" dirty="0">
                <a:latin typeface="Consolas" pitchFamily="49" charset="0"/>
                <a:cs typeface="Consolas" pitchFamily="49" charset="0"/>
              </a:rPr>
              <a:t>;; RETURNS: the largest element of the list</a:t>
            </a:r>
          </a:p>
          <a:p>
            <a:pPr marL="0" indent="0">
              <a:buNone/>
            </a:pPr>
            <a:r>
              <a:rPr lang="en-US" sz="2000" b="1" dirty="0">
                <a:latin typeface="Consolas"/>
                <a:cs typeface="Consolas"/>
              </a:rPr>
              <a:t>(define (</a:t>
            </a:r>
            <a:r>
              <a:rPr lang="en-US" sz="2000" b="1" dirty="0" err="1">
                <a:latin typeface="Consolas"/>
                <a:cs typeface="Consolas"/>
              </a:rPr>
              <a:t>seq</a:t>
            </a:r>
            <a:r>
              <a:rPr lang="en-US" sz="2000" b="1" dirty="0">
                <a:latin typeface="Consolas"/>
                <a:cs typeface="Consolas"/>
              </a:rPr>
              <a:t>-max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(max</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seq</a:t>
            </a:r>
            <a:r>
              <a:rPr lang="en-US" sz="2000" b="1" dirty="0">
                <a:latin typeface="Consolas"/>
                <a:cs typeface="Consolas"/>
              </a:rPr>
              <a:t>-max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a:p>
            <a:pPr marL="0" indent="0">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118</a:t>
            </a:fld>
            <a:endParaRPr lang="en-US"/>
          </a:p>
        </p:txBody>
      </p:sp>
    </p:spTree>
    <p:extLst>
      <p:ext uri="{BB962C8B-B14F-4D97-AF65-F5344CB8AC3E}">
        <p14:creationId xmlns:p14="http://schemas.microsoft.com/office/powerpoint/2010/main" val="28830883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average</a:t>
            </a:r>
          </a:p>
        </p:txBody>
      </p:sp>
      <p:sp>
        <p:nvSpPr>
          <p:cNvPr id="4"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ns-</a:t>
            </a:r>
            <a:r>
              <a:rPr lang="en-US" sz="2000" b="1" dirty="0" err="1">
                <a:latin typeface="Consolas" pitchFamily="49" charset="0"/>
                <a:cs typeface="Consolas" pitchFamily="49" charset="0"/>
              </a:rPr>
              <a:t>avg</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Given a non-empty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returns its average</a:t>
            </a:r>
          </a:p>
          <a:p>
            <a:pPr>
              <a:buNone/>
            </a:pPr>
            <a:r>
              <a:rPr lang="en-US" sz="2000" b="1" dirty="0">
                <a:latin typeface="Consolas" pitchFamily="49" charset="0"/>
                <a:cs typeface="Consolas" pitchFamily="49" charset="0"/>
              </a:rPr>
              <a:t>(ns-</a:t>
            </a:r>
            <a:r>
              <a:rPr lang="en-US" sz="2000" b="1" dirty="0" err="1">
                <a:latin typeface="Consolas" pitchFamily="49" charset="0"/>
                <a:cs typeface="Consolas" pitchFamily="49" charset="0"/>
              </a:rPr>
              <a:t>avg</a:t>
            </a:r>
            <a:r>
              <a:rPr lang="en-US" sz="2000" b="1" dirty="0">
                <a:latin typeface="Consolas" pitchFamily="49" charset="0"/>
                <a:cs typeface="Consolas" pitchFamily="49" charset="0"/>
              </a:rPr>
              <a:t> (cons 11 empty)) = 11</a:t>
            </a:r>
          </a:p>
          <a:p>
            <a:pPr>
              <a:buNone/>
            </a:pPr>
            <a:r>
              <a:rPr lang="en-US" sz="2000" b="1" dirty="0">
                <a:latin typeface="Consolas" pitchFamily="49" charset="0"/>
                <a:cs typeface="Consolas" pitchFamily="49" charset="0"/>
              </a:rPr>
              <a:t>(ns-</a:t>
            </a:r>
            <a:r>
              <a:rPr lang="en-US" sz="2000" b="1" dirty="0" err="1">
                <a:latin typeface="Consolas" pitchFamily="49" charset="0"/>
                <a:cs typeface="Consolas" pitchFamily="49" charset="0"/>
              </a:rPr>
              <a:t>avg</a:t>
            </a:r>
            <a:r>
              <a:rPr lang="en-US" sz="2000" b="1" dirty="0">
                <a:latin typeface="Consolas" pitchFamily="49" charset="0"/>
                <a:cs typeface="Consolas" pitchFamily="49" charset="0"/>
              </a:rPr>
              <a:t> (cons 33 (cons 11 empty))) = 22</a:t>
            </a:r>
          </a:p>
          <a:p>
            <a:pPr>
              <a:buNone/>
            </a:pPr>
            <a:r>
              <a:rPr lang="en-US" sz="2000" b="1" dirty="0">
                <a:latin typeface="Consolas" pitchFamily="49" charset="0"/>
                <a:cs typeface="Consolas" pitchFamily="49" charset="0"/>
              </a:rPr>
              <a:t>(ns-</a:t>
            </a:r>
            <a:r>
              <a:rPr lang="en-US" sz="2000" b="1" dirty="0" err="1">
                <a:latin typeface="Consolas" pitchFamily="49" charset="0"/>
                <a:cs typeface="Consolas" pitchFamily="49" charset="0"/>
              </a:rPr>
              <a:t>avg</a:t>
            </a:r>
            <a:r>
              <a:rPr lang="en-US" sz="2000" b="1" dirty="0">
                <a:latin typeface="Consolas" pitchFamily="49" charset="0"/>
                <a:cs typeface="Consolas" pitchFamily="49" charset="0"/>
              </a:rPr>
              <a:t> (cons 33 (cons 11 (cons 11 empty)))) = 55/3</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119</a:t>
            </a:fld>
            <a:endParaRPr lang="en-US"/>
          </a:p>
        </p:txBody>
      </p:sp>
    </p:spTree>
    <p:extLst>
      <p:ext uri="{BB962C8B-B14F-4D97-AF65-F5344CB8AC3E}">
        <p14:creationId xmlns:p14="http://schemas.microsoft.com/office/powerpoint/2010/main" val="583817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one is self-referential, too</a:t>
            </a:r>
          </a:p>
        </p:txBody>
      </p:sp>
      <p:sp>
        <p:nvSpPr>
          <p:cNvPr id="3" name="Content Placeholder 2"/>
          <p:cNvSpPr>
            <a:spLocks noGrp="1"/>
          </p:cNvSpPr>
          <p:nvPr>
            <p:ph idx="1"/>
          </p:nvPr>
        </p:nvSpPr>
        <p:spPr/>
        <p:txBody>
          <a:bodyPr>
            <a:normAutofit/>
          </a:bodyPr>
          <a:lstStyle/>
          <a:p>
            <a:pPr>
              <a:buNone/>
            </a:pPr>
            <a:r>
              <a:rPr lang="en-US" b="1" dirty="0">
                <a:latin typeface="Consolas" pitchFamily="49" charset="0"/>
                <a:cs typeface="Consolas" pitchFamily="49" charset="0"/>
              </a:rPr>
              <a:t>A Digit is one of</a:t>
            </a:r>
          </a:p>
          <a:p>
            <a:pPr>
              <a:buNone/>
            </a:pPr>
            <a:r>
              <a:rPr lang="en-US" b="1" dirty="0">
                <a:latin typeface="Consolas" pitchFamily="49" charset="0"/>
                <a:cs typeface="Consolas" pitchFamily="49" charset="0"/>
              </a:rPr>
              <a:t> "0" | "1" | "2" | ... | "9"</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A </a:t>
            </a:r>
            <a:r>
              <a:rPr lang="en-US" b="1" dirty="0" err="1">
                <a:latin typeface="Consolas" pitchFamily="49" charset="0"/>
                <a:cs typeface="Consolas" pitchFamily="49" charset="0"/>
              </a:rPr>
              <a:t>DigitSequence</a:t>
            </a:r>
            <a:r>
              <a:rPr lang="en-US" b="1" dirty="0">
                <a:latin typeface="Consolas" pitchFamily="49" charset="0"/>
                <a:cs typeface="Consolas" pitchFamily="49" charset="0"/>
              </a:rPr>
              <a:t> (</a:t>
            </a:r>
            <a:r>
              <a:rPr lang="en-US" b="1" dirty="0" err="1">
                <a:latin typeface="Consolas" pitchFamily="49" charset="0"/>
                <a:cs typeface="Consolas" pitchFamily="49" charset="0"/>
              </a:rPr>
              <a:t>DSeq</a:t>
            </a:r>
            <a:r>
              <a:rPr lang="en-US" b="1" dirty="0">
                <a:latin typeface="Consolas" pitchFamily="49" charset="0"/>
                <a:cs typeface="Consolas" pitchFamily="49" charset="0"/>
              </a:rPr>
              <a:t>) is one of:</a:t>
            </a:r>
          </a:p>
          <a:p>
            <a:pPr>
              <a:buNone/>
            </a:pP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(cons Digit </a:t>
            </a:r>
            <a:r>
              <a:rPr lang="en-US" b="1" dirty="0" err="1">
                <a:latin typeface="Consolas" pitchFamily="49" charset="0"/>
                <a:cs typeface="Consolas" pitchFamily="49" charset="0"/>
              </a:rPr>
              <a:t>DSeq</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
        <p:nvSpPr>
          <p:cNvPr id="7" name="Bent Arrow 6"/>
          <p:cNvSpPr/>
          <p:nvPr/>
        </p:nvSpPr>
        <p:spPr>
          <a:xfrm rot="5400000" flipH="1">
            <a:off x="4210050" y="4076700"/>
            <a:ext cx="1143000" cy="609600"/>
          </a:xfrm>
          <a:prstGeom prst="bentArrow">
            <a:avLst>
              <a:gd name="adj1" fmla="val 36272"/>
              <a:gd name="adj2" fmla="val 34882"/>
              <a:gd name="adj3" fmla="val 25000"/>
              <a:gd name="adj4" fmla="val 43750"/>
            </a:avLst>
          </a:prstGeom>
          <a:solidFill>
            <a:srgbClr val="FF0000">
              <a:alpha val="2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Tree>
    <p:extLst>
      <p:ext uri="{BB962C8B-B14F-4D97-AF65-F5344CB8AC3E}">
        <p14:creationId xmlns:p14="http://schemas.microsoft.com/office/powerpoint/2010/main" val="41974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average</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ns-</a:t>
            </a:r>
            <a:r>
              <a:rPr lang="en-US" sz="2000" b="1" dirty="0" err="1">
                <a:latin typeface="Consolas" pitchFamily="49" charset="0"/>
                <a:cs typeface="Consolas" pitchFamily="49" charset="0"/>
              </a:rPr>
              <a:t>avg</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NENumberSeq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Given a non-empty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returns its average</a:t>
            </a:r>
          </a:p>
          <a:p>
            <a:pPr>
              <a:buNone/>
            </a:pPr>
            <a:r>
              <a:rPr lang="en-US" sz="2000" b="1" dirty="0">
                <a:latin typeface="Consolas" pitchFamily="49" charset="0"/>
                <a:cs typeface="Consolas" pitchFamily="49" charset="0"/>
              </a:rPr>
              <a:t>;; strategy: structural decomposition</a:t>
            </a:r>
          </a:p>
          <a:p>
            <a:pPr marL="0" indent="0">
              <a:buNone/>
            </a:pPr>
            <a:r>
              <a:rPr lang="en-US" sz="2000" b="1" dirty="0">
                <a:latin typeface="Consolas"/>
                <a:cs typeface="Consolas"/>
              </a:rPr>
              <a:t>(define (ns-</a:t>
            </a:r>
            <a:r>
              <a:rPr lang="en-US" sz="2000" b="1" dirty="0" err="1">
                <a:latin typeface="Consolas"/>
                <a:cs typeface="Consolas"/>
              </a:rPr>
              <a:t>avg</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(ns-</a:t>
            </a:r>
            <a:r>
              <a:rPr lang="en-US" sz="2000" b="1" dirty="0" err="1">
                <a:latin typeface="Consolas"/>
                <a:cs typeface="Consolas"/>
              </a:rPr>
              <a:t>avg</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120</a:t>
            </a:fld>
            <a:endParaRPr lang="en-US"/>
          </a:p>
        </p:txBody>
      </p:sp>
      <p:sp>
        <p:nvSpPr>
          <p:cNvPr id="7" name="Rectangle 6"/>
          <p:cNvSpPr/>
          <p:nvPr/>
        </p:nvSpPr>
        <p:spPr>
          <a:xfrm>
            <a:off x="4267200" y="5042335"/>
            <a:ext cx="4419600" cy="1295400"/>
          </a:xfrm>
          <a:prstGeom prst="rect">
            <a:avLst/>
          </a:prstGeom>
          <a:solidFill>
            <a:schemeClr val="accent1">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rPr>
              <a:t>If we knew the answer for the rest of the list, and we knew the first of the list, how could we combine them to get the answer for the whole list?</a:t>
            </a:r>
          </a:p>
        </p:txBody>
      </p:sp>
      <p:sp>
        <p:nvSpPr>
          <p:cNvPr id="12" name="Freeform 11"/>
          <p:cNvSpPr/>
          <p:nvPr/>
        </p:nvSpPr>
        <p:spPr>
          <a:xfrm>
            <a:off x="2886419" y="3906826"/>
            <a:ext cx="4437045" cy="1138899"/>
          </a:xfrm>
          <a:custGeom>
            <a:avLst/>
            <a:gdLst>
              <a:gd name="connsiteX0" fmla="*/ 3602516 w 4437045"/>
              <a:gd name="connsiteY0" fmla="*/ 1138899 h 1138899"/>
              <a:gd name="connsiteX1" fmla="*/ 4186410 w 4437045"/>
              <a:gd name="connsiteY1" fmla="*/ 103314 h 1138899"/>
              <a:gd name="connsiteX2" fmla="*/ 0 w 4437045"/>
              <a:gd name="connsiteY2" fmla="*/ 92297 h 1138899"/>
            </a:gdLst>
            <a:ahLst/>
            <a:cxnLst>
              <a:cxn ang="0">
                <a:pos x="connsiteX0" y="connsiteY0"/>
              </a:cxn>
              <a:cxn ang="0">
                <a:pos x="connsiteX1" y="connsiteY1"/>
              </a:cxn>
              <a:cxn ang="0">
                <a:pos x="connsiteX2" y="connsiteY2"/>
              </a:cxn>
            </a:cxnLst>
            <a:rect l="l" t="t" r="r" b="b"/>
            <a:pathLst>
              <a:path w="4437045" h="1138899">
                <a:moveTo>
                  <a:pt x="3602516" y="1138899"/>
                </a:moveTo>
                <a:cubicBezTo>
                  <a:pt x="4194672" y="708323"/>
                  <a:pt x="4786829" y="277748"/>
                  <a:pt x="4186410" y="103314"/>
                </a:cubicBezTo>
                <a:cubicBezTo>
                  <a:pt x="3585991" y="-71120"/>
                  <a:pt x="1792995" y="10588"/>
                  <a:pt x="0" y="92297"/>
                </a:cubicBezTo>
              </a:path>
            </a:pathLst>
          </a:custGeom>
          <a:noFill/>
          <a:ln>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446862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wait: there's no way to answer that question!   </a:t>
            </a:r>
          </a:p>
        </p:txBody>
      </p:sp>
      <p:sp>
        <p:nvSpPr>
          <p:cNvPr id="3" name="Content Placeholder 2"/>
          <p:cNvSpPr>
            <a:spLocks noGrp="1"/>
          </p:cNvSpPr>
          <p:nvPr>
            <p:ph idx="1"/>
          </p:nvPr>
        </p:nvSpPr>
        <p:spPr>
          <a:xfrm>
            <a:off x="0" y="1600200"/>
            <a:ext cx="9144000" cy="4756150"/>
          </a:xfrm>
        </p:spPr>
        <p:txBody>
          <a:bodyPr>
            <a:normAutofit fontScale="92500" lnSpcReduction="10000"/>
          </a:bodyPr>
          <a:lstStyle/>
          <a:p>
            <a:r>
              <a:rPr lang="en-US" sz="2800" b="1" dirty="0">
                <a:latin typeface="Consolas" pitchFamily="49" charset="0"/>
                <a:cs typeface="Consolas" pitchFamily="49" charset="0"/>
              </a:rPr>
              <a:t>(ns-</a:t>
            </a:r>
            <a:r>
              <a:rPr lang="en-US" sz="2800" b="1" dirty="0" err="1">
                <a:latin typeface="Consolas" pitchFamily="49" charset="0"/>
                <a:cs typeface="Consolas" pitchFamily="49" charset="0"/>
              </a:rPr>
              <a:t>avg</a:t>
            </a:r>
            <a:r>
              <a:rPr lang="en-US" sz="2800" b="1" dirty="0">
                <a:latin typeface="Consolas" pitchFamily="49" charset="0"/>
                <a:cs typeface="Consolas" pitchFamily="49" charset="0"/>
              </a:rPr>
              <a:t> (list 33 11 11)) </a:t>
            </a:r>
            <a:r>
              <a:rPr lang="en-US" dirty="0"/>
              <a:t>= 55/3</a:t>
            </a:r>
            <a:endParaRPr lang="en-US" dirty="0">
              <a:sym typeface="Wingdings" pitchFamily="2" charset="2"/>
            </a:endParaRPr>
          </a:p>
          <a:p>
            <a:pPr marL="0" indent="0">
              <a:buNone/>
            </a:pPr>
            <a:r>
              <a:rPr lang="en-US" dirty="0">
                <a:sym typeface="Wingdings" pitchFamily="2" charset="2"/>
              </a:rPr>
              <a:t>                                                       </a:t>
            </a:r>
          </a:p>
          <a:p>
            <a:pPr marL="0" indent="0">
              <a:buNone/>
            </a:pPr>
            <a:r>
              <a:rPr lang="en-US" dirty="0">
                <a:sym typeface="Wingdings" pitchFamily="2" charset="2"/>
              </a:rPr>
              <a:t>                                                       </a:t>
            </a:r>
            <a:r>
              <a:rPr lang="en-US" sz="3000" b="1" dirty="0">
                <a:latin typeface="Consolas" pitchFamily="49" charset="0"/>
                <a:cs typeface="Consolas" pitchFamily="49" charset="0"/>
                <a:sym typeface="Wingdings" pitchFamily="2" charset="2"/>
              </a:rPr>
              <a:t>(... 33 11) </a:t>
            </a:r>
            <a:r>
              <a:rPr lang="en-US" dirty="0">
                <a:sym typeface="Wingdings" pitchFamily="2" charset="2"/>
              </a:rPr>
              <a:t>= 55/3</a:t>
            </a:r>
            <a:endParaRPr lang="en-US" dirty="0"/>
          </a:p>
          <a:p>
            <a:endParaRPr lang="en-US" dirty="0"/>
          </a:p>
          <a:p>
            <a:endParaRPr lang="en-US" dirty="0"/>
          </a:p>
          <a:p>
            <a:endParaRPr lang="en-US" dirty="0"/>
          </a:p>
          <a:p>
            <a:r>
              <a:rPr lang="en-US" sz="2800" b="1" dirty="0">
                <a:latin typeface="Consolas" pitchFamily="49" charset="0"/>
                <a:cs typeface="Consolas" pitchFamily="49" charset="0"/>
              </a:rPr>
              <a:t>(ns-</a:t>
            </a:r>
            <a:r>
              <a:rPr lang="en-US" sz="2800" b="1" dirty="0" err="1">
                <a:latin typeface="Consolas" pitchFamily="49" charset="0"/>
                <a:cs typeface="Consolas" pitchFamily="49" charset="0"/>
              </a:rPr>
              <a:t>avg</a:t>
            </a:r>
            <a:r>
              <a:rPr lang="en-US" sz="2800" b="1" dirty="0">
                <a:latin typeface="Consolas" pitchFamily="49" charset="0"/>
                <a:cs typeface="Consolas" pitchFamily="49" charset="0"/>
              </a:rPr>
              <a:t> (list 33   11))    </a:t>
            </a:r>
            <a:r>
              <a:rPr lang="en-US" dirty="0"/>
              <a:t>= 22</a:t>
            </a:r>
          </a:p>
          <a:p>
            <a:pPr marL="0" indent="0">
              <a:buNone/>
            </a:pPr>
            <a:r>
              <a:rPr lang="en-US" dirty="0">
                <a:sym typeface="Wingdings" pitchFamily="2" charset="2"/>
              </a:rPr>
              <a:t>                                                        </a:t>
            </a:r>
            <a:r>
              <a:rPr lang="en-US" sz="3000" b="1" dirty="0">
                <a:latin typeface="Consolas" pitchFamily="49" charset="0"/>
                <a:cs typeface="Consolas" pitchFamily="49" charset="0"/>
                <a:sym typeface="Wingdings" pitchFamily="2" charset="2"/>
              </a:rPr>
              <a:t>(... 33 11) </a:t>
            </a:r>
            <a:r>
              <a:rPr lang="en-US" sz="3000" dirty="0">
                <a:sym typeface="Wingdings" pitchFamily="2" charset="2"/>
              </a:rPr>
              <a:t>= 22</a:t>
            </a:r>
            <a:endParaRPr lang="en-US" sz="3000" dirty="0"/>
          </a:p>
          <a:p>
            <a:r>
              <a:rPr lang="en-US" dirty="0">
                <a:cs typeface="Consolas" pitchFamily="49" charset="0"/>
              </a:rPr>
              <a:t>Can't have both!</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121</a:t>
            </a:fld>
            <a:endParaRPr lang="en-US"/>
          </a:p>
        </p:txBody>
      </p:sp>
      <p:sp>
        <p:nvSpPr>
          <p:cNvPr id="5" name="Down Arrow 4"/>
          <p:cNvSpPr/>
          <p:nvPr/>
        </p:nvSpPr>
        <p:spPr>
          <a:xfrm>
            <a:off x="3687954" y="2208607"/>
            <a:ext cx="1097281" cy="978408"/>
          </a:xfrm>
          <a:prstGeom prst="downArrow">
            <a:avLst>
              <a:gd name="adj1" fmla="val 100000"/>
              <a:gd name="adj2" fmla="val 98562"/>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Left-Right Arrow 10"/>
          <p:cNvSpPr/>
          <p:nvPr/>
        </p:nvSpPr>
        <p:spPr>
          <a:xfrm rot="16200000">
            <a:off x="2176995" y="3133612"/>
            <a:ext cx="2316443" cy="452388"/>
          </a:xfrm>
          <a:prstGeom prst="leftRightArrow">
            <a:avLst/>
          </a:prstGeom>
          <a:solidFill>
            <a:schemeClr val="accent2"/>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3961518" y="3290897"/>
            <a:ext cx="550151" cy="492443"/>
          </a:xfrm>
          <a:prstGeom prst="rect">
            <a:avLst/>
          </a:prstGeom>
          <a:noFill/>
        </p:spPr>
        <p:txBody>
          <a:bodyPr wrap="none" rtlCol="0">
            <a:spAutoFit/>
          </a:bodyPr>
          <a:lstStyle/>
          <a:p>
            <a:r>
              <a:rPr lang="en-US" sz="2600" b="1" dirty="0">
                <a:latin typeface="Consolas" pitchFamily="49" charset="0"/>
                <a:cs typeface="Consolas" pitchFamily="49" charset="0"/>
              </a:rPr>
              <a:t>11</a:t>
            </a:r>
          </a:p>
        </p:txBody>
      </p:sp>
      <p:sp>
        <p:nvSpPr>
          <p:cNvPr id="10" name="Left-Right Arrow 9"/>
          <p:cNvSpPr/>
          <p:nvPr/>
        </p:nvSpPr>
        <p:spPr>
          <a:xfrm rot="16200000">
            <a:off x="3915416" y="3970656"/>
            <a:ext cx="642354" cy="452388"/>
          </a:xfrm>
          <a:prstGeom prst="leftRightArrow">
            <a:avLst/>
          </a:prstGeom>
          <a:solidFill>
            <a:schemeClr val="accent2"/>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103587" y="2445153"/>
            <a:ext cx="2970799" cy="182930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Here are two lists. They have the same first element (33), and the average of their rests is the same (11).   But they have different averages.  So there's no way to combine 33 and 11 that will give the right answer for both examples.  So simply using the template can't possibly work.</a:t>
            </a:r>
          </a:p>
        </p:txBody>
      </p:sp>
    </p:spTree>
    <p:extLst>
      <p:ext uri="{BB962C8B-B14F-4D97-AF65-F5344CB8AC3E}">
        <p14:creationId xmlns:p14="http://schemas.microsoft.com/office/powerpoint/2010/main" val="36305086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Try something simpler!</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ns-</a:t>
            </a:r>
            <a:r>
              <a:rPr lang="en-US" sz="2000" b="1" dirty="0" err="1">
                <a:latin typeface="Consolas" pitchFamily="49" charset="0"/>
                <a:cs typeface="Consolas" pitchFamily="49" charset="0"/>
              </a:rPr>
              <a:t>avg</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NENumberSeq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Given a non-empty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returns its average</a:t>
            </a:r>
          </a:p>
          <a:p>
            <a:pPr>
              <a:buNone/>
            </a:pPr>
            <a:r>
              <a:rPr lang="en-US" sz="2000" b="1" dirty="0">
                <a:latin typeface="Consolas" pitchFamily="49" charset="0"/>
                <a:cs typeface="Consolas" pitchFamily="49" charset="0"/>
              </a:rPr>
              <a:t>Strategy: combine simpler functions</a:t>
            </a:r>
          </a:p>
          <a:p>
            <a:pPr>
              <a:buNone/>
            </a:pPr>
            <a:r>
              <a:rPr lang="en-US" sz="2000" b="1" dirty="0">
                <a:latin typeface="Consolas" pitchFamily="49" charset="0"/>
                <a:cs typeface="Consolas" pitchFamily="49" charset="0"/>
              </a:rPr>
              <a:t>(define (ns-</a:t>
            </a:r>
            <a:r>
              <a:rPr lang="en-US" sz="2000" b="1" dirty="0" err="1">
                <a:latin typeface="Consolas" pitchFamily="49" charset="0"/>
                <a:cs typeface="Consolas" pitchFamily="49" charset="0"/>
              </a:rPr>
              <a:t>avg</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 (ns-sum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(ns-length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122</a:t>
            </a:fld>
            <a:endParaRPr lang="en-US"/>
          </a:p>
        </p:txBody>
      </p:sp>
      <p:sp>
        <p:nvSpPr>
          <p:cNvPr id="5" name="TextBox 4"/>
          <p:cNvSpPr txBox="1"/>
          <p:nvPr/>
        </p:nvSpPr>
        <p:spPr>
          <a:xfrm>
            <a:off x="2553730" y="3692611"/>
            <a:ext cx="613307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4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400" dirty="0"/>
              <a:t>Here we had a problem that could not be solved by blindly following the template. </a:t>
            </a:r>
          </a:p>
          <a:p>
            <a:r>
              <a:rPr lang="en-US" sz="2400" dirty="0"/>
              <a:t>But we could still solve it by dividing it into simpler pieces and combining the answers for the pieces.  Watch out for situations like this!</a:t>
            </a:r>
          </a:p>
        </p:txBody>
      </p:sp>
    </p:spTree>
    <p:extLst>
      <p:ext uri="{BB962C8B-B14F-4D97-AF65-F5344CB8AC3E}">
        <p14:creationId xmlns:p14="http://schemas.microsoft.com/office/powerpoint/2010/main" val="339797077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 don't use non-empty lists unless you really need to</a:t>
            </a:r>
          </a:p>
        </p:txBody>
      </p:sp>
      <p:sp>
        <p:nvSpPr>
          <p:cNvPr id="3" name="Content Placeholder 2"/>
          <p:cNvSpPr>
            <a:spLocks noGrp="1"/>
          </p:cNvSpPr>
          <p:nvPr>
            <p:ph idx="1"/>
          </p:nvPr>
        </p:nvSpPr>
        <p:spPr/>
        <p:txBody>
          <a:bodyPr/>
          <a:lstStyle/>
          <a:p>
            <a:r>
              <a:rPr lang="en-US" dirty="0"/>
              <a:t>The vast majority of problems make sense for the empty list.</a:t>
            </a:r>
          </a:p>
          <a:p>
            <a:r>
              <a:rPr lang="en-US" dirty="0"/>
              <a:t>Make your data definitions in the form </a:t>
            </a:r>
            <a:r>
              <a:rPr lang="en-US" dirty="0" err="1"/>
              <a:t>XList</a:t>
            </a:r>
            <a:r>
              <a:rPr lang="en-US" dirty="0"/>
              <a:t> if that make sense (even if the list in the problem never happens to be empty).</a:t>
            </a:r>
          </a:p>
          <a:p>
            <a:r>
              <a:rPr lang="en-US" dirty="0"/>
              <a:t>If you're using a </a:t>
            </a:r>
            <a:r>
              <a:rPr lang="en-US" dirty="0" err="1"/>
              <a:t>NonEmptyXList</a:t>
            </a:r>
            <a:r>
              <a:rPr lang="en-US" dirty="0"/>
              <a:t> template, and you have duplicated code, that's a sign that it should be a plain old </a:t>
            </a:r>
            <a:r>
              <a:rPr lang="en-US" dirty="0" err="1"/>
              <a:t>XList</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123</a:t>
            </a:fld>
            <a:endParaRPr lang="en-US">
              <a:solidFill>
                <a:prstClr val="black">
                  <a:tint val="75000"/>
                </a:prstClr>
              </a:solidFill>
            </a:endParaRPr>
          </a:p>
        </p:txBody>
      </p:sp>
    </p:spTree>
    <p:extLst>
      <p:ext uri="{BB962C8B-B14F-4D97-AF65-F5344CB8AC3E}">
        <p14:creationId xmlns:p14="http://schemas.microsoft.com/office/powerpoint/2010/main" val="19437137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 explain the difference between a list of items and a non-empty list of items</a:t>
            </a:r>
          </a:p>
          <a:p>
            <a:r>
              <a:rPr lang="en-US" dirty="0"/>
              <a:t>You should be able to write down the template for a non-empty list and use it.</a:t>
            </a:r>
          </a:p>
        </p:txBody>
      </p:sp>
      <p:sp>
        <p:nvSpPr>
          <p:cNvPr id="4" name="Slide Number Placeholder 3"/>
          <p:cNvSpPr>
            <a:spLocks noGrp="1"/>
          </p:cNvSpPr>
          <p:nvPr>
            <p:ph type="sldNum" sz="quarter" idx="12"/>
          </p:nvPr>
        </p:nvSpPr>
        <p:spPr/>
        <p:txBody>
          <a:bodyPr/>
          <a:lstStyle/>
          <a:p>
            <a:fld id="{2AF3B5EA-18B6-4040-9F78-6052AF49C681}" type="slidenum">
              <a:rPr lang="en-US" smtClean="0"/>
              <a:t>124</a:t>
            </a:fld>
            <a:endParaRPr lang="en-US"/>
          </a:p>
        </p:txBody>
      </p:sp>
    </p:spTree>
    <p:extLst>
      <p:ext uri="{BB962C8B-B14F-4D97-AF65-F5344CB8AC3E}">
        <p14:creationId xmlns:p14="http://schemas.microsoft.com/office/powerpoint/2010/main" val="273110054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a:t>Do Problem Set 04</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125</a:t>
            </a:fld>
            <a:endParaRPr lang="en-US"/>
          </a:p>
        </p:txBody>
      </p:sp>
    </p:spTree>
    <p:extLst>
      <p:ext uri="{BB962C8B-B14F-4D97-AF65-F5344CB8AC3E}">
        <p14:creationId xmlns:p14="http://schemas.microsoft.com/office/powerpoint/2010/main" val="138330184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More About Recursive Data Types</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4.5</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126</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r>
                <a:rPr lang="en-US" sz="1000" dirty="0"/>
                <a:t>© Mitchell Wand, 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405087605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We've just seen several examples of data definitions for recursive data</a:t>
            </a:r>
          </a:p>
          <a:p>
            <a:r>
              <a:rPr lang="en-US" dirty="0"/>
              <a:t>For each one, we wrote down a set of constructor templates and an observer template.</a:t>
            </a:r>
          </a:p>
          <a:p>
            <a:r>
              <a:rPr lang="en-US" dirty="0"/>
              <a:t>In upcoming modules, we'll be doing a lot more of this, so it will be useful to examine the characteristics of a good data type definition.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127</a:t>
            </a:fld>
            <a:endParaRPr lang="en-US"/>
          </a:p>
        </p:txBody>
      </p:sp>
    </p:spTree>
    <p:extLst>
      <p:ext uri="{BB962C8B-B14F-4D97-AF65-F5344CB8AC3E}">
        <p14:creationId xmlns:p14="http://schemas.microsoft.com/office/powerpoint/2010/main" val="259522576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for Lesson 4.6</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128</a:t>
            </a:fld>
            <a:endParaRPr lang="en-US"/>
          </a:p>
        </p:txBody>
      </p:sp>
      <p:sp>
        <p:nvSpPr>
          <p:cNvPr id="5" name="Rectangle 4"/>
          <p:cNvSpPr/>
          <p:nvPr/>
        </p:nvSpPr>
        <p:spPr>
          <a:xfrm>
            <a:off x="3023286" y="2767914"/>
            <a:ext cx="4596714" cy="2776151"/>
          </a:xfrm>
          <a:prstGeom prst="rect">
            <a:avLst/>
          </a:prstGeom>
          <a:solidFill>
            <a:srgbClr val="FFFF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TK.</a:t>
            </a:r>
          </a:p>
        </p:txBody>
      </p:sp>
    </p:spTree>
    <p:extLst>
      <p:ext uri="{BB962C8B-B14F-4D97-AF65-F5344CB8AC3E}">
        <p14:creationId xmlns:p14="http://schemas.microsoft.com/office/powerpoint/2010/main" val="264727712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constructors</a:t>
            </a:r>
          </a:p>
        </p:txBody>
      </p:sp>
      <p:sp>
        <p:nvSpPr>
          <p:cNvPr id="3" name="Content Placeholder 2"/>
          <p:cNvSpPr>
            <a:spLocks noGrp="1"/>
          </p:cNvSpPr>
          <p:nvPr>
            <p:ph idx="1"/>
          </p:nvPr>
        </p:nvSpPr>
        <p:spPr/>
        <p:txBody>
          <a:bodyPr/>
          <a:lstStyle/>
          <a:p>
            <a:r>
              <a:rPr lang="en-US" dirty="0"/>
              <a:t>In order to define recursive data, we introduced data definitions with </a:t>
            </a:r>
            <a:r>
              <a:rPr lang="en-US" i="1" dirty="0"/>
              <a:t>multiple constructors</a:t>
            </a:r>
            <a:r>
              <a:rPr lang="en-US" dirty="0"/>
              <a:t>, e.g.:</a:t>
            </a:r>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129</a:t>
            </a:fld>
            <a:endParaRPr lang="en-US"/>
          </a:p>
        </p:txBody>
      </p:sp>
      <p:sp>
        <p:nvSpPr>
          <p:cNvPr id="6" name="Rectangle 5"/>
          <p:cNvSpPr/>
          <p:nvPr/>
        </p:nvSpPr>
        <p:spPr>
          <a:xfrm>
            <a:off x="817606" y="3332205"/>
            <a:ext cx="3144794" cy="1631092"/>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 CONSTRUCTOR TEMPLATES:</a:t>
            </a:r>
          </a:p>
          <a:p>
            <a:r>
              <a:rPr lang="en-US" dirty="0"/>
              <a:t>;; empty</a:t>
            </a:r>
          </a:p>
          <a:p>
            <a:r>
              <a:rPr lang="en-US" dirty="0"/>
              <a:t>;; (cons </a:t>
            </a:r>
            <a:r>
              <a:rPr lang="en-US" dirty="0" err="1"/>
              <a:t>bs</a:t>
            </a:r>
            <a:r>
              <a:rPr lang="en-US" dirty="0"/>
              <a:t> </a:t>
            </a:r>
            <a:r>
              <a:rPr lang="en-US" dirty="0" err="1"/>
              <a:t>inv</a:t>
            </a:r>
            <a:r>
              <a:rPr lang="en-US" dirty="0"/>
              <a:t>)</a:t>
            </a:r>
          </a:p>
          <a:p>
            <a:r>
              <a:rPr lang="en-US" dirty="0"/>
              <a:t>;;       -- WHERE ...</a:t>
            </a:r>
          </a:p>
        </p:txBody>
      </p:sp>
      <p:sp>
        <p:nvSpPr>
          <p:cNvPr id="7" name="Rectangle 6"/>
          <p:cNvSpPr/>
          <p:nvPr/>
        </p:nvSpPr>
        <p:spPr>
          <a:xfrm>
            <a:off x="4224982" y="3079557"/>
            <a:ext cx="3179805" cy="1371600"/>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 CONSTRUCTOR TEMPLATES:</a:t>
            </a:r>
          </a:p>
          <a:p>
            <a:r>
              <a:rPr lang="en-US" dirty="0"/>
              <a:t>;; -- 0                           </a:t>
            </a:r>
          </a:p>
          <a:p>
            <a:r>
              <a:rPr lang="en-US" dirty="0"/>
              <a:t>;; -- (add1 n)  WHERE ...</a:t>
            </a:r>
          </a:p>
        </p:txBody>
      </p:sp>
      <p:sp>
        <p:nvSpPr>
          <p:cNvPr id="9" name="Rectangle 8"/>
          <p:cNvSpPr/>
          <p:nvPr/>
        </p:nvSpPr>
        <p:spPr>
          <a:xfrm>
            <a:off x="4471087" y="4758682"/>
            <a:ext cx="3799703" cy="1367481"/>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None/>
            </a:pPr>
            <a:r>
              <a:rPr lang="en-US" dirty="0">
                <a:cs typeface="Consolas" pitchFamily="49" charset="0"/>
              </a:rPr>
              <a:t>CONSTRUCTOR TEMPLATES </a:t>
            </a:r>
          </a:p>
          <a:p>
            <a:pPr>
              <a:buNone/>
            </a:pPr>
            <a:r>
              <a:rPr lang="en-US" dirty="0">
                <a:cs typeface="Consolas" pitchFamily="49" charset="0"/>
              </a:rPr>
              <a:t>for </a:t>
            </a:r>
            <a:r>
              <a:rPr lang="en-US" dirty="0" err="1">
                <a:cs typeface="Consolas" pitchFamily="49" charset="0"/>
              </a:rPr>
              <a:t>NonEmptyXList</a:t>
            </a:r>
            <a:r>
              <a:rPr lang="en-US" dirty="0">
                <a:cs typeface="Consolas" pitchFamily="49" charset="0"/>
              </a:rPr>
              <a:t>:</a:t>
            </a:r>
          </a:p>
          <a:p>
            <a:pPr>
              <a:buNone/>
            </a:pPr>
            <a:r>
              <a:rPr lang="en-US" dirty="0">
                <a:cs typeface="Consolas" pitchFamily="49" charset="0"/>
              </a:rPr>
              <a:t>-- (cons X empty)   </a:t>
            </a:r>
          </a:p>
          <a:p>
            <a:pPr>
              <a:buNone/>
            </a:pPr>
            <a:r>
              <a:rPr lang="en-US" dirty="0">
                <a:cs typeface="Consolas" pitchFamily="49" charset="0"/>
              </a:rPr>
              <a:t>-- (cons X </a:t>
            </a:r>
            <a:r>
              <a:rPr lang="en-US" dirty="0" err="1">
                <a:cs typeface="Consolas" pitchFamily="49" charset="0"/>
              </a:rPr>
              <a:t>NonEmptyXList</a:t>
            </a:r>
            <a:r>
              <a:rPr lang="en-US" dirty="0">
                <a:cs typeface="Consolas" pitchFamily="49" charset="0"/>
              </a:rPr>
              <a:t>)</a:t>
            </a:r>
          </a:p>
        </p:txBody>
      </p:sp>
    </p:spTree>
    <p:extLst>
      <p:ext uri="{BB962C8B-B14F-4D97-AF65-F5344CB8AC3E}">
        <p14:creationId xmlns:p14="http://schemas.microsoft.com/office/powerpoint/2010/main" val="2685853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Lists Represent Sequences</a:t>
            </a:r>
          </a:p>
        </p:txBody>
      </p:sp>
      <p:sp>
        <p:nvSpPr>
          <p:cNvPr id="3" name="Content Placeholder 2"/>
          <p:cNvSpPr>
            <a:spLocks noGrp="1"/>
          </p:cNvSpPr>
          <p:nvPr>
            <p:ph idx="1"/>
          </p:nvPr>
        </p:nvSpPr>
        <p:spPr/>
        <p:txBody>
          <a:bodyPr>
            <a:normAutofit fontScale="77500" lnSpcReduction="20000"/>
          </a:bodyPr>
          <a:lstStyle/>
          <a:p>
            <a:r>
              <a:rPr lang="en-US" dirty="0"/>
              <a:t>If X is some data definition, we define a list of X's as either empty or the cons of an X and a list of X's.  </a:t>
            </a:r>
          </a:p>
          <a:p>
            <a:r>
              <a:rPr lang="en-US" dirty="0"/>
              <a:t>So a list of sardines is either </a:t>
            </a:r>
            <a:r>
              <a:rPr lang="en-US" b="1" dirty="0"/>
              <a:t>empty</a:t>
            </a:r>
            <a:r>
              <a:rPr lang="en-US" dirty="0"/>
              <a:t> or the </a:t>
            </a:r>
            <a:r>
              <a:rPr lang="en-US" b="1" dirty="0"/>
              <a:t>cons</a:t>
            </a:r>
            <a:r>
              <a:rPr lang="en-US" dirty="0"/>
              <a:t> of a sardine and a list of sardines.</a:t>
            </a:r>
          </a:p>
          <a:p>
            <a:r>
              <a:rPr lang="en-US" dirty="0"/>
              <a:t>The interpretation is always "a sequence of X's".</a:t>
            </a:r>
          </a:p>
          <a:p>
            <a:pPr lvl="1"/>
            <a:r>
              <a:rPr lang="en-US" b="1" dirty="0"/>
              <a:t>empty</a:t>
            </a:r>
            <a:r>
              <a:rPr lang="en-US" dirty="0"/>
              <a:t> represents a sequence with no elements</a:t>
            </a:r>
          </a:p>
          <a:p>
            <a:pPr lvl="1"/>
            <a:r>
              <a:rPr lang="en-US" b="1" dirty="0"/>
              <a:t>(cons x </a:t>
            </a:r>
            <a:r>
              <a:rPr lang="en-US" b="1" dirty="0" err="1"/>
              <a:t>lst</a:t>
            </a:r>
            <a:r>
              <a:rPr lang="en-US" b="1" dirty="0"/>
              <a:t>)</a:t>
            </a:r>
            <a:r>
              <a:rPr lang="en-US" dirty="0"/>
              <a:t> represents a sequence whose first element is </a:t>
            </a:r>
            <a:r>
              <a:rPr lang="en-US" b="1" dirty="0"/>
              <a:t>x</a:t>
            </a:r>
            <a:r>
              <a:rPr lang="en-US" dirty="0"/>
              <a:t> and whose other elements are represented by </a:t>
            </a:r>
            <a:r>
              <a:rPr lang="en-US" b="1" dirty="0" err="1"/>
              <a:t>lst</a:t>
            </a:r>
            <a:r>
              <a:rPr lang="en-US" dirty="0"/>
              <a:t>.</a:t>
            </a:r>
          </a:p>
          <a:p>
            <a:r>
              <a:rPr lang="en-US" dirty="0"/>
              <a:t>If we had some information that we wanted to represent as a list of X's (say a list of people), we would have to specify the order in which the X's appear (say "in increasing order of height"), or else say “in any order.”</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Tree>
    <p:extLst>
      <p:ext uri="{BB962C8B-B14F-4D97-AF65-F5344CB8AC3E}">
        <p14:creationId xmlns:p14="http://schemas.microsoft.com/office/powerpoint/2010/main" val="3935349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a good data definition for recursive data</a:t>
            </a:r>
          </a:p>
        </p:txBody>
      </p:sp>
      <p:sp>
        <p:nvSpPr>
          <p:cNvPr id="3" name="Content Placeholder 2"/>
          <p:cNvSpPr>
            <a:spLocks noGrp="1"/>
          </p:cNvSpPr>
          <p:nvPr>
            <p:ph idx="1"/>
          </p:nvPr>
        </p:nvSpPr>
        <p:spPr/>
        <p:txBody>
          <a:bodyPr/>
          <a:lstStyle/>
          <a:p>
            <a:r>
              <a:rPr lang="en-US" dirty="0"/>
              <a:t>There is an interpretation for each case.</a:t>
            </a:r>
          </a:p>
          <a:p>
            <a:r>
              <a:rPr lang="en-US" dirty="0"/>
              <a:t>There are one or more </a:t>
            </a:r>
            <a:r>
              <a:rPr lang="en-US" i="1" dirty="0"/>
              <a:t>base cases </a:t>
            </a:r>
            <a:r>
              <a:rPr lang="en-US" dirty="0"/>
              <a:t>that do not use recursion</a:t>
            </a:r>
            <a:endParaRPr lang="en-US" i="1" dirty="0"/>
          </a:p>
          <a:p>
            <a:r>
              <a:rPr lang="en-US" dirty="0"/>
              <a:t>The cases are </a:t>
            </a:r>
            <a:r>
              <a:rPr lang="en-US" i="1" dirty="0"/>
              <a:t>mutually exclusive</a:t>
            </a:r>
          </a:p>
          <a:p>
            <a:r>
              <a:rPr lang="en-US" dirty="0"/>
              <a:t>It is easy to tell the alternatives apart</a:t>
            </a:r>
          </a:p>
          <a:p>
            <a:r>
              <a:rPr lang="en-US" dirty="0"/>
              <a:t>There is one and only one way of building any value.</a:t>
            </a:r>
          </a:p>
        </p:txBody>
      </p:sp>
      <p:sp>
        <p:nvSpPr>
          <p:cNvPr id="4" name="Slide Number Placeholder 3"/>
          <p:cNvSpPr>
            <a:spLocks noGrp="1"/>
          </p:cNvSpPr>
          <p:nvPr>
            <p:ph type="sldNum" sz="quarter" idx="12"/>
          </p:nvPr>
        </p:nvSpPr>
        <p:spPr/>
        <p:txBody>
          <a:bodyPr/>
          <a:lstStyle/>
          <a:p>
            <a:fld id="{2AF3B5EA-18B6-4040-9F78-6052AF49C681}" type="slidenum">
              <a:rPr lang="en-US" smtClean="0"/>
              <a:t>130</a:t>
            </a:fld>
            <a:endParaRPr lang="en-US" dirty="0"/>
          </a:p>
        </p:txBody>
      </p:sp>
    </p:spTree>
    <p:extLst>
      <p:ext uri="{BB962C8B-B14F-4D97-AF65-F5344CB8AC3E}">
        <p14:creationId xmlns:p14="http://schemas.microsoft.com/office/powerpoint/2010/main" val="26616518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Did our definitions have these properties?</a:t>
            </a:r>
          </a:p>
        </p:txBody>
      </p:sp>
      <p:sp>
        <p:nvSpPr>
          <p:cNvPr id="3" name="Content Placeholder 2"/>
          <p:cNvSpPr>
            <a:spLocks noGrp="1"/>
          </p:cNvSpPr>
          <p:nvPr>
            <p:ph idx="1"/>
          </p:nvPr>
        </p:nvSpPr>
        <p:spPr/>
        <p:txBody>
          <a:bodyPr/>
          <a:lstStyle/>
          <a:p>
            <a:r>
              <a:rPr lang="en-US" dirty="0"/>
              <a:t>Go back now and check to see that our definitions have these properties.</a:t>
            </a:r>
          </a:p>
          <a:p>
            <a:r>
              <a:rPr lang="en-US" dirty="0"/>
              <a:t>All the definitions we (and you) will write will have these properties.</a:t>
            </a:r>
          </a:p>
          <a:p>
            <a:r>
              <a:rPr lang="en-US" dirty="0"/>
              <a:t>But just for contrast, let's look at some bad data definitions.</a:t>
            </a:r>
          </a:p>
        </p:txBody>
      </p:sp>
      <p:sp>
        <p:nvSpPr>
          <p:cNvPr id="4" name="Slide Number Placeholder 3"/>
          <p:cNvSpPr>
            <a:spLocks noGrp="1"/>
          </p:cNvSpPr>
          <p:nvPr>
            <p:ph type="sldNum" sz="quarter" idx="12"/>
          </p:nvPr>
        </p:nvSpPr>
        <p:spPr/>
        <p:txBody>
          <a:bodyPr/>
          <a:lstStyle/>
          <a:p>
            <a:fld id="{2AF3B5EA-18B6-4040-9F78-6052AF49C681}" type="slidenum">
              <a:rPr lang="en-US" smtClean="0"/>
              <a:t>131</a:t>
            </a:fld>
            <a:endParaRPr lang="en-US"/>
          </a:p>
        </p:txBody>
      </p:sp>
    </p:spTree>
    <p:extLst>
      <p:ext uri="{BB962C8B-B14F-4D97-AF65-F5344CB8AC3E}">
        <p14:creationId xmlns:p14="http://schemas.microsoft.com/office/powerpoint/2010/main" val="15814858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5" name="Content Placeholder 4"/>
          <p:cNvSpPr>
            <a:spLocks noGrp="1"/>
          </p:cNvSpPr>
          <p:nvPr>
            <p:ph idx="1"/>
          </p:nvPr>
        </p:nvSpPr>
        <p:spPr/>
        <p:txBody>
          <a:bodyPr/>
          <a:lstStyle/>
          <a:p>
            <a:r>
              <a:rPr lang="en-US" dirty="0"/>
              <a:t>A Blue number is one of</a:t>
            </a:r>
          </a:p>
          <a:p>
            <a:pPr marL="457200" indent="-457200">
              <a:buFont typeface="Arial" panose="020B0604020202020204" pitchFamily="34" charset="0"/>
              <a:buChar char="•"/>
            </a:pPr>
            <a:r>
              <a:rPr lang="en-US" dirty="0"/>
              <a:t>an integer that is a multiple of two</a:t>
            </a:r>
          </a:p>
          <a:p>
            <a:pPr marL="457200" indent="-457200">
              <a:buFont typeface="Arial" panose="020B0604020202020204" pitchFamily="34" charset="0"/>
              <a:buChar char="•"/>
            </a:pPr>
            <a:r>
              <a:rPr lang="en-US" dirty="0"/>
              <a:t>an integer that is a multiple of three</a:t>
            </a:r>
          </a:p>
        </p:txBody>
      </p:sp>
      <p:sp>
        <p:nvSpPr>
          <p:cNvPr id="4" name="Slide Number Placeholder 3"/>
          <p:cNvSpPr>
            <a:spLocks noGrp="1"/>
          </p:cNvSpPr>
          <p:nvPr>
            <p:ph type="sldNum" sz="quarter" idx="12"/>
          </p:nvPr>
        </p:nvSpPr>
        <p:spPr/>
        <p:txBody>
          <a:bodyPr/>
          <a:lstStyle/>
          <a:p>
            <a:fld id="{2AF3B5EA-18B6-4040-9F78-6052AF49C681}" type="slidenum">
              <a:rPr lang="en-US" smtClean="0"/>
              <a:t>132</a:t>
            </a:fld>
            <a:endParaRPr lang="en-US"/>
          </a:p>
        </p:txBody>
      </p:sp>
      <p:sp>
        <p:nvSpPr>
          <p:cNvPr id="6" name="Rectangle 5"/>
          <p:cNvSpPr/>
          <p:nvPr/>
        </p:nvSpPr>
        <p:spPr>
          <a:xfrm>
            <a:off x="5105400" y="4007709"/>
            <a:ext cx="3581400" cy="17917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These categories are not mutually exclusive, so there is no way to write an observer template.</a:t>
            </a:r>
          </a:p>
        </p:txBody>
      </p:sp>
    </p:spTree>
    <p:extLst>
      <p:ext uri="{BB962C8B-B14F-4D97-AF65-F5344CB8AC3E}">
        <p14:creationId xmlns:p14="http://schemas.microsoft.com/office/powerpoint/2010/main" val="315643444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3" name="Content Placeholder 2"/>
          <p:cNvSpPr>
            <a:spLocks noGrp="1"/>
          </p:cNvSpPr>
          <p:nvPr>
            <p:ph idx="1"/>
          </p:nvPr>
        </p:nvSpPr>
        <p:spPr/>
        <p:txBody>
          <a:bodyPr/>
          <a:lstStyle/>
          <a:p>
            <a:r>
              <a:rPr lang="en-US" dirty="0"/>
              <a:t>A Green number is one of</a:t>
            </a:r>
          </a:p>
          <a:p>
            <a:pPr marL="457200" indent="-457200">
              <a:buFont typeface="Arial" panose="020B0604020202020204" pitchFamily="34" charset="0"/>
              <a:buChar char="•"/>
            </a:pPr>
            <a:r>
              <a:rPr lang="en-US" dirty="0"/>
              <a:t>an integer that is a product of exactly two prime numbers</a:t>
            </a:r>
          </a:p>
          <a:p>
            <a:pPr marL="457200" indent="-457200">
              <a:buFont typeface="Arial" panose="020B0604020202020204" pitchFamily="34" charset="0"/>
              <a:buChar char="•"/>
            </a:pPr>
            <a:r>
              <a:rPr lang="en-US" dirty="0"/>
              <a:t>any other integer</a:t>
            </a:r>
          </a:p>
        </p:txBody>
      </p:sp>
      <p:sp>
        <p:nvSpPr>
          <p:cNvPr id="4" name="Slide Number Placeholder 3"/>
          <p:cNvSpPr>
            <a:spLocks noGrp="1"/>
          </p:cNvSpPr>
          <p:nvPr>
            <p:ph type="sldNum" sz="quarter" idx="12"/>
          </p:nvPr>
        </p:nvSpPr>
        <p:spPr/>
        <p:txBody>
          <a:bodyPr/>
          <a:lstStyle/>
          <a:p>
            <a:fld id="{2AF3B5EA-18B6-4040-9F78-6052AF49C681}" type="slidenum">
              <a:rPr lang="en-US" smtClean="0"/>
              <a:t>133</a:t>
            </a:fld>
            <a:endParaRPr lang="en-US"/>
          </a:p>
        </p:txBody>
      </p:sp>
      <p:sp>
        <p:nvSpPr>
          <p:cNvPr id="5" name="Rectangle 4"/>
          <p:cNvSpPr/>
          <p:nvPr/>
        </p:nvSpPr>
        <p:spPr>
          <a:xfrm>
            <a:off x="4495800" y="3863181"/>
            <a:ext cx="4191000" cy="23780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These categories are mutually exclusive, but it is complicated to distinguish them.  It would be possible, though difficult, to write an observer template for this data type.</a:t>
            </a:r>
          </a:p>
        </p:txBody>
      </p:sp>
    </p:spTree>
    <p:extLst>
      <p:ext uri="{BB962C8B-B14F-4D97-AF65-F5344CB8AC3E}">
        <p14:creationId xmlns:p14="http://schemas.microsoft.com/office/powerpoint/2010/main" val="81584969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3" name="Content Placeholder 2"/>
          <p:cNvSpPr>
            <a:spLocks noGrp="1"/>
          </p:cNvSpPr>
          <p:nvPr>
            <p:ph idx="1"/>
          </p:nvPr>
        </p:nvSpPr>
        <p:spPr/>
        <p:txBody>
          <a:bodyPr/>
          <a:lstStyle/>
          <a:p>
            <a:r>
              <a:rPr lang="en-US" dirty="0"/>
              <a:t>A Purple number is one of</a:t>
            </a:r>
          </a:p>
          <a:p>
            <a:pPr marL="457200" indent="-457200">
              <a:buFont typeface="Arial" panose="020B0604020202020204" pitchFamily="34" charset="0"/>
              <a:buChar char="•"/>
            </a:pPr>
            <a:r>
              <a:rPr lang="en-US" dirty="0"/>
              <a:t>the number </a:t>
            </a:r>
            <a:r>
              <a:rPr lang="en-US" b="1" dirty="0"/>
              <a:t>1</a:t>
            </a:r>
          </a:p>
          <a:p>
            <a:pPr marL="457200" indent="-457200">
              <a:buFont typeface="Arial" panose="020B0604020202020204" pitchFamily="34" charset="0"/>
              <a:buChar char="•"/>
            </a:pPr>
            <a:r>
              <a:rPr lang="en-US" dirty="0"/>
              <a:t>a number of the form </a:t>
            </a:r>
            <a:r>
              <a:rPr lang="en-US" b="1" dirty="0"/>
              <a:t>(+ n1 n2)</a:t>
            </a:r>
            <a:r>
              <a:rPr lang="en-US" dirty="0"/>
              <a:t>, where </a:t>
            </a:r>
            <a:r>
              <a:rPr lang="en-US" b="1" dirty="0"/>
              <a:t>n1</a:t>
            </a:r>
            <a:r>
              <a:rPr lang="en-US" dirty="0"/>
              <a:t> and </a:t>
            </a:r>
            <a:r>
              <a:rPr lang="en-US" b="1" dirty="0"/>
              <a:t>n2</a:t>
            </a:r>
            <a:r>
              <a:rPr lang="en-US" dirty="0"/>
              <a:t> are Purple numbers.</a:t>
            </a:r>
          </a:p>
        </p:txBody>
      </p:sp>
      <p:sp>
        <p:nvSpPr>
          <p:cNvPr id="4" name="Slide Number Placeholder 3"/>
          <p:cNvSpPr>
            <a:spLocks noGrp="1"/>
          </p:cNvSpPr>
          <p:nvPr>
            <p:ph type="sldNum" sz="quarter" idx="12"/>
          </p:nvPr>
        </p:nvSpPr>
        <p:spPr/>
        <p:txBody>
          <a:bodyPr/>
          <a:lstStyle/>
          <a:p>
            <a:fld id="{2AF3B5EA-18B6-4040-9F78-6052AF49C681}" type="slidenum">
              <a:rPr lang="en-US" smtClean="0"/>
              <a:t>134</a:t>
            </a:fld>
            <a:endParaRPr lang="en-US"/>
          </a:p>
        </p:txBody>
      </p:sp>
      <p:sp>
        <p:nvSpPr>
          <p:cNvPr id="5" name="Rectangle 4"/>
          <p:cNvSpPr/>
          <p:nvPr/>
        </p:nvSpPr>
        <p:spPr>
          <a:xfrm>
            <a:off x="2938849" y="4053317"/>
            <a:ext cx="525780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Just knowing the value of a purple number, like </a:t>
            </a:r>
            <a:r>
              <a:rPr lang="en-US" sz="2400" b="1" dirty="0">
                <a:solidFill>
                  <a:schemeClr val="tx1"/>
                </a:solidFill>
              </a:rPr>
              <a:t>56</a:t>
            </a:r>
            <a:r>
              <a:rPr lang="en-US" sz="2400" dirty="0">
                <a:solidFill>
                  <a:schemeClr val="tx1"/>
                </a:solidFill>
              </a:rPr>
              <a:t>, doesn't tell you how it was constructed as </a:t>
            </a:r>
            <a:r>
              <a:rPr lang="en-US" sz="2400" b="1" dirty="0">
                <a:solidFill>
                  <a:schemeClr val="tx1"/>
                </a:solidFill>
              </a:rPr>
              <a:t>(+ n1 n2) </a:t>
            </a:r>
            <a:r>
              <a:rPr lang="en-US" sz="2400" dirty="0">
                <a:solidFill>
                  <a:schemeClr val="tx1"/>
                </a:solidFill>
              </a:rPr>
              <a:t>.  There are many choices of </a:t>
            </a:r>
            <a:r>
              <a:rPr lang="en-US" sz="2400" b="1" dirty="0">
                <a:solidFill>
                  <a:schemeClr val="tx1"/>
                </a:solidFill>
              </a:rPr>
              <a:t>n1</a:t>
            </a:r>
            <a:r>
              <a:rPr lang="en-US" sz="2400" dirty="0">
                <a:solidFill>
                  <a:schemeClr val="tx1"/>
                </a:solidFill>
              </a:rPr>
              <a:t> and </a:t>
            </a:r>
            <a:r>
              <a:rPr lang="en-US" sz="2400" b="1" dirty="0">
                <a:solidFill>
                  <a:schemeClr val="tx1"/>
                </a:solidFill>
              </a:rPr>
              <a:t>n2</a:t>
            </a:r>
            <a:r>
              <a:rPr lang="en-US" sz="2400" dirty="0">
                <a:solidFill>
                  <a:schemeClr val="tx1"/>
                </a:solidFill>
              </a:rPr>
              <a:t> that would build </a:t>
            </a:r>
            <a:r>
              <a:rPr lang="en-US" sz="2400" b="1" dirty="0">
                <a:solidFill>
                  <a:schemeClr val="tx1"/>
                </a:solidFill>
              </a:rPr>
              <a:t>56</a:t>
            </a:r>
            <a:r>
              <a:rPr lang="en-US" sz="2400" dirty="0">
                <a:solidFill>
                  <a:schemeClr val="tx1"/>
                </a:solidFill>
              </a:rPr>
              <a:t>.</a:t>
            </a:r>
          </a:p>
        </p:txBody>
      </p:sp>
    </p:spTree>
    <p:extLst>
      <p:ext uri="{BB962C8B-B14F-4D97-AF65-F5344CB8AC3E}">
        <p14:creationId xmlns:p14="http://schemas.microsoft.com/office/powerpoint/2010/main" val="317742446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look again at our data definition for </a:t>
            </a:r>
            <a:r>
              <a:rPr lang="en-US" b="1" dirty="0"/>
              <a:t>Nat</a:t>
            </a:r>
          </a:p>
        </p:txBody>
      </p:sp>
      <p:sp>
        <p:nvSpPr>
          <p:cNvPr id="3" name="Content Placeholder 2"/>
          <p:cNvSpPr>
            <a:spLocks noGrp="1"/>
          </p:cNvSpPr>
          <p:nvPr>
            <p:ph idx="1"/>
          </p:nvPr>
        </p:nvSpPr>
        <p:spPr/>
        <p:txBody>
          <a:bodyPr/>
          <a:lstStyle/>
          <a:p>
            <a:r>
              <a:rPr lang="en-US" sz="2000" dirty="0"/>
              <a:t>;; A Nat is a natural number, represented as a Racket</a:t>
            </a:r>
          </a:p>
          <a:p>
            <a:r>
              <a:rPr lang="en-US" sz="2000" dirty="0"/>
              <a:t>;; integer.</a:t>
            </a:r>
          </a:p>
          <a:p>
            <a:endParaRPr lang="en-US" sz="2000" dirty="0"/>
          </a:p>
          <a:p>
            <a:r>
              <a:rPr lang="en-US" sz="2000" dirty="0"/>
              <a:t>;; CONSTRUCTOR TEMPLATES:</a:t>
            </a:r>
          </a:p>
          <a:p>
            <a:r>
              <a:rPr lang="en-US" sz="2000" dirty="0"/>
              <a:t>;; -- 0                           </a:t>
            </a:r>
          </a:p>
          <a:p>
            <a:r>
              <a:rPr lang="en-US" sz="2000" dirty="0"/>
              <a:t>;; -- (add1 n)  WHERE n is a Nat</a:t>
            </a:r>
          </a:p>
          <a:p>
            <a:r>
              <a:rPr lang="en-US" sz="2000" dirty="0"/>
              <a:t>;; INTERP: self-evident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135</a:t>
            </a:fld>
            <a:endParaRPr lang="en-US"/>
          </a:p>
        </p:txBody>
      </p:sp>
    </p:spTree>
    <p:extLst>
      <p:ext uri="{BB962C8B-B14F-4D97-AF65-F5344CB8AC3E}">
        <p14:creationId xmlns:p14="http://schemas.microsoft.com/office/powerpoint/2010/main" val="155076257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this a good data definition? Let's check the properties</a:t>
            </a:r>
          </a:p>
        </p:txBody>
      </p:sp>
      <p:sp>
        <p:nvSpPr>
          <p:cNvPr id="3" name="Content Placeholder 2"/>
          <p:cNvSpPr>
            <a:spLocks noGrp="1"/>
          </p:cNvSpPr>
          <p:nvPr>
            <p:ph idx="1"/>
          </p:nvPr>
        </p:nvSpPr>
        <p:spPr/>
        <p:txBody>
          <a:bodyPr>
            <a:normAutofit/>
          </a:bodyPr>
          <a:lstStyle/>
          <a:p>
            <a:r>
              <a:rPr lang="en-US" dirty="0"/>
              <a:t>Is there an interpretation for each case? Yes.</a:t>
            </a:r>
          </a:p>
          <a:p>
            <a:r>
              <a:rPr lang="en-US" dirty="0"/>
              <a:t>Are there one or more </a:t>
            </a:r>
            <a:r>
              <a:rPr lang="en-US" i="1" dirty="0"/>
              <a:t>base cases </a:t>
            </a:r>
            <a:r>
              <a:rPr lang="en-US" dirty="0"/>
              <a:t>that do not use recursion? Yes.</a:t>
            </a:r>
            <a:endParaRPr lang="en-US" i="1" dirty="0"/>
          </a:p>
          <a:p>
            <a:r>
              <a:rPr lang="en-US" dirty="0"/>
              <a:t>Are the cases are </a:t>
            </a:r>
            <a:r>
              <a:rPr lang="en-US" i="1" dirty="0"/>
              <a:t>mutually exclusive? </a:t>
            </a:r>
            <a:r>
              <a:rPr lang="en-US" dirty="0"/>
              <a:t>Yes.</a:t>
            </a:r>
            <a:endParaRPr lang="en-US" i="1" dirty="0"/>
          </a:p>
          <a:p>
            <a:r>
              <a:rPr lang="en-US" dirty="0"/>
              <a:t>Is it easy to tell the alternatives apart? Yes, with the predicate </a:t>
            </a:r>
            <a:r>
              <a:rPr lang="en-US" b="1" dirty="0"/>
              <a:t>zero?</a:t>
            </a:r>
            <a:endParaRPr lang="en-US" dirty="0"/>
          </a:p>
          <a:p>
            <a:r>
              <a:rPr lang="en-US" dirty="0"/>
              <a:t>Is there one and only one way of building any value?  (Answer on next slide)</a:t>
            </a:r>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136</a:t>
            </a:fld>
            <a:endParaRPr lang="en-US" dirty="0"/>
          </a:p>
        </p:txBody>
      </p:sp>
    </p:spTree>
    <p:extLst>
      <p:ext uri="{BB962C8B-B14F-4D97-AF65-F5344CB8AC3E}">
        <p14:creationId xmlns:p14="http://schemas.microsoft.com/office/powerpoint/2010/main" val="25120802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ln>
                <a:solidFill>
                  <a:schemeClr val="accent1"/>
                </a:solidFill>
              </a:ln>
            </p:spPr>
            <p:txBody>
              <a:bodyPr/>
              <a:lstStyle/>
              <a:p>
                <a:r>
                  <a:rPr lang="en-US" dirty="0"/>
                  <a:t>Is there one and only one way of building any value?</a:t>
                </a:r>
              </a:p>
              <a:p>
                <a:r>
                  <a:rPr lang="en-US" dirty="0"/>
                  <a:t>Answer: Yes.  There's only one way to build the number </a:t>
                </a:r>
                <a14:m>
                  <m:oMath xmlns:m="http://schemas.openxmlformats.org/officeDocument/2006/math">
                    <m:r>
                      <a:rPr lang="en-US" i="1" dirty="0" smtClean="0">
                        <a:latin typeface="Cambria Math" panose="02040503050406030204" pitchFamily="18" charset="0"/>
                      </a:rPr>
                      <m:t>𝑛</m:t>
                    </m:r>
                  </m:oMath>
                </a14:m>
                <a:r>
                  <a:rPr lang="en-US" dirty="0"/>
                  <a:t> :</a:t>
                </a:r>
              </a:p>
              <a:p>
                <a:endParaRPr lang="en-US" dirty="0"/>
              </a:p>
              <a:p>
                <a:pPr marL="0" indent="0">
                  <a:buNone/>
                </a:pPr>
                <a:r>
                  <a:rPr lang="en-US" b="1" dirty="0">
                    <a:latin typeface="Consolas" panose="020B0609020204030204" pitchFamily="49" charset="0"/>
                  </a:rPr>
                  <a:t>(add1 (add1 (add1 (add1 ...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5" t="-1613" r="-222"/>
                </a:stretch>
              </a:blipFill>
              <a:ln>
                <a:solidFill>
                  <a:schemeClr val="accent1"/>
                </a:solidFill>
              </a:ln>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Is this a good data definition? (2)</a:t>
            </a:r>
          </a:p>
        </p:txBody>
      </p:sp>
      <p:sp>
        <p:nvSpPr>
          <p:cNvPr id="4" name="Slide Number Placeholder 3"/>
          <p:cNvSpPr>
            <a:spLocks noGrp="1"/>
          </p:cNvSpPr>
          <p:nvPr>
            <p:ph type="sldNum" sz="quarter" idx="12"/>
          </p:nvPr>
        </p:nvSpPr>
        <p:spPr/>
        <p:txBody>
          <a:bodyPr/>
          <a:lstStyle/>
          <a:p>
            <a:fld id="{2AF3B5EA-18B6-4040-9F78-6052AF49C681}" type="slidenum">
              <a:rPr lang="en-US" smtClean="0"/>
              <a:t>137</a:t>
            </a:fld>
            <a:endParaRPr lang="en-US"/>
          </a:p>
        </p:txBody>
      </p:sp>
      <p:sp>
        <p:nvSpPr>
          <p:cNvPr id="5" name="Right Brace 4"/>
          <p:cNvSpPr/>
          <p:nvPr/>
        </p:nvSpPr>
        <p:spPr>
          <a:xfrm rot="16200000">
            <a:off x="4114800" y="381000"/>
            <a:ext cx="533400" cy="7543800"/>
          </a:xfrm>
          <a:prstGeom prst="rightBrace">
            <a:avLst>
              <a:gd name="adj1" fmla="val 8333"/>
              <a:gd name="adj2" fmla="val 52556"/>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962400" y="3362979"/>
                <a:ext cx="1287275" cy="523220"/>
              </a:xfrm>
              <a:prstGeom prst="rect">
                <a:avLst/>
              </a:prstGeom>
              <a:noFill/>
            </p:spPr>
            <p:txBody>
              <a:bodyPr wrap="none" rtlCol="0">
                <a:spAutoFit/>
              </a:bodyPr>
              <a:lstStyle/>
              <a:p>
                <a14:m>
                  <m:oMath xmlns:m="http://schemas.openxmlformats.org/officeDocument/2006/math">
                    <m:r>
                      <a:rPr lang="en-US" sz="2800" i="1" dirty="0" smtClean="0">
                        <a:latin typeface="Cambria Math" panose="02040503050406030204" pitchFamily="18" charset="0"/>
                      </a:rPr>
                      <m:t>𝑛</m:t>
                    </m:r>
                  </m:oMath>
                </a14:m>
                <a:r>
                  <a:rPr lang="en-US" sz="2800" dirty="0"/>
                  <a:t> times</a:t>
                </a:r>
              </a:p>
            </p:txBody>
          </p:sp>
        </mc:Choice>
        <mc:Fallback xmlns="">
          <p:sp>
            <p:nvSpPr>
              <p:cNvPr id="6" name="TextBox 5"/>
              <p:cNvSpPr txBox="1">
                <a:spLocks noRot="1" noChangeAspect="1" noMove="1" noResize="1" noEditPoints="1" noAdjustHandles="1" noChangeArrowheads="1" noChangeShapeType="1" noTextEdit="1"/>
              </p:cNvSpPr>
              <p:nvPr/>
            </p:nvSpPr>
            <p:spPr>
              <a:xfrm>
                <a:off x="3962400" y="3362979"/>
                <a:ext cx="1287275" cy="523220"/>
              </a:xfrm>
              <a:prstGeom prst="rect">
                <a:avLst/>
              </a:prstGeom>
              <a:blipFill>
                <a:blip r:embed="rId3"/>
                <a:stretch>
                  <a:fillRect t="-11765" r="-8057" b="-34118"/>
                </a:stretch>
              </a:blipFill>
            </p:spPr>
            <p:txBody>
              <a:bodyPr/>
              <a:lstStyle/>
              <a:p>
                <a:r>
                  <a:rPr lang="en-US">
                    <a:noFill/>
                  </a:rPr>
                  <a:t> </a:t>
                </a:r>
              </a:p>
            </p:txBody>
          </p:sp>
        </mc:Fallback>
      </mc:AlternateContent>
    </p:spTree>
    <p:extLst>
      <p:ext uri="{BB962C8B-B14F-4D97-AF65-F5344CB8AC3E}">
        <p14:creationId xmlns:p14="http://schemas.microsoft.com/office/powerpoint/2010/main" val="37236032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this a good data definition? (3)</a:t>
            </a:r>
          </a:p>
        </p:txBody>
      </p:sp>
      <p:sp>
        <p:nvSpPr>
          <p:cNvPr id="3" name="Content Placeholder 2"/>
          <p:cNvSpPr>
            <a:spLocks noGrp="1"/>
          </p:cNvSpPr>
          <p:nvPr>
            <p:ph idx="1"/>
          </p:nvPr>
        </p:nvSpPr>
        <p:spPr/>
        <p:txBody>
          <a:bodyPr/>
          <a:lstStyle/>
          <a:p>
            <a:r>
              <a:rPr lang="en-US" dirty="0"/>
              <a:t>If we have a natural number </a:t>
            </a:r>
            <a:r>
              <a:rPr lang="en-US" b="1" dirty="0"/>
              <a:t>x</a:t>
            </a:r>
            <a:r>
              <a:rPr lang="en-US" dirty="0"/>
              <a:t> of the form </a:t>
            </a:r>
            <a:r>
              <a:rPr lang="en-US" b="1" dirty="0"/>
              <a:t>(add1 y)</a:t>
            </a:r>
            <a:r>
              <a:rPr lang="en-US" dirty="0"/>
              <a:t>,</a:t>
            </a:r>
            <a:r>
              <a:rPr lang="en-US" b="1" dirty="0"/>
              <a:t> </a:t>
            </a:r>
            <a:r>
              <a:rPr lang="en-US" dirty="0"/>
              <a:t>there's only one possible value of </a:t>
            </a:r>
            <a:r>
              <a:rPr lang="en-US" b="1" dirty="0"/>
              <a:t>y</a:t>
            </a:r>
            <a:r>
              <a:rPr lang="en-US" dirty="0"/>
              <a:t>.  Can we find it?</a:t>
            </a:r>
          </a:p>
          <a:p>
            <a:r>
              <a:rPr lang="en-US" dirty="0"/>
              <a:t>Answer:  sure.  If </a:t>
            </a:r>
            <a:r>
              <a:rPr lang="en-US" b="1" dirty="0"/>
              <a:t>x</a:t>
            </a:r>
            <a:r>
              <a:rPr lang="en-US" dirty="0"/>
              <a:t> = </a:t>
            </a:r>
            <a:r>
              <a:rPr lang="en-US" b="1" dirty="0"/>
              <a:t>(add1 y)</a:t>
            </a:r>
            <a:r>
              <a:rPr lang="en-US" dirty="0"/>
              <a:t>, then </a:t>
            </a:r>
            <a:r>
              <a:rPr lang="en-US" b="1" dirty="0"/>
              <a:t>y</a:t>
            </a:r>
            <a:r>
              <a:rPr lang="en-US" dirty="0"/>
              <a:t> = </a:t>
            </a:r>
            <a:r>
              <a:rPr lang="en-US" b="1" dirty="0"/>
              <a:t>(sub1 x)</a:t>
            </a:r>
            <a:r>
              <a:rPr lang="en-US" dirty="0"/>
              <a:t>.</a:t>
            </a:r>
          </a:p>
          <a:p>
            <a:r>
              <a:rPr lang="en-US" dirty="0"/>
              <a:t>This leads us to our observer template: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138</a:t>
            </a:fld>
            <a:endParaRPr lang="en-US"/>
          </a:p>
        </p:txBody>
      </p:sp>
    </p:spTree>
    <p:extLst>
      <p:ext uri="{BB962C8B-B14F-4D97-AF65-F5344CB8AC3E}">
        <p14:creationId xmlns:p14="http://schemas.microsoft.com/office/powerpoint/2010/main" val="4397879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Template</a:t>
            </a:r>
          </a:p>
        </p:txBody>
      </p:sp>
      <p:sp>
        <p:nvSpPr>
          <p:cNvPr id="3" name="Content Placeholder 2"/>
          <p:cNvSpPr>
            <a:spLocks noGrp="1"/>
          </p:cNvSpPr>
          <p:nvPr>
            <p:ph idx="1"/>
          </p:nvPr>
        </p:nvSpPr>
        <p:spPr>
          <a:xfrm>
            <a:off x="457200" y="1600200"/>
            <a:ext cx="8534400" cy="4525963"/>
          </a:xfrm>
        </p:spPr>
        <p:txBody>
          <a:bodyPr/>
          <a:lstStyle/>
          <a:p>
            <a:r>
              <a:rPr lang="en-US" dirty="0"/>
              <a:t>;; </a:t>
            </a:r>
            <a:r>
              <a:rPr lang="en-US" dirty="0" err="1"/>
              <a:t>nat-fn</a:t>
            </a:r>
            <a:r>
              <a:rPr lang="en-US" dirty="0"/>
              <a:t> : Nat -&gt; ??</a:t>
            </a:r>
          </a:p>
          <a:p>
            <a:r>
              <a:rPr lang="en-US" dirty="0"/>
              <a:t>(define (</a:t>
            </a:r>
            <a:r>
              <a:rPr lang="en-US" dirty="0" err="1"/>
              <a:t>nat-fn</a:t>
            </a:r>
            <a:r>
              <a:rPr lang="en-US" dirty="0"/>
              <a:t> n)</a:t>
            </a:r>
          </a:p>
          <a:p>
            <a:r>
              <a:rPr lang="en-US" dirty="0"/>
              <a:t> (cond</a:t>
            </a:r>
          </a:p>
          <a:p>
            <a:r>
              <a:rPr lang="en-US" dirty="0"/>
              <a:t>  [(zero? n) ...]</a:t>
            </a:r>
          </a:p>
          <a:p>
            <a:r>
              <a:rPr lang="en-US" dirty="0"/>
              <a:t>  [else (... (</a:t>
            </a:r>
            <a:r>
              <a:rPr lang="en-US" dirty="0" err="1"/>
              <a:t>nat-fn</a:t>
            </a:r>
            <a:r>
              <a:rPr lang="en-US" dirty="0"/>
              <a:t> (sub1 n)))]))</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139</a:t>
            </a:fld>
            <a:endParaRPr lang="en-US"/>
          </a:p>
        </p:txBody>
      </p:sp>
    </p:spTree>
    <p:extLst>
      <p:ext uri="{BB962C8B-B14F-4D97-AF65-F5344CB8AC3E}">
        <p14:creationId xmlns:p14="http://schemas.microsoft.com/office/powerpoint/2010/main" val="2810654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constructor template for list data</a:t>
            </a:r>
          </a:p>
        </p:txBody>
      </p:sp>
      <p:sp>
        <p:nvSpPr>
          <p:cNvPr id="3" name="Content Placeholder 2"/>
          <p:cNvSpPr>
            <a:spLocks noGrp="1"/>
          </p:cNvSpPr>
          <p:nvPr>
            <p:ph idx="1"/>
          </p:nvPr>
        </p:nvSpPr>
        <p:spPr/>
        <p:txBody>
          <a:bodyPr>
            <a:normAutofit/>
          </a:bodyPr>
          <a:lstStyle/>
          <a:p>
            <a:pPr>
              <a:buNone/>
            </a:pPr>
            <a:r>
              <a:rPr lang="en-US" sz="1900" b="1" dirty="0">
                <a:latin typeface="Consolas" pitchFamily="49" charset="0"/>
                <a:cs typeface="Consolas" pitchFamily="49" charset="0"/>
              </a:rPr>
              <a:t>CONSTRUCTOR TEMPLATES:</a:t>
            </a:r>
          </a:p>
          <a:p>
            <a:pPr>
              <a:buNone/>
            </a:pPr>
            <a:r>
              <a:rPr lang="en-US" sz="1900" b="1" dirty="0">
                <a:latin typeface="Consolas" pitchFamily="49" charset="0"/>
                <a:cs typeface="Consolas" pitchFamily="49" charset="0"/>
              </a:rPr>
              <a:t>-- empty   </a:t>
            </a:r>
          </a:p>
          <a:p>
            <a:pPr>
              <a:buNone/>
            </a:pPr>
            <a:r>
              <a:rPr lang="en-US" sz="1900" b="1" dirty="0">
                <a:latin typeface="Consolas" pitchFamily="49" charset="0"/>
                <a:cs typeface="Consolas" pitchFamily="49" charset="0"/>
              </a:rPr>
              <a:t>   </a:t>
            </a:r>
            <a:r>
              <a:rPr lang="en-US" sz="1900" b="1" dirty="0" err="1">
                <a:solidFill>
                  <a:schemeClr val="accent2">
                    <a:lumMod val="60000"/>
                    <a:lumOff val="40000"/>
                  </a:schemeClr>
                </a:solidFill>
                <a:latin typeface="Consolas" pitchFamily="49" charset="0"/>
                <a:cs typeface="Consolas" pitchFamily="49" charset="0"/>
              </a:rPr>
              <a:t>interp</a:t>
            </a:r>
            <a:r>
              <a:rPr lang="en-US" sz="1900" b="1" dirty="0">
                <a:solidFill>
                  <a:schemeClr val="accent2">
                    <a:lumMod val="60000"/>
                    <a:lumOff val="40000"/>
                  </a:schemeClr>
                </a:solidFill>
                <a:latin typeface="Consolas" pitchFamily="49" charset="0"/>
                <a:cs typeface="Consolas" pitchFamily="49" charset="0"/>
              </a:rPr>
              <a:t>: a sequence of X's with no elements</a:t>
            </a:r>
          </a:p>
          <a:p>
            <a:pPr>
              <a:buNone/>
            </a:pPr>
            <a:r>
              <a:rPr lang="en-US" sz="1900" b="1" dirty="0">
                <a:latin typeface="Consolas" pitchFamily="49" charset="0"/>
                <a:cs typeface="Consolas" pitchFamily="49" charset="0"/>
              </a:rPr>
              <a:t>-- (cons X </a:t>
            </a:r>
            <a:r>
              <a:rPr lang="en-US" sz="1900" b="1" dirty="0" err="1">
                <a:latin typeface="Consolas" pitchFamily="49" charset="0"/>
                <a:cs typeface="Consolas" pitchFamily="49" charset="0"/>
              </a:rPr>
              <a:t>XList</a:t>
            </a:r>
            <a:r>
              <a:rPr lang="en-US" sz="1900" b="1" dirty="0">
                <a:latin typeface="Consolas" pitchFamily="49" charset="0"/>
                <a:cs typeface="Consolas" pitchFamily="49" charset="0"/>
              </a:rPr>
              <a:t>)</a:t>
            </a:r>
          </a:p>
          <a:p>
            <a:pPr>
              <a:buNone/>
            </a:pPr>
            <a:r>
              <a:rPr lang="en-US" sz="1900" b="1" dirty="0">
                <a:latin typeface="Consolas" pitchFamily="49" charset="0"/>
                <a:cs typeface="Consolas" pitchFamily="49" charset="0"/>
              </a:rPr>
              <a:t>   </a:t>
            </a:r>
            <a:r>
              <a:rPr lang="en-US" sz="1900" b="1" dirty="0" err="1">
                <a:solidFill>
                  <a:schemeClr val="accent2">
                    <a:lumMod val="60000"/>
                    <a:lumOff val="40000"/>
                  </a:schemeClr>
                </a:solidFill>
                <a:latin typeface="Consolas" pitchFamily="49" charset="0"/>
                <a:cs typeface="Consolas" pitchFamily="49" charset="0"/>
              </a:rPr>
              <a:t>interp</a:t>
            </a:r>
            <a:r>
              <a:rPr lang="en-US" sz="1900" b="1" dirty="0">
                <a:solidFill>
                  <a:schemeClr val="accent2">
                    <a:lumMod val="60000"/>
                    <a:lumOff val="40000"/>
                  </a:schemeClr>
                </a:solidFill>
                <a:latin typeface="Consolas" pitchFamily="49" charset="0"/>
                <a:cs typeface="Consolas" pitchFamily="49" charset="0"/>
              </a:rPr>
              <a:t>: (cons x </a:t>
            </a:r>
            <a:r>
              <a:rPr lang="en-US" sz="1900" b="1" dirty="0" err="1">
                <a:solidFill>
                  <a:schemeClr val="accent2">
                    <a:lumMod val="60000"/>
                    <a:lumOff val="40000"/>
                  </a:schemeClr>
                </a:solidFill>
                <a:latin typeface="Consolas" pitchFamily="49" charset="0"/>
                <a:cs typeface="Consolas" pitchFamily="49" charset="0"/>
              </a:rPr>
              <a:t>xs</a:t>
            </a:r>
            <a:r>
              <a:rPr lang="en-US" sz="1900" b="1" dirty="0">
                <a:solidFill>
                  <a:schemeClr val="accent2">
                    <a:lumMod val="60000"/>
                    <a:lumOff val="40000"/>
                  </a:schemeClr>
                </a:solidFill>
                <a:latin typeface="Consolas" pitchFamily="49" charset="0"/>
                <a:cs typeface="Consolas" pitchFamily="49" charset="0"/>
              </a:rPr>
              <a:t>) represents a sequence of X's</a:t>
            </a:r>
          </a:p>
          <a:p>
            <a:pPr>
              <a:buNone/>
            </a:pPr>
            <a:r>
              <a:rPr lang="en-US" sz="1900" b="1" dirty="0">
                <a:solidFill>
                  <a:schemeClr val="accent2">
                    <a:lumMod val="60000"/>
                    <a:lumOff val="40000"/>
                  </a:schemeClr>
                </a:solidFill>
                <a:latin typeface="Consolas" pitchFamily="49" charset="0"/>
                <a:cs typeface="Consolas" pitchFamily="49" charset="0"/>
              </a:rPr>
              <a:t>   whose first element is x and whose</a:t>
            </a:r>
          </a:p>
          <a:p>
            <a:pPr>
              <a:buNone/>
            </a:pPr>
            <a:r>
              <a:rPr lang="en-US" sz="1900" b="1" dirty="0">
                <a:solidFill>
                  <a:schemeClr val="accent2">
                    <a:lumMod val="60000"/>
                    <a:lumOff val="40000"/>
                  </a:schemeClr>
                </a:solidFill>
                <a:latin typeface="Consolas" pitchFamily="49" charset="0"/>
                <a:cs typeface="Consolas" pitchFamily="49" charset="0"/>
              </a:rPr>
              <a:t>   other elements are represented by </a:t>
            </a:r>
            <a:r>
              <a:rPr lang="en-US" sz="1900" b="1" dirty="0" err="1">
                <a:solidFill>
                  <a:schemeClr val="accent2">
                    <a:lumMod val="60000"/>
                    <a:lumOff val="40000"/>
                  </a:schemeClr>
                </a:solidFill>
                <a:latin typeface="Consolas" pitchFamily="49" charset="0"/>
                <a:cs typeface="Consolas" pitchFamily="49" charset="0"/>
              </a:rPr>
              <a:t>xs</a:t>
            </a:r>
            <a:r>
              <a:rPr lang="en-US" sz="1900" b="1" dirty="0">
                <a:solidFill>
                  <a:schemeClr val="accent2">
                    <a:lumMod val="60000"/>
                    <a:lumOff val="40000"/>
                  </a:schemeClr>
                </a:solidFill>
                <a:latin typeface="Consolas" pitchFamily="49" charset="0"/>
                <a:cs typeface="Consolas" pitchFamily="49" charset="0"/>
              </a:rPr>
              <a:t>.</a:t>
            </a:r>
          </a:p>
          <a:p>
            <a:pPr>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5533779" y="4458292"/>
            <a:ext cx="2719511" cy="10802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use </a:t>
            </a:r>
            <a:r>
              <a:rPr lang="en-US" dirty="0" err="1">
                <a:solidFill>
                  <a:schemeClr val="tx1"/>
                </a:solidFill>
              </a:rPr>
              <a:t>xs</a:t>
            </a:r>
            <a:r>
              <a:rPr lang="en-US" dirty="0">
                <a:solidFill>
                  <a:schemeClr val="tx1"/>
                </a:solidFill>
              </a:rPr>
              <a:t> (pronounced "ex's") as the plural of "x".</a:t>
            </a:r>
          </a:p>
        </p:txBody>
      </p:sp>
      <p:cxnSp>
        <p:nvCxnSpPr>
          <p:cNvPr id="7" name="Straight Arrow Connector 6"/>
          <p:cNvCxnSpPr>
            <a:stCxn id="4" idx="0"/>
          </p:cNvCxnSpPr>
          <p:nvPr/>
        </p:nvCxnSpPr>
        <p:spPr>
          <a:xfrm flipH="1" flipV="1">
            <a:off x="5950707" y="3984510"/>
            <a:ext cx="942828" cy="47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581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Recursive Functions Halt</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4.6</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140</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r>
                <a:rPr lang="en-US" sz="1000" dirty="0"/>
                <a:t>© Mitchell Wand, 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140856004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All of our functions so far always terminated.</a:t>
            </a:r>
          </a:p>
          <a:p>
            <a:r>
              <a:rPr lang="en-US" dirty="0"/>
              <a:t>But recursive functions need not terminate!</a:t>
            </a:r>
          </a:p>
          <a:p>
            <a:r>
              <a:rPr lang="en-US" dirty="0"/>
              <a:t>In this lesson, we'll study a property that guarantees that a function always halts.</a:t>
            </a:r>
          </a:p>
          <a:p>
            <a:r>
              <a:rPr lang="en-US" dirty="0"/>
              <a:t>This property is called "having a halting measure"</a:t>
            </a:r>
          </a:p>
          <a:p>
            <a:r>
              <a:rPr lang="en-US" dirty="0"/>
              <a:t>We'll see how to document the halting measure for your function.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141</a:t>
            </a:fld>
            <a:endParaRPr lang="en-US"/>
          </a:p>
        </p:txBody>
      </p:sp>
    </p:spTree>
    <p:extLst>
      <p:ext uri="{BB962C8B-B14F-4D97-AF65-F5344CB8AC3E}">
        <p14:creationId xmlns:p14="http://schemas.microsoft.com/office/powerpoint/2010/main" val="199838795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Identify the halting measure for functions that follow a template</a:t>
            </a:r>
          </a:p>
          <a:p>
            <a:pPr lvl="1"/>
            <a:r>
              <a:rPr lang="en-US" dirty="0"/>
              <a:t>Document the halting measure for such functions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142</a:t>
            </a:fld>
            <a:endParaRPr lang="en-US"/>
          </a:p>
        </p:txBody>
      </p:sp>
    </p:spTree>
    <p:extLst>
      <p:ext uri="{BB962C8B-B14F-4D97-AF65-F5344CB8AC3E}">
        <p14:creationId xmlns:p14="http://schemas.microsoft.com/office/powerpoint/2010/main" val="250810744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a:t>
            </a:r>
            <a:r>
              <a:rPr lang="en-US" b="1" dirty="0"/>
              <a:t>ns-sum</a:t>
            </a:r>
          </a:p>
        </p:txBody>
      </p:sp>
      <p:sp>
        <p:nvSpPr>
          <p:cNvPr id="4" name="Content Placeholder 2"/>
          <p:cNvSpPr>
            <a:spLocks noGrp="1"/>
          </p:cNvSpPr>
          <p:nvPr>
            <p:ph idx="1"/>
          </p:nvPr>
        </p:nvSpPr>
        <p:spPr>
          <a:xfrm>
            <a:off x="479453" y="1638173"/>
            <a:ext cx="8229600" cy="4525963"/>
          </a:xfrm>
        </p:spPr>
        <p:txBody>
          <a:bodyPr>
            <a:normAutofit/>
          </a:bodyPr>
          <a:lstStyle/>
          <a:p>
            <a:pPr>
              <a:buNone/>
            </a:pPr>
            <a:r>
              <a:rPr lang="en-US" sz="2000" b="1" dirty="0">
                <a:latin typeface="Consolas" pitchFamily="49" charset="0"/>
                <a:cs typeface="Consolas" pitchFamily="49" charset="0"/>
              </a:rPr>
              <a:t>ns-sum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(define (ns-sum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0]</a:t>
            </a:r>
          </a:p>
          <a:p>
            <a:pPr>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(ns-sum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3" name="Slide Number Placeholder 2"/>
          <p:cNvSpPr>
            <a:spLocks noGrp="1"/>
          </p:cNvSpPr>
          <p:nvPr>
            <p:ph type="sldNum" sz="quarter" idx="12"/>
          </p:nvPr>
        </p:nvSpPr>
        <p:spPr/>
        <p:txBody>
          <a:bodyPr/>
          <a:lstStyle/>
          <a:p>
            <a:fld id="{9F4492BD-6A9C-48FC-AC76-0B4FE11194A1}" type="slidenum">
              <a:rPr lang="en-US" smtClean="0"/>
              <a:pPr/>
              <a:t>143</a:t>
            </a:fld>
            <a:endParaRPr lang="en-US"/>
          </a:p>
        </p:txBody>
      </p:sp>
    </p:spTree>
    <p:extLst>
      <p:ext uri="{BB962C8B-B14F-4D97-AF65-F5344CB8AC3E}">
        <p14:creationId xmlns:p14="http://schemas.microsoft.com/office/powerpoint/2010/main" val="67547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work:</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11 (cons 22 (cons 33 empty))))</a:t>
            </a:r>
          </a:p>
          <a:p>
            <a:pPr>
              <a:buNone/>
            </a:pPr>
            <a:r>
              <a:rPr lang="en-US" sz="2400" b="1" dirty="0">
                <a:latin typeface="Consolas" pitchFamily="49" charset="0"/>
                <a:cs typeface="Consolas" pitchFamily="49" charset="0"/>
              </a:rPr>
              <a:t>= (+ 11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22 (cons 33 empty))))</a:t>
            </a:r>
          </a:p>
          <a:p>
            <a:pPr>
              <a:buNone/>
            </a:pPr>
            <a:r>
              <a:rPr lang="en-US" sz="2400" b="1" dirty="0">
                <a:latin typeface="Consolas" pitchFamily="49" charset="0"/>
                <a:cs typeface="Consolas" pitchFamily="49" charset="0"/>
              </a:rPr>
              <a:t>= (+ 11  (+ 22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33 empty))))</a:t>
            </a:r>
          </a:p>
          <a:p>
            <a:pPr>
              <a:buNone/>
            </a:pPr>
            <a:r>
              <a:rPr lang="en-US" sz="2400" b="1" dirty="0">
                <a:latin typeface="Consolas" pitchFamily="49" charset="0"/>
                <a:cs typeface="Consolas" pitchFamily="49" charset="0"/>
              </a:rPr>
              <a:t>= (+ 11  (+ 22    (+ 33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(+ 11  (+ 22    (+ 33    0)))</a:t>
            </a:r>
          </a:p>
          <a:p>
            <a:pPr>
              <a:buNone/>
            </a:pPr>
            <a:r>
              <a:rPr lang="en-US" sz="2400" b="1" dirty="0">
                <a:latin typeface="Consolas" pitchFamily="49" charset="0"/>
                <a:cs typeface="Consolas" pitchFamily="49" charset="0"/>
              </a:rPr>
              <a:t>= (+ 11  (+ 22    33))</a:t>
            </a:r>
          </a:p>
          <a:p>
            <a:pPr>
              <a:buNone/>
            </a:pPr>
            <a:r>
              <a:rPr lang="en-US" sz="2400" b="1" dirty="0">
                <a:latin typeface="Consolas" pitchFamily="49" charset="0"/>
                <a:cs typeface="Consolas" pitchFamily="49" charset="0"/>
              </a:rPr>
              <a:t>= (+ 11  55)</a:t>
            </a:r>
          </a:p>
          <a:p>
            <a:pPr>
              <a:buNone/>
            </a:pPr>
            <a:r>
              <a:rPr lang="en-US" sz="2400" b="1" dirty="0">
                <a:latin typeface="Consolas" pitchFamily="49" charset="0"/>
                <a:cs typeface="Consolas" pitchFamily="49" charset="0"/>
              </a:rPr>
              <a:t>= 66</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144</a:t>
            </a:fld>
            <a:endParaRPr lang="en-US"/>
          </a:p>
        </p:txBody>
      </p:sp>
    </p:spTree>
    <p:extLst>
      <p:ext uri="{BB962C8B-B14F-4D97-AF65-F5344CB8AC3E}">
        <p14:creationId xmlns:p14="http://schemas.microsoft.com/office/powerpoint/2010/main" val="167196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Clearly, this function will halt for any </a:t>
            </a:r>
            <a:r>
              <a:rPr lang="en-US" dirty="0" err="1"/>
              <a:t>NumberSeq</a:t>
            </a:r>
            <a:r>
              <a:rPr lang="en-US" dirty="0"/>
              <a:t> </a:t>
            </a:r>
          </a:p>
        </p:txBody>
      </p:sp>
      <p:sp>
        <p:nvSpPr>
          <p:cNvPr id="3" name="Content Placeholder 2"/>
          <p:cNvSpPr>
            <a:spLocks noGrp="1"/>
          </p:cNvSpPr>
          <p:nvPr>
            <p:ph idx="1"/>
          </p:nvPr>
        </p:nvSpPr>
        <p:spPr/>
        <p:txBody>
          <a:bodyPr/>
          <a:lstStyle/>
          <a:p>
            <a:r>
              <a:rPr lang="en-US" dirty="0"/>
              <a:t>Why?</a:t>
            </a:r>
          </a:p>
          <a:p>
            <a:r>
              <a:rPr lang="en-US" dirty="0"/>
              <a:t>Because at every step it works on a shorter and shorter list, so eventually it reaches </a:t>
            </a:r>
            <a:r>
              <a:rPr lang="en-US" b="1" dirty="0"/>
              <a:t>empty? </a:t>
            </a:r>
            <a:r>
              <a:rPr lang="en-US" dirty="0"/>
              <a:t>and the function halts.</a:t>
            </a:r>
          </a:p>
          <a:p>
            <a:r>
              <a:rPr lang="en-US" dirty="0"/>
              <a:t>In other words, </a:t>
            </a:r>
            <a:r>
              <a:rPr lang="en-US" b="1" dirty="0"/>
              <a:t>(length </a:t>
            </a:r>
            <a:r>
              <a:rPr lang="en-US" b="1" dirty="0" err="1"/>
              <a:t>lst</a:t>
            </a:r>
            <a:r>
              <a:rPr lang="en-US" b="1" dirty="0"/>
              <a:t>) </a:t>
            </a:r>
            <a:r>
              <a:rPr lang="en-US" dirty="0"/>
              <a:t>is a quantity that decreases at every recursive call.</a:t>
            </a:r>
          </a:p>
        </p:txBody>
      </p:sp>
      <p:sp>
        <p:nvSpPr>
          <p:cNvPr id="4" name="Slide Number Placeholder 3"/>
          <p:cNvSpPr>
            <a:spLocks noGrp="1"/>
          </p:cNvSpPr>
          <p:nvPr>
            <p:ph type="sldNum" sz="quarter" idx="12"/>
          </p:nvPr>
        </p:nvSpPr>
        <p:spPr/>
        <p:txBody>
          <a:bodyPr/>
          <a:lstStyle/>
          <a:p>
            <a:fld id="{2AF3B5EA-18B6-4040-9F78-6052AF49C681}" type="slidenum">
              <a:rPr lang="en-US" smtClean="0"/>
              <a:t>145</a:t>
            </a:fld>
            <a:endParaRPr lang="en-US"/>
          </a:p>
        </p:txBody>
      </p:sp>
    </p:spTree>
    <p:extLst>
      <p:ext uri="{BB962C8B-B14F-4D97-AF65-F5344CB8AC3E}">
        <p14:creationId xmlns:p14="http://schemas.microsoft.com/office/powerpoint/2010/main" val="255991300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here's a hypothesis</a:t>
            </a:r>
          </a:p>
        </p:txBody>
      </p:sp>
      <p:sp>
        <p:nvSpPr>
          <p:cNvPr id="3" name="Content Placeholder 2"/>
          <p:cNvSpPr>
            <a:spLocks noGrp="1"/>
          </p:cNvSpPr>
          <p:nvPr>
            <p:ph idx="1"/>
          </p:nvPr>
        </p:nvSpPr>
        <p:spPr/>
        <p:txBody>
          <a:bodyPr/>
          <a:lstStyle/>
          <a:p>
            <a:r>
              <a:rPr lang="en-US" dirty="0"/>
              <a:t>If we can find a quantity that decreases at every recursive call to our function, then the function always halts.</a:t>
            </a:r>
          </a:p>
        </p:txBody>
      </p:sp>
      <p:sp>
        <p:nvSpPr>
          <p:cNvPr id="4" name="Slide Number Placeholder 3"/>
          <p:cNvSpPr>
            <a:spLocks noGrp="1"/>
          </p:cNvSpPr>
          <p:nvPr>
            <p:ph type="sldNum" sz="quarter" idx="12"/>
          </p:nvPr>
        </p:nvSpPr>
        <p:spPr/>
        <p:txBody>
          <a:bodyPr/>
          <a:lstStyle/>
          <a:p>
            <a:fld id="{2AF3B5EA-18B6-4040-9F78-6052AF49C681}" type="slidenum">
              <a:rPr lang="en-US" smtClean="0"/>
              <a:t>146</a:t>
            </a:fld>
            <a:endParaRPr lang="en-US"/>
          </a:p>
        </p:txBody>
      </p:sp>
    </p:spTree>
    <p:extLst>
      <p:ext uri="{BB962C8B-B14F-4D97-AF65-F5344CB8AC3E}">
        <p14:creationId xmlns:p14="http://schemas.microsoft.com/office/powerpoint/2010/main" val="31662226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a:t>
            </a:r>
            <a:r>
              <a:rPr lang="en-US" b="1" dirty="0"/>
              <a:t>sum</a:t>
            </a:r>
          </a:p>
        </p:txBody>
      </p:sp>
      <p:sp>
        <p:nvSpPr>
          <p:cNvPr id="3" name="Content Placeholder 2"/>
          <p:cNvSpPr>
            <a:spLocks noGrp="1"/>
          </p:cNvSpPr>
          <p:nvPr>
            <p:ph idx="1"/>
          </p:nvPr>
        </p:nvSpPr>
        <p:spPr/>
        <p:txBody>
          <a:bodyPr>
            <a:normAutofit fontScale="92500"/>
          </a:bodyPr>
          <a:lstStyle/>
          <a:p>
            <a:r>
              <a:rPr lang="en-US" dirty="0"/>
              <a:t>;; sum : </a:t>
            </a:r>
          </a:p>
          <a:p>
            <a:r>
              <a:rPr lang="en-US" dirty="0"/>
              <a:t>;;   </a:t>
            </a:r>
            <a:r>
              <a:rPr lang="en-US" dirty="0" err="1"/>
              <a:t>NonNegInt</a:t>
            </a:r>
            <a:r>
              <a:rPr lang="en-US" dirty="0"/>
              <a:t> </a:t>
            </a:r>
            <a:r>
              <a:rPr lang="en-US" dirty="0" err="1"/>
              <a:t>NonNegInt</a:t>
            </a:r>
            <a:r>
              <a:rPr lang="en-US" dirty="0"/>
              <a:t> -&gt; </a:t>
            </a:r>
            <a:r>
              <a:rPr lang="en-US" dirty="0" err="1"/>
              <a:t>NonNegInt</a:t>
            </a:r>
            <a:endParaRPr lang="en-US" dirty="0"/>
          </a:p>
          <a:p>
            <a:r>
              <a:rPr lang="en-US" dirty="0"/>
              <a:t>;; strategy: use template for</a:t>
            </a:r>
          </a:p>
          <a:p>
            <a:r>
              <a:rPr lang="en-US" dirty="0"/>
              <a:t>;;   </a:t>
            </a:r>
            <a:r>
              <a:rPr lang="en-US" dirty="0" err="1"/>
              <a:t>NonNegInt</a:t>
            </a:r>
            <a:r>
              <a:rPr lang="en-US" dirty="0"/>
              <a:t> on x</a:t>
            </a:r>
          </a:p>
          <a:p>
            <a:r>
              <a:rPr lang="en-US" dirty="0"/>
              <a:t>(define (sum x y)</a:t>
            </a:r>
          </a:p>
          <a:p>
            <a:r>
              <a:rPr lang="en-US" dirty="0"/>
              <a:t> (cond</a:t>
            </a:r>
          </a:p>
          <a:p>
            <a:r>
              <a:rPr lang="en-US" dirty="0"/>
              <a:t>   [(zero? x) y]</a:t>
            </a:r>
          </a:p>
          <a:p>
            <a:r>
              <a:rPr lang="en-US" dirty="0"/>
              <a:t>   [else (+ 1 (sum (- x 1) y))])</a:t>
            </a:r>
          </a:p>
        </p:txBody>
      </p:sp>
      <p:sp>
        <p:nvSpPr>
          <p:cNvPr id="4" name="Slide Number Placeholder 3"/>
          <p:cNvSpPr>
            <a:spLocks noGrp="1"/>
          </p:cNvSpPr>
          <p:nvPr>
            <p:ph type="sldNum" sz="quarter" idx="12"/>
          </p:nvPr>
        </p:nvSpPr>
        <p:spPr/>
        <p:txBody>
          <a:bodyPr/>
          <a:lstStyle/>
          <a:p>
            <a:fld id="{2AF3B5EA-18B6-4040-9F78-6052AF49C681}" type="slidenum">
              <a:rPr lang="en-US" smtClean="0"/>
              <a:t>147</a:t>
            </a:fld>
            <a:endParaRPr lang="en-US"/>
          </a:p>
        </p:txBody>
      </p:sp>
    </p:spTree>
    <p:extLst>
      <p:ext uri="{BB962C8B-B14F-4D97-AF65-F5344CB8AC3E}">
        <p14:creationId xmlns:p14="http://schemas.microsoft.com/office/powerpoint/2010/main" val="76508053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a:t>
            </a:r>
            <a:r>
              <a:rPr lang="en-US" dirty="0">
                <a:solidFill>
                  <a:srgbClr val="FF0000"/>
                </a:solidFill>
              </a:rPr>
              <a:t>sum</a:t>
            </a:r>
            <a:r>
              <a:rPr lang="en-US" dirty="0"/>
              <a:t> 3 2)</a:t>
            </a:r>
          </a:p>
          <a:p>
            <a:r>
              <a:rPr lang="en-US" dirty="0"/>
              <a:t>= (+ 1 (</a:t>
            </a:r>
            <a:r>
              <a:rPr lang="en-US" dirty="0">
                <a:solidFill>
                  <a:srgbClr val="FF0000"/>
                </a:solidFill>
              </a:rPr>
              <a:t>sum</a:t>
            </a:r>
            <a:r>
              <a:rPr lang="en-US" dirty="0"/>
              <a:t> 2 2))</a:t>
            </a:r>
          </a:p>
          <a:p>
            <a:r>
              <a:rPr lang="en-US" dirty="0"/>
              <a:t>= (+ 1 (+ 1 (</a:t>
            </a:r>
            <a:r>
              <a:rPr lang="en-US" dirty="0">
                <a:solidFill>
                  <a:srgbClr val="FF0000"/>
                </a:solidFill>
              </a:rPr>
              <a:t>sum</a:t>
            </a:r>
            <a:r>
              <a:rPr lang="en-US" dirty="0"/>
              <a:t> 1 2)))</a:t>
            </a:r>
          </a:p>
          <a:p>
            <a:r>
              <a:rPr lang="en-US" dirty="0"/>
              <a:t>= (+ 1 (+ 1 (+ 1 (</a:t>
            </a:r>
            <a:r>
              <a:rPr lang="en-US" dirty="0">
                <a:solidFill>
                  <a:srgbClr val="FF0000"/>
                </a:solidFill>
              </a:rPr>
              <a:t>sum</a:t>
            </a:r>
            <a:r>
              <a:rPr lang="en-US" dirty="0"/>
              <a:t> 0 2))))</a:t>
            </a:r>
          </a:p>
          <a:p>
            <a:r>
              <a:rPr lang="en-US" dirty="0"/>
              <a:t>= (+ 1 (+ 1 (+ 1 2)))</a:t>
            </a:r>
          </a:p>
          <a:p>
            <a:r>
              <a:rPr lang="en-US" dirty="0"/>
              <a:t>= 5</a:t>
            </a:r>
          </a:p>
        </p:txBody>
      </p:sp>
      <p:sp>
        <p:nvSpPr>
          <p:cNvPr id="4" name="Slide Number Placeholder 3"/>
          <p:cNvSpPr>
            <a:spLocks noGrp="1"/>
          </p:cNvSpPr>
          <p:nvPr>
            <p:ph type="sldNum" sz="quarter" idx="12"/>
          </p:nvPr>
        </p:nvSpPr>
        <p:spPr/>
        <p:txBody>
          <a:bodyPr/>
          <a:lstStyle/>
          <a:p>
            <a:fld id="{2AF3B5EA-18B6-4040-9F78-6052AF49C681}" type="slidenum">
              <a:rPr lang="en-US" smtClean="0"/>
              <a:t>148</a:t>
            </a:fld>
            <a:endParaRPr lang="en-US"/>
          </a:p>
        </p:txBody>
      </p:sp>
    </p:spTree>
    <p:extLst>
      <p:ext uri="{BB962C8B-B14F-4D97-AF65-F5344CB8AC3E}">
        <p14:creationId xmlns:p14="http://schemas.microsoft.com/office/powerpoint/2010/main" val="27072994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This one will also work for any non-negative integer x</a:t>
            </a:r>
          </a:p>
        </p:txBody>
      </p:sp>
      <p:sp>
        <p:nvSpPr>
          <p:cNvPr id="6" name="Content Placeholder 5"/>
          <p:cNvSpPr>
            <a:spLocks noGrp="1"/>
          </p:cNvSpPr>
          <p:nvPr>
            <p:ph idx="1"/>
          </p:nvPr>
        </p:nvSpPr>
        <p:spPr/>
        <p:txBody>
          <a:bodyPr/>
          <a:lstStyle/>
          <a:p>
            <a:r>
              <a:rPr lang="en-US" dirty="0"/>
              <a:t>At every recursive call, the value of the first argument decreases, so eventually it reaches 0.</a:t>
            </a:r>
          </a:p>
          <a:p>
            <a:r>
              <a:rPr lang="en-US" dirty="0"/>
              <a:t>The value of x is a quantity that decreases at every recursive call.</a:t>
            </a:r>
          </a:p>
          <a:p>
            <a:r>
              <a:rPr lang="en-US" dirty="0"/>
              <a:t>So this example is consistent with our hypothesis.</a:t>
            </a:r>
          </a:p>
        </p:txBody>
      </p:sp>
      <p:sp>
        <p:nvSpPr>
          <p:cNvPr id="4" name="Slide Number Placeholder 3"/>
          <p:cNvSpPr>
            <a:spLocks noGrp="1"/>
          </p:cNvSpPr>
          <p:nvPr>
            <p:ph type="sldNum" sz="quarter" idx="12"/>
          </p:nvPr>
        </p:nvSpPr>
        <p:spPr/>
        <p:txBody>
          <a:bodyPr/>
          <a:lstStyle/>
          <a:p>
            <a:fld id="{2AF3B5EA-18B6-4040-9F78-6052AF49C681}" type="slidenum">
              <a:rPr lang="en-US" smtClean="0"/>
              <a:t>149</a:t>
            </a:fld>
            <a:endParaRPr lang="en-US"/>
          </a:p>
        </p:txBody>
      </p:sp>
    </p:spTree>
    <p:extLst>
      <p:ext uri="{BB962C8B-B14F-4D97-AF65-F5344CB8AC3E}">
        <p14:creationId xmlns:p14="http://schemas.microsoft.com/office/powerpoint/2010/main" val="2408680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Information</a:t>
            </a:r>
          </a:p>
        </p:txBody>
      </p:sp>
      <p:sp>
        <p:nvSpPr>
          <p:cNvPr id="3" name="Content Placeholder 2"/>
          <p:cNvSpPr>
            <a:spLocks noGrp="1"/>
          </p:cNvSpPr>
          <p:nvPr>
            <p:ph idx="1"/>
          </p:nvPr>
        </p:nvSpPr>
        <p:spPr/>
        <p:txBody>
          <a:bodyPr>
            <a:normAutofit lnSpcReduction="10000"/>
          </a:bodyPr>
          <a:lstStyle/>
          <a:p>
            <a:r>
              <a:rPr lang="en-US" dirty="0"/>
              <a:t>Sometimes we are interested in representing a set, which may not have a built-in notion of order</a:t>
            </a:r>
          </a:p>
          <a:p>
            <a:pPr lvl="1"/>
            <a:r>
              <a:rPr lang="en-US" dirty="0"/>
              <a:t>a space-invaders game with many invaders</a:t>
            </a:r>
          </a:p>
          <a:p>
            <a:pPr lvl="1"/>
            <a:r>
              <a:rPr lang="en-US" dirty="0"/>
              <a:t>a book-store inventory with many books</a:t>
            </a:r>
          </a:p>
          <a:p>
            <a:pPr lvl="1"/>
            <a:endParaRPr lang="en-US" dirty="0"/>
          </a:p>
          <a:p>
            <a:r>
              <a:rPr lang="en-US" dirty="0"/>
              <a:t>You can use lists to represent these as well.</a:t>
            </a:r>
          </a:p>
          <a:p>
            <a:pPr lvl="1"/>
            <a:r>
              <a:rPr lang="en-US" dirty="0"/>
              <a:t>You will need to specify the order</a:t>
            </a:r>
          </a:p>
          <a:p>
            <a:pPr lvl="1"/>
            <a:r>
              <a:rPr lang="en-US" dirty="0"/>
              <a:t>This will be part of the data definition</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68617577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look at another example</a:t>
            </a:r>
          </a:p>
        </p:txBody>
      </p:sp>
      <p:sp>
        <p:nvSpPr>
          <p:cNvPr id="5" name="Content Placeholder 4"/>
          <p:cNvSpPr>
            <a:spLocks noGrp="1"/>
          </p:cNvSpPr>
          <p:nvPr>
            <p:ph idx="1"/>
          </p:nvPr>
        </p:nvSpPr>
        <p:spPr/>
        <p:txBody>
          <a:bodyPr/>
          <a:lstStyle/>
          <a:p>
            <a:r>
              <a:rPr lang="pt-BR" dirty="0"/>
              <a:t>;; foo : NonNegReal -&gt; NonNegInt</a:t>
            </a:r>
          </a:p>
          <a:p>
            <a:r>
              <a:rPr lang="pt-BR" dirty="0"/>
              <a:t>(define (foo n)</a:t>
            </a:r>
          </a:p>
          <a:p>
            <a:r>
              <a:rPr lang="pt-BR" dirty="0"/>
              <a:t>  (cond</a:t>
            </a:r>
          </a:p>
          <a:p>
            <a:r>
              <a:rPr lang="pt-BR" dirty="0"/>
              <a:t>    [(zero? n) 0]</a:t>
            </a:r>
          </a:p>
          <a:p>
            <a:r>
              <a:rPr lang="pt-BR" dirty="0"/>
              <a:t>    [else (+ 1 (foo (* n 0.1)))]))</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150</a:t>
            </a:fld>
            <a:endParaRPr lang="en-US"/>
          </a:p>
        </p:txBody>
      </p:sp>
      <p:sp>
        <p:nvSpPr>
          <p:cNvPr id="6" name="Rectangle 5"/>
          <p:cNvSpPr/>
          <p:nvPr/>
        </p:nvSpPr>
        <p:spPr>
          <a:xfrm>
            <a:off x="4495800" y="4876800"/>
            <a:ext cx="373380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a silly function, so we won't write out the rest of the purpose statement.</a:t>
            </a:r>
          </a:p>
        </p:txBody>
      </p:sp>
    </p:spTree>
    <p:extLst>
      <p:ext uri="{BB962C8B-B14F-4D97-AF65-F5344CB8AC3E}">
        <p14:creationId xmlns:p14="http://schemas.microsoft.com/office/powerpoint/2010/main" val="4972611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(foo 3)</a:t>
            </a:r>
          </a:p>
          <a:p>
            <a:r>
              <a:rPr lang="en-US" dirty="0"/>
              <a:t>= (+ 1 (foo 0.3))</a:t>
            </a:r>
          </a:p>
          <a:p>
            <a:r>
              <a:rPr lang="en-US" dirty="0"/>
              <a:t>= (+ 1 (+ 1 (foo 0.03)))</a:t>
            </a:r>
          </a:p>
          <a:p>
            <a:r>
              <a:rPr lang="en-US" dirty="0"/>
              <a:t>= (+ 1 (+ 1 (+ 1 (foo 0.003))))</a:t>
            </a:r>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151</a:t>
            </a:fld>
            <a:endParaRPr lang="en-US"/>
          </a:p>
        </p:txBody>
      </p:sp>
      <p:sp>
        <p:nvSpPr>
          <p:cNvPr id="5" name="Rectangle 4"/>
          <p:cNvSpPr/>
          <p:nvPr/>
        </p:nvSpPr>
        <p:spPr>
          <a:xfrm>
            <a:off x="4038600" y="4419600"/>
            <a:ext cx="4267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Oops!  The argument is never equal to 0, so the function never halts.</a:t>
            </a:r>
          </a:p>
        </p:txBody>
      </p:sp>
    </p:spTree>
    <p:extLst>
      <p:ext uri="{BB962C8B-B14F-4D97-AF65-F5344CB8AC3E}">
        <p14:creationId xmlns:p14="http://schemas.microsoft.com/office/powerpoint/2010/main" val="169900775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we can refine our hypothesis</a:t>
            </a:r>
          </a:p>
        </p:txBody>
      </p:sp>
      <p:sp>
        <p:nvSpPr>
          <p:cNvPr id="6" name="Content Placeholder 5"/>
          <p:cNvSpPr>
            <a:spLocks noGrp="1"/>
          </p:cNvSpPr>
          <p:nvPr>
            <p:ph idx="1"/>
          </p:nvPr>
        </p:nvSpPr>
        <p:spPr/>
        <p:txBody>
          <a:bodyPr/>
          <a:lstStyle/>
          <a:p>
            <a:r>
              <a:rPr lang="en-US" dirty="0"/>
              <a:t>If we can find a </a:t>
            </a:r>
            <a:r>
              <a:rPr lang="en-US" dirty="0">
                <a:solidFill>
                  <a:srgbClr val="FF0000"/>
                </a:solidFill>
              </a:rPr>
              <a:t>integer-valued</a:t>
            </a:r>
            <a:r>
              <a:rPr lang="en-US" dirty="0"/>
              <a:t> quantity that decreases at every recursive call to our function, then the function always halts.</a:t>
            </a:r>
          </a:p>
          <a:p>
            <a:endParaRPr lang="en-US" dirty="0"/>
          </a:p>
          <a:p>
            <a:r>
              <a:rPr lang="en-US" dirty="0"/>
              <a:t>All our examples are consistent with this hypothesis.</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152</a:t>
            </a:fld>
            <a:endParaRPr lang="en-US"/>
          </a:p>
        </p:txBody>
      </p:sp>
    </p:spTree>
    <p:extLst>
      <p:ext uri="{BB962C8B-B14F-4D97-AF65-F5344CB8AC3E}">
        <p14:creationId xmlns:p14="http://schemas.microsoft.com/office/powerpoint/2010/main" val="228794317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try another example</a:t>
            </a:r>
          </a:p>
        </p:txBody>
      </p:sp>
      <p:sp>
        <p:nvSpPr>
          <p:cNvPr id="5" name="Content Placeholder 4"/>
          <p:cNvSpPr>
            <a:spLocks noGrp="1"/>
          </p:cNvSpPr>
          <p:nvPr>
            <p:ph idx="1"/>
          </p:nvPr>
        </p:nvSpPr>
        <p:spPr/>
        <p:txBody>
          <a:bodyPr>
            <a:normAutofit fontScale="92500"/>
          </a:bodyPr>
          <a:lstStyle/>
          <a:p>
            <a:r>
              <a:rPr lang="en-US" dirty="0"/>
              <a:t>;; sum2 : </a:t>
            </a:r>
          </a:p>
          <a:p>
            <a:r>
              <a:rPr lang="en-US" dirty="0"/>
              <a:t>;;   </a:t>
            </a:r>
            <a:r>
              <a:rPr lang="en-US" dirty="0" err="1"/>
              <a:t>NonNegInt</a:t>
            </a:r>
            <a:r>
              <a:rPr lang="en-US" dirty="0"/>
              <a:t> </a:t>
            </a:r>
            <a:r>
              <a:rPr lang="en-US" dirty="0" err="1"/>
              <a:t>NonNegInt</a:t>
            </a:r>
            <a:r>
              <a:rPr lang="en-US" dirty="0"/>
              <a:t> -&gt; </a:t>
            </a:r>
            <a:r>
              <a:rPr lang="en-US" dirty="0" err="1"/>
              <a:t>NonNegInt</a:t>
            </a:r>
            <a:endParaRPr lang="en-US" dirty="0"/>
          </a:p>
          <a:p>
            <a:r>
              <a:rPr lang="en-US" strike="sngStrike" dirty="0"/>
              <a:t>;; strategy: use template for</a:t>
            </a:r>
          </a:p>
          <a:p>
            <a:r>
              <a:rPr lang="en-US" strike="sngStrike" dirty="0"/>
              <a:t>;;   </a:t>
            </a:r>
            <a:r>
              <a:rPr lang="en-US" strike="sngStrike" dirty="0" err="1"/>
              <a:t>NonNegInt</a:t>
            </a:r>
            <a:r>
              <a:rPr lang="en-US" strike="sngStrike" dirty="0"/>
              <a:t> on x</a:t>
            </a:r>
          </a:p>
          <a:p>
            <a:r>
              <a:rPr lang="en-US" dirty="0"/>
              <a:t>(define (sum2 x y)</a:t>
            </a:r>
          </a:p>
          <a:p>
            <a:r>
              <a:rPr lang="en-US" dirty="0"/>
              <a:t> (cond</a:t>
            </a:r>
          </a:p>
          <a:p>
            <a:r>
              <a:rPr lang="en-US" dirty="0"/>
              <a:t>   [(zero? x) y]</a:t>
            </a:r>
          </a:p>
          <a:p>
            <a:r>
              <a:rPr lang="en-US" dirty="0"/>
              <a:t>   [else (+ </a:t>
            </a:r>
            <a:r>
              <a:rPr lang="en-US" dirty="0">
                <a:solidFill>
                  <a:srgbClr val="FF0000"/>
                </a:solidFill>
              </a:rPr>
              <a:t>2</a:t>
            </a:r>
            <a:r>
              <a:rPr lang="en-US" dirty="0"/>
              <a:t> (sum2 (- x </a:t>
            </a:r>
            <a:r>
              <a:rPr lang="en-US" dirty="0">
                <a:solidFill>
                  <a:srgbClr val="FF0000"/>
                </a:solidFill>
              </a:rPr>
              <a:t>2</a:t>
            </a:r>
            <a:r>
              <a:rPr lang="en-US" dirty="0"/>
              <a:t>) y))])</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153</a:t>
            </a:fld>
            <a:endParaRPr lang="en-US"/>
          </a:p>
        </p:txBody>
      </p:sp>
      <p:sp>
        <p:nvSpPr>
          <p:cNvPr id="6" name="Rectangle 5"/>
          <p:cNvSpPr/>
          <p:nvPr/>
        </p:nvSpPr>
        <p:spPr>
          <a:xfrm>
            <a:off x="5181600" y="3505200"/>
            <a:ext cx="30480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What if we had used the template incorrectly, and written this program instead?</a:t>
            </a:r>
          </a:p>
        </p:txBody>
      </p:sp>
    </p:spTree>
    <p:extLst>
      <p:ext uri="{BB962C8B-B14F-4D97-AF65-F5344CB8AC3E}">
        <p14:creationId xmlns:p14="http://schemas.microsoft.com/office/powerpoint/2010/main" val="72212112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still works for even x</a:t>
            </a:r>
          </a:p>
        </p:txBody>
      </p:sp>
      <p:sp>
        <p:nvSpPr>
          <p:cNvPr id="3" name="Content Placeholder 2"/>
          <p:cNvSpPr>
            <a:spLocks noGrp="1"/>
          </p:cNvSpPr>
          <p:nvPr>
            <p:ph idx="1"/>
          </p:nvPr>
        </p:nvSpPr>
        <p:spPr/>
        <p:txBody>
          <a:bodyPr/>
          <a:lstStyle/>
          <a:p>
            <a:r>
              <a:rPr lang="en-US" dirty="0"/>
              <a:t>(</a:t>
            </a:r>
            <a:r>
              <a:rPr lang="en-US" dirty="0">
                <a:solidFill>
                  <a:srgbClr val="FF0000"/>
                </a:solidFill>
              </a:rPr>
              <a:t>sum2</a:t>
            </a:r>
            <a:r>
              <a:rPr lang="en-US" dirty="0"/>
              <a:t> 4 3)</a:t>
            </a:r>
          </a:p>
          <a:p>
            <a:r>
              <a:rPr lang="en-US" dirty="0"/>
              <a:t>= (+ 2 (</a:t>
            </a:r>
            <a:r>
              <a:rPr lang="en-US" dirty="0">
                <a:solidFill>
                  <a:srgbClr val="FF0000"/>
                </a:solidFill>
              </a:rPr>
              <a:t>sum2</a:t>
            </a:r>
            <a:r>
              <a:rPr lang="en-US" dirty="0"/>
              <a:t> 2 3))</a:t>
            </a:r>
          </a:p>
          <a:p>
            <a:r>
              <a:rPr lang="en-US" dirty="0"/>
              <a:t>= (+ 2 (+ 2 (</a:t>
            </a:r>
            <a:r>
              <a:rPr lang="en-US" dirty="0">
                <a:solidFill>
                  <a:srgbClr val="FF0000"/>
                </a:solidFill>
              </a:rPr>
              <a:t>sum2</a:t>
            </a:r>
            <a:r>
              <a:rPr lang="en-US" dirty="0"/>
              <a:t> 0 3)))</a:t>
            </a:r>
          </a:p>
          <a:p>
            <a:r>
              <a:rPr lang="en-US" dirty="0"/>
              <a:t>= (+ 2 (+ 2 3))</a:t>
            </a:r>
          </a:p>
          <a:p>
            <a:r>
              <a:rPr lang="en-US" dirty="0"/>
              <a:t>= 7</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154</a:t>
            </a:fld>
            <a:endParaRPr lang="en-US"/>
          </a:p>
        </p:txBody>
      </p:sp>
    </p:spTree>
    <p:extLst>
      <p:ext uri="{BB962C8B-B14F-4D97-AF65-F5344CB8AC3E}">
        <p14:creationId xmlns:p14="http://schemas.microsoft.com/office/powerpoint/2010/main" val="9162595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watch what happens when x is odd</a:t>
            </a:r>
          </a:p>
        </p:txBody>
      </p:sp>
      <p:sp>
        <p:nvSpPr>
          <p:cNvPr id="3" name="Content Placeholder 2"/>
          <p:cNvSpPr>
            <a:spLocks noGrp="1"/>
          </p:cNvSpPr>
          <p:nvPr>
            <p:ph idx="1"/>
          </p:nvPr>
        </p:nvSpPr>
        <p:spPr>
          <a:xfrm>
            <a:off x="457200" y="1600200"/>
            <a:ext cx="8610600" cy="4525963"/>
          </a:xfrm>
        </p:spPr>
        <p:txBody>
          <a:bodyPr/>
          <a:lstStyle/>
          <a:p>
            <a:r>
              <a:rPr lang="en-US" dirty="0"/>
              <a:t>(</a:t>
            </a:r>
            <a:r>
              <a:rPr lang="en-US" dirty="0">
                <a:solidFill>
                  <a:srgbClr val="FF0000"/>
                </a:solidFill>
              </a:rPr>
              <a:t>sum2</a:t>
            </a:r>
            <a:r>
              <a:rPr lang="en-US" dirty="0"/>
              <a:t> 3 3)</a:t>
            </a:r>
          </a:p>
          <a:p>
            <a:r>
              <a:rPr lang="en-US" dirty="0"/>
              <a:t>= (+ 2 (</a:t>
            </a:r>
            <a:r>
              <a:rPr lang="en-US" dirty="0">
                <a:solidFill>
                  <a:srgbClr val="FF0000"/>
                </a:solidFill>
              </a:rPr>
              <a:t>sum2</a:t>
            </a:r>
            <a:r>
              <a:rPr lang="en-US" dirty="0"/>
              <a:t> 1 3))</a:t>
            </a:r>
          </a:p>
          <a:p>
            <a:r>
              <a:rPr lang="en-US" dirty="0"/>
              <a:t>= (+ 2 (+ 2 (</a:t>
            </a:r>
            <a:r>
              <a:rPr lang="en-US" dirty="0">
                <a:solidFill>
                  <a:srgbClr val="FF0000"/>
                </a:solidFill>
              </a:rPr>
              <a:t>sum2</a:t>
            </a:r>
            <a:r>
              <a:rPr lang="en-US" dirty="0"/>
              <a:t> -1 3)))</a:t>
            </a:r>
          </a:p>
          <a:p>
            <a:r>
              <a:rPr lang="en-US" dirty="0"/>
              <a:t>= (+ 2 (+ 2 (+ 2 (</a:t>
            </a:r>
            <a:r>
              <a:rPr lang="en-US" dirty="0">
                <a:solidFill>
                  <a:srgbClr val="FF0000"/>
                </a:solidFill>
              </a:rPr>
              <a:t>sum2</a:t>
            </a:r>
            <a:r>
              <a:rPr lang="en-US" dirty="0"/>
              <a:t> -3 3))))</a:t>
            </a:r>
          </a:p>
          <a:p>
            <a:r>
              <a:rPr lang="en-US" dirty="0"/>
              <a:t>= (+ 2 (+ 2 (+ 2 (+ 2 (</a:t>
            </a:r>
            <a:r>
              <a:rPr lang="en-US" dirty="0">
                <a:solidFill>
                  <a:srgbClr val="FF0000"/>
                </a:solidFill>
              </a:rPr>
              <a:t>sum2</a:t>
            </a:r>
            <a:r>
              <a:rPr lang="en-US" dirty="0"/>
              <a:t> -5 3)))))</a:t>
            </a:r>
          </a:p>
          <a:p>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155</a:t>
            </a:fld>
            <a:endParaRPr lang="en-US"/>
          </a:p>
        </p:txBody>
      </p:sp>
      <p:sp>
        <p:nvSpPr>
          <p:cNvPr id="5" name="Rectangle 4"/>
          <p:cNvSpPr/>
          <p:nvPr/>
        </p:nvSpPr>
        <p:spPr>
          <a:xfrm>
            <a:off x="3352800" y="4952999"/>
            <a:ext cx="4724400" cy="13557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Oops!  The value of x went negative without being 0. This goes into an infinite loop! </a:t>
            </a:r>
          </a:p>
        </p:txBody>
      </p:sp>
    </p:spTree>
    <p:extLst>
      <p:ext uri="{BB962C8B-B14F-4D97-AF65-F5344CB8AC3E}">
        <p14:creationId xmlns:p14="http://schemas.microsoft.com/office/powerpoint/2010/main" val="33302702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let's refine our hypothesis again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lnSpcReduction="10000"/>
              </a:bodyPr>
              <a:lstStyle/>
              <a:p>
                <a:r>
                  <a:rPr lang="en-US" dirty="0"/>
                  <a:t>Hypothesis: If we can find a </a:t>
                </a:r>
                <a:r>
                  <a:rPr lang="en-US" dirty="0">
                    <a:solidFill>
                      <a:srgbClr val="FF0000"/>
                    </a:solidFill>
                  </a:rPr>
                  <a:t>non-negative,</a:t>
                </a:r>
                <a:r>
                  <a:rPr lang="en-US" dirty="0"/>
                  <a:t> </a:t>
                </a:r>
                <a:r>
                  <a:rPr lang="en-US" dirty="0">
                    <a:solidFill>
                      <a:srgbClr val="FF0000"/>
                    </a:solidFill>
                  </a:rPr>
                  <a:t>integer-valued</a:t>
                </a:r>
                <a:r>
                  <a:rPr lang="en-US" dirty="0"/>
                  <a:t> quantity that decreases at every recursive call to our function, then the function always halts.</a:t>
                </a:r>
              </a:p>
              <a:p>
                <a:r>
                  <a:rPr lang="en-US" dirty="0"/>
                  <a:t>This statement is actually true.   If the value of our quantity is </a:t>
                </a:r>
                <a14:m>
                  <m:oMath xmlns:m="http://schemas.openxmlformats.org/officeDocument/2006/math">
                    <m:r>
                      <a:rPr lang="en-US" i="1" dirty="0" smtClean="0">
                        <a:latin typeface="Cambria Math" panose="02040503050406030204" pitchFamily="18" charset="0"/>
                      </a:rPr>
                      <m:t>𝑛</m:t>
                    </m:r>
                  </m:oMath>
                </a14:m>
                <a:r>
                  <a:rPr lang="en-US" dirty="0"/>
                  <a:t>, then our function can't possibly recur more than </a:t>
                </a:r>
                <a14:m>
                  <m:oMath xmlns:m="http://schemas.openxmlformats.org/officeDocument/2006/math">
                    <m:r>
                      <a:rPr lang="en-US" i="1" dirty="0" smtClean="0">
                        <a:latin typeface="Cambria Math" panose="02040503050406030204" pitchFamily="18" charset="0"/>
                      </a:rPr>
                      <m:t>𝑛</m:t>
                    </m:r>
                  </m:oMath>
                </a14:m>
                <a:r>
                  <a:rPr lang="en-US" dirty="0"/>
                  <a:t> times: you can't decrease the value of </a:t>
                </a:r>
                <a14:m>
                  <m:oMath xmlns:m="http://schemas.openxmlformats.org/officeDocument/2006/math">
                    <m:r>
                      <a:rPr lang="en-US" i="1" dirty="0">
                        <a:latin typeface="Cambria Math" panose="02040503050406030204" pitchFamily="18" charset="0"/>
                      </a:rPr>
                      <m:t>𝑛</m:t>
                    </m:r>
                  </m:oMath>
                </a14:m>
                <a:r>
                  <a:rPr lang="en-US" dirty="0"/>
                  <a:t> more than </a:t>
                </a:r>
                <a14:m>
                  <m:oMath xmlns:m="http://schemas.openxmlformats.org/officeDocument/2006/math">
                    <m:r>
                      <a:rPr lang="en-US" i="1" dirty="0">
                        <a:latin typeface="Cambria Math" panose="02040503050406030204" pitchFamily="18" charset="0"/>
                      </a:rPr>
                      <m:t>𝑛</m:t>
                    </m:r>
                  </m:oMath>
                </a14:m>
                <a:r>
                  <a:rPr lang="en-US" dirty="0"/>
                  <a:t> times without it becoming negative.</a:t>
                </a:r>
              </a:p>
              <a:p>
                <a:endParaRPr lang="en-US"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704" t="-2830" r="-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156</a:t>
            </a:fld>
            <a:endParaRPr lang="en-US" dirty="0"/>
          </a:p>
        </p:txBody>
      </p:sp>
    </p:spTree>
    <p:extLst>
      <p:ext uri="{BB962C8B-B14F-4D97-AF65-F5344CB8AC3E}">
        <p14:creationId xmlns:p14="http://schemas.microsoft.com/office/powerpoint/2010/main" val="364328329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a:t>
            </a:r>
          </a:p>
        </p:txBody>
      </p:sp>
      <p:sp>
        <p:nvSpPr>
          <p:cNvPr id="3" name="Content Placeholder 2"/>
          <p:cNvSpPr>
            <a:spLocks noGrp="1"/>
          </p:cNvSpPr>
          <p:nvPr>
            <p:ph idx="1"/>
          </p:nvPr>
        </p:nvSpPr>
        <p:spPr/>
        <p:txBody>
          <a:bodyPr>
            <a:normAutofit/>
          </a:bodyPr>
          <a:lstStyle/>
          <a:p>
            <a:r>
              <a:rPr lang="en-US" dirty="0"/>
              <a:t>Definition: a </a:t>
            </a:r>
            <a:r>
              <a:rPr lang="en-US" i="1" dirty="0"/>
              <a:t>halting measure </a:t>
            </a:r>
            <a:r>
              <a:rPr lang="en-US" dirty="0"/>
              <a:t>for a particular function is an integer-valued quantity that can't be less than zero, and which </a:t>
            </a:r>
            <a:r>
              <a:rPr lang="en-US" dirty="0">
                <a:solidFill>
                  <a:srgbClr val="FF0000"/>
                </a:solidFill>
              </a:rPr>
              <a:t>decreases</a:t>
            </a:r>
            <a:r>
              <a:rPr lang="en-US" dirty="0"/>
              <a:t> at each recursive call in that function.</a:t>
            </a:r>
          </a:p>
          <a:p>
            <a:r>
              <a:rPr lang="en-US" dirty="0"/>
              <a:t>This is something you have probably not seen before, so you'll need to pay careful attention.</a:t>
            </a:r>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157</a:t>
            </a:fld>
            <a:endParaRPr lang="en-US"/>
          </a:p>
        </p:txBody>
      </p:sp>
    </p:spTree>
    <p:extLst>
      <p:ext uri="{BB962C8B-B14F-4D97-AF65-F5344CB8AC3E}">
        <p14:creationId xmlns:p14="http://schemas.microsoft.com/office/powerpoint/2010/main" val="325313675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b="1" dirty="0"/>
              <a:t>(length </a:t>
            </a:r>
            <a:r>
              <a:rPr lang="en-US" b="1" dirty="0" err="1"/>
              <a:t>lst</a:t>
            </a:r>
            <a:r>
              <a:rPr lang="en-US" b="1" dirty="0"/>
              <a:t>) </a:t>
            </a:r>
            <a:r>
              <a:rPr lang="en-US" dirty="0"/>
              <a:t>is a halting measure for </a:t>
            </a:r>
            <a:r>
              <a:rPr lang="en-US" b="1" dirty="0"/>
              <a:t>ns-sum</a:t>
            </a:r>
            <a:endParaRPr lang="en-US" dirty="0"/>
          </a:p>
          <a:p>
            <a:r>
              <a:rPr lang="en-US" dirty="0"/>
              <a:t>the value of </a:t>
            </a:r>
            <a:r>
              <a:rPr lang="en-US" b="1" dirty="0"/>
              <a:t>x</a:t>
            </a:r>
            <a:r>
              <a:rPr lang="en-US" dirty="0"/>
              <a:t> is a halting measure for </a:t>
            </a:r>
            <a:r>
              <a:rPr lang="en-US" b="1" dirty="0"/>
              <a:t>sum</a:t>
            </a:r>
            <a:endParaRPr lang="en-US" dirty="0"/>
          </a:p>
          <a:p>
            <a:r>
              <a:rPr lang="en-US" dirty="0"/>
              <a:t>the value of </a:t>
            </a:r>
            <a:r>
              <a:rPr lang="en-US" b="1" dirty="0"/>
              <a:t>y</a:t>
            </a:r>
            <a:r>
              <a:rPr lang="en-US" dirty="0"/>
              <a:t> is a halting measure for </a:t>
            </a:r>
            <a:r>
              <a:rPr lang="en-US" b="1" dirty="0"/>
              <a:t>prod</a:t>
            </a:r>
            <a:r>
              <a:rPr lang="en-US" dirty="0"/>
              <a:t> (Lesson 4.4).</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158</a:t>
            </a:fld>
            <a:endParaRPr lang="en-US"/>
          </a:p>
        </p:txBody>
      </p:sp>
    </p:spTree>
    <p:extLst>
      <p:ext uri="{BB962C8B-B14F-4D97-AF65-F5344CB8AC3E}">
        <p14:creationId xmlns:p14="http://schemas.microsoft.com/office/powerpoint/2010/main" val="65421831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function may have more than one halting measure</a:t>
            </a:r>
          </a:p>
        </p:txBody>
      </p:sp>
      <p:sp>
        <p:nvSpPr>
          <p:cNvPr id="3" name="Content Placeholder 2"/>
          <p:cNvSpPr>
            <a:spLocks noGrp="1"/>
          </p:cNvSpPr>
          <p:nvPr>
            <p:ph idx="1"/>
          </p:nvPr>
        </p:nvSpPr>
        <p:spPr/>
        <p:txBody>
          <a:bodyPr>
            <a:normAutofit fontScale="92500" lnSpcReduction="20000"/>
          </a:bodyPr>
          <a:lstStyle/>
          <a:p>
            <a:r>
              <a:rPr lang="en-US" dirty="0"/>
              <a:t>The following quantities are halting measures for </a:t>
            </a:r>
            <a:r>
              <a:rPr lang="en-US" b="1" dirty="0"/>
              <a:t>sum</a:t>
            </a:r>
            <a:r>
              <a:rPr lang="en-US" dirty="0"/>
              <a:t>:</a:t>
            </a:r>
          </a:p>
          <a:p>
            <a:pPr lvl="1"/>
            <a:r>
              <a:rPr lang="en-US" dirty="0"/>
              <a:t>the value of </a:t>
            </a:r>
            <a:r>
              <a:rPr lang="en-US" b="1" dirty="0"/>
              <a:t>x</a:t>
            </a:r>
          </a:p>
          <a:p>
            <a:pPr lvl="1"/>
            <a:r>
              <a:rPr lang="en-US" dirty="0"/>
              <a:t>the value of x+4</a:t>
            </a:r>
          </a:p>
          <a:p>
            <a:pPr lvl="1"/>
            <a:r>
              <a:rPr lang="en-US" dirty="0"/>
              <a:t>the value of 2*x</a:t>
            </a:r>
          </a:p>
          <a:p>
            <a:r>
              <a:rPr lang="en-US" dirty="0"/>
              <a:t>The following quantities are </a:t>
            </a:r>
            <a:r>
              <a:rPr lang="en-US" i="1" dirty="0"/>
              <a:t>not</a:t>
            </a:r>
            <a:r>
              <a:rPr lang="en-US" dirty="0"/>
              <a:t> halting measures for </a:t>
            </a:r>
            <a:r>
              <a:rPr lang="en-US" b="1" dirty="0"/>
              <a:t>sum</a:t>
            </a:r>
            <a:r>
              <a:rPr lang="en-US" dirty="0"/>
              <a:t>:</a:t>
            </a:r>
          </a:p>
          <a:p>
            <a:pPr lvl="1"/>
            <a:r>
              <a:rPr lang="en-US" dirty="0"/>
              <a:t>the value of y</a:t>
            </a:r>
          </a:p>
          <a:p>
            <a:pPr lvl="1"/>
            <a:r>
              <a:rPr lang="en-US" dirty="0"/>
              <a:t>the value of -2*x</a:t>
            </a:r>
          </a:p>
          <a:p>
            <a:r>
              <a:rPr lang="en-US" dirty="0"/>
              <a:t>But usually there's one "obvious" halting measure, like the ones on the preceding slide.</a:t>
            </a:r>
          </a:p>
        </p:txBody>
      </p:sp>
      <p:sp>
        <p:nvSpPr>
          <p:cNvPr id="4" name="Slide Number Placeholder 3"/>
          <p:cNvSpPr>
            <a:spLocks noGrp="1"/>
          </p:cNvSpPr>
          <p:nvPr>
            <p:ph type="sldNum" sz="quarter" idx="12"/>
          </p:nvPr>
        </p:nvSpPr>
        <p:spPr/>
        <p:txBody>
          <a:bodyPr/>
          <a:lstStyle/>
          <a:p>
            <a:fld id="{2AF3B5EA-18B6-4040-9F78-6052AF49C681}" type="slidenum">
              <a:rPr lang="en-US" smtClean="0"/>
              <a:t>159</a:t>
            </a:fld>
            <a:endParaRPr lang="en-US"/>
          </a:p>
        </p:txBody>
      </p:sp>
    </p:spTree>
    <p:extLst>
      <p:ext uri="{BB962C8B-B14F-4D97-AF65-F5344CB8AC3E}">
        <p14:creationId xmlns:p14="http://schemas.microsoft.com/office/powerpoint/2010/main" val="895833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Data Definition for Collection Information</a:t>
            </a:r>
          </a:p>
        </p:txBody>
      </p:sp>
      <p:sp>
        <p:nvSpPr>
          <p:cNvPr id="5" name="Content Placeholder 4"/>
          <p:cNvSpPr>
            <a:spLocks noGrp="1"/>
          </p:cNvSpPr>
          <p:nvPr>
            <p:ph idx="1"/>
          </p:nvPr>
        </p:nvSpPr>
        <p:spPr/>
        <p:txBody>
          <a:bodyPr>
            <a:normAutofit fontScale="55000" lnSpcReduction="20000"/>
          </a:bodyPr>
          <a:lstStyle/>
          <a:p>
            <a:r>
              <a:rPr lang="en-US" dirty="0"/>
              <a:t>;; An Inventory is represented as a list of </a:t>
            </a:r>
            <a:r>
              <a:rPr lang="en-US" dirty="0" err="1"/>
              <a:t>BookStatus</a:t>
            </a:r>
            <a:r>
              <a:rPr lang="en-US" dirty="0"/>
              <a:t>,</a:t>
            </a:r>
          </a:p>
          <a:p>
            <a:r>
              <a:rPr lang="en-US" dirty="0"/>
              <a:t>;; in increasing ISBN order, with at most one entry per</a:t>
            </a:r>
          </a:p>
          <a:p>
            <a:r>
              <a:rPr lang="en-US" dirty="0"/>
              <a:t>;; ISBN.</a:t>
            </a:r>
          </a:p>
          <a:p>
            <a:endParaRPr lang="en-US" dirty="0"/>
          </a:p>
          <a:p>
            <a:endParaRPr lang="en-US" dirty="0"/>
          </a:p>
          <a:p>
            <a:r>
              <a:rPr lang="en-US" dirty="0"/>
              <a:t>;; CONSTRUCTOR TEMPLATES</a:t>
            </a:r>
          </a:p>
          <a:p>
            <a:endParaRPr lang="en-US" dirty="0"/>
          </a:p>
          <a:p>
            <a:r>
              <a:rPr lang="en-US" dirty="0"/>
              <a:t>;; empty</a:t>
            </a:r>
          </a:p>
          <a:p>
            <a:r>
              <a:rPr lang="en-US" dirty="0"/>
              <a:t>;; (cons </a:t>
            </a:r>
            <a:r>
              <a:rPr lang="en-US" dirty="0" err="1"/>
              <a:t>bs</a:t>
            </a:r>
            <a:r>
              <a:rPr lang="en-US" dirty="0"/>
              <a:t> </a:t>
            </a:r>
            <a:r>
              <a:rPr lang="en-US" dirty="0" err="1"/>
              <a:t>inv</a:t>
            </a:r>
            <a:r>
              <a:rPr lang="en-US" dirty="0"/>
              <a:t>)</a:t>
            </a:r>
          </a:p>
          <a:p>
            <a:r>
              <a:rPr lang="en-US" dirty="0"/>
              <a:t>     -- WHERE</a:t>
            </a:r>
          </a:p>
          <a:p>
            <a:r>
              <a:rPr lang="en-US" dirty="0"/>
              <a:t>        </a:t>
            </a:r>
            <a:r>
              <a:rPr lang="en-US" dirty="0" err="1"/>
              <a:t>bs</a:t>
            </a:r>
            <a:r>
              <a:rPr lang="en-US" dirty="0"/>
              <a:t>  is a </a:t>
            </a:r>
            <a:r>
              <a:rPr lang="en-US" dirty="0" err="1"/>
              <a:t>BookStatus</a:t>
            </a:r>
            <a:endParaRPr lang="en-US" dirty="0"/>
          </a:p>
          <a:p>
            <a:r>
              <a:rPr lang="en-US" dirty="0"/>
              <a:t>	 </a:t>
            </a:r>
            <a:r>
              <a:rPr lang="en-US" dirty="0" err="1"/>
              <a:t>inv</a:t>
            </a:r>
            <a:r>
              <a:rPr lang="en-US" dirty="0"/>
              <a:t> is an Inventory</a:t>
            </a:r>
          </a:p>
          <a:p>
            <a:r>
              <a:rPr lang="en-US" dirty="0"/>
              <a:t>	 and</a:t>
            </a:r>
          </a:p>
          <a:p>
            <a:r>
              <a:rPr lang="en-US" dirty="0"/>
              <a:t>	  (</a:t>
            </a:r>
            <a:r>
              <a:rPr lang="en-US" dirty="0" err="1"/>
              <a:t>bookstatus-isbn</a:t>
            </a:r>
            <a:r>
              <a:rPr lang="en-US" dirty="0"/>
              <a:t> </a:t>
            </a:r>
            <a:r>
              <a:rPr lang="en-US" dirty="0" err="1"/>
              <a:t>bs</a:t>
            </a:r>
            <a:r>
              <a:rPr lang="en-US" dirty="0"/>
              <a:t>) is less than the ISBN </a:t>
            </a:r>
          </a:p>
          <a:p>
            <a:r>
              <a:rPr lang="en-US" dirty="0"/>
              <a:t>         of any book in inv. </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6" name="Rectangle 5"/>
          <p:cNvSpPr/>
          <p:nvPr/>
        </p:nvSpPr>
        <p:spPr>
          <a:xfrm>
            <a:off x="4919869" y="2613991"/>
            <a:ext cx="4088295" cy="94684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Note that here we've put the constraints on order and multiplicity right in the data definition.</a:t>
            </a:r>
          </a:p>
        </p:txBody>
      </p:sp>
    </p:spTree>
    <p:extLst>
      <p:ext uri="{BB962C8B-B14F-4D97-AF65-F5344CB8AC3E}">
        <p14:creationId xmlns:p14="http://schemas.microsoft.com/office/powerpoint/2010/main" val="7838792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fontScale="90000"/>
          </a:bodyPr>
          <a:lstStyle/>
          <a:p>
            <a:r>
              <a:rPr lang="en-US" dirty="0"/>
              <a:t>Don't get confused: "Termination Argument" vs. "Termination Condition"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286000"/>
                <a:ext cx="8229600" cy="3840163"/>
              </a:xfrm>
            </p:spPr>
            <p:txBody>
              <a:bodyPr>
                <a:normAutofit fontScale="92500" lnSpcReduction="20000"/>
              </a:bodyPr>
              <a:lstStyle/>
              <a:p>
                <a:r>
                  <a:rPr lang="en-US" dirty="0"/>
                  <a:t>The "termination condition" is the condition under which the function halts immediately, </a:t>
                </a:r>
                <a:r>
                  <a:rPr lang="en-US" dirty="0" err="1"/>
                  <a:t>eg</a:t>
                </a:r>
                <a:r>
                  <a:rPr lang="en-US" dirty="0"/>
                  <a:t> "the function halts when x reaches 0"</a:t>
                </a:r>
              </a:p>
              <a:p>
                <a:r>
                  <a:rPr lang="en-US" dirty="0"/>
                  <a:t>The "termination argument" is an argument to show that the function always eventually reaches the termination condition.</a:t>
                </a:r>
              </a:p>
              <a:p>
                <a:r>
                  <a:rPr lang="en-US" dirty="0"/>
                  <a:t>The termination argument is your answer to the question: "Why is </a:t>
                </a:r>
                <a14:m>
                  <m:oMath xmlns:m="http://schemas.openxmlformats.org/officeDocument/2006/math">
                    <m:r>
                      <a:rPr lang="en-US" b="0" i="1" dirty="0" smtClean="0">
                        <a:latin typeface="Cambria Math" panose="02040503050406030204" pitchFamily="18" charset="0"/>
                      </a:rPr>
                      <m:t>〈</m:t>
                    </m:r>
                  </m:oMath>
                </a14:m>
                <a:r>
                  <a:rPr lang="en-US" dirty="0"/>
                  <a:t>the thing you claim is the halting measure</a:t>
                </a:r>
                <a14:m>
                  <m:oMath xmlns:m="http://schemas.openxmlformats.org/officeDocument/2006/math">
                    <m:r>
                      <a:rPr lang="en-US" b="0" i="1" dirty="0" smtClean="0">
                        <a:latin typeface="Cambria Math" panose="02040503050406030204" pitchFamily="18" charset="0"/>
                      </a:rPr>
                      <m:t>〉</m:t>
                    </m:r>
                  </m:oMath>
                </a14:m>
                <a:r>
                  <a:rPr lang="en-US" dirty="0"/>
                  <a:t> really a halting measure?"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286000"/>
                <a:ext cx="8229600" cy="3840163"/>
              </a:xfrm>
              <a:blipFill>
                <a:blip r:embed="rId2"/>
                <a:stretch>
                  <a:fillRect l="-1481" t="-4127" r="-15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160</a:t>
            </a:fld>
            <a:endParaRPr lang="en-US"/>
          </a:p>
        </p:txBody>
      </p:sp>
    </p:spTree>
    <p:extLst>
      <p:ext uri="{BB962C8B-B14F-4D97-AF65-F5344CB8AC3E}">
        <p14:creationId xmlns:p14="http://schemas.microsoft.com/office/powerpoint/2010/main" val="99376754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Halting Measure is a new deliverable</a:t>
            </a:r>
          </a:p>
        </p:txBody>
      </p:sp>
      <p:sp>
        <p:nvSpPr>
          <p:cNvPr id="3" name="Content Placeholder 2"/>
          <p:cNvSpPr>
            <a:spLocks noGrp="1"/>
          </p:cNvSpPr>
          <p:nvPr>
            <p:ph idx="1"/>
          </p:nvPr>
        </p:nvSpPr>
        <p:spPr/>
        <p:txBody>
          <a:bodyPr>
            <a:normAutofit fontScale="85000" lnSpcReduction="10000"/>
          </a:bodyPr>
          <a:lstStyle/>
          <a:p>
            <a:r>
              <a:rPr lang="en-US" dirty="0"/>
              <a:t>We will ask you to specify a halting measure for every recursive function you write.</a:t>
            </a:r>
          </a:p>
          <a:p>
            <a:r>
              <a:rPr lang="en-US" dirty="0"/>
              <a:t>This is usually easy, </a:t>
            </a:r>
            <a:r>
              <a:rPr lang="en-US" dirty="0" err="1"/>
              <a:t>eg</a:t>
            </a:r>
            <a:r>
              <a:rPr lang="en-US" dirty="0"/>
              <a:t>: </a:t>
            </a:r>
          </a:p>
          <a:p>
            <a:pPr marL="400050" lvl="1" indent="0">
              <a:buNone/>
            </a:pPr>
            <a:r>
              <a:rPr lang="en-US" sz="2400" b="1" dirty="0">
                <a:latin typeface="Consolas" panose="020B0609020204030204" pitchFamily="49" charset="0"/>
              </a:rPr>
              <a:t>HALTING MEASURE: the length of </a:t>
            </a:r>
            <a:r>
              <a:rPr lang="en-US" sz="2400" b="1" dirty="0" err="1">
                <a:latin typeface="Consolas" panose="020B0609020204030204" pitchFamily="49" charset="0"/>
              </a:rPr>
              <a:t>lst</a:t>
            </a:r>
            <a:endParaRPr lang="en-US" sz="2400" b="1" dirty="0">
              <a:latin typeface="Consolas" panose="020B0609020204030204" pitchFamily="49" charset="0"/>
            </a:endParaRPr>
          </a:p>
          <a:p>
            <a:pPr marL="400050" lvl="1" indent="0">
              <a:buNone/>
            </a:pPr>
            <a:r>
              <a:rPr lang="en-US" sz="3200" dirty="0"/>
              <a:t>or the like. </a:t>
            </a:r>
          </a:p>
          <a:p>
            <a:pPr marL="457200" indent="-457200"/>
            <a:r>
              <a:rPr lang="en-US" dirty="0"/>
              <a:t>When you follow the template, it will almost always be a quantity associated with the template variable.</a:t>
            </a:r>
          </a:p>
          <a:p>
            <a:pPr marL="457200" indent="-457200"/>
            <a:r>
              <a:rPr lang="en-US" dirty="0"/>
              <a:t>The TA may ask you to explain why the thing you called the halting measure really is a halting measure for your function.</a:t>
            </a:r>
          </a:p>
          <a:p>
            <a:pPr marL="0" indent="0">
              <a:buNone/>
            </a:pPr>
            <a:r>
              <a:rPr lang="en-US" sz="2400" b="1" dirty="0"/>
              <a:t>     </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161</a:t>
            </a:fld>
            <a:endParaRPr lang="en-US"/>
          </a:p>
        </p:txBody>
      </p:sp>
    </p:spTree>
    <p:extLst>
      <p:ext uri="{BB962C8B-B14F-4D97-AF65-F5344CB8AC3E}">
        <p14:creationId xmlns:p14="http://schemas.microsoft.com/office/powerpoint/2010/main" val="36640347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Identify the halting measure for functions that follow a template</a:t>
            </a:r>
          </a:p>
          <a:p>
            <a:pPr lvl="1"/>
            <a:r>
              <a:rPr lang="en-US" dirty="0"/>
              <a:t>Document the halting measure for such functions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162</a:t>
            </a:fld>
            <a:endParaRPr lang="en-US"/>
          </a:p>
        </p:txBody>
      </p:sp>
    </p:spTree>
    <p:extLst>
      <p:ext uri="{BB962C8B-B14F-4D97-AF65-F5344CB8AC3E}">
        <p14:creationId xmlns:p14="http://schemas.microsoft.com/office/powerpoint/2010/main" val="100680454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04-XXX in the Examples file</a:t>
            </a:r>
          </a:p>
          <a:p>
            <a:r>
              <a:rPr lang="en-US" dirty="0"/>
              <a:t>If you have questions about this lesson, ask them on the Discussion Board</a:t>
            </a:r>
          </a:p>
          <a:p>
            <a:r>
              <a:rPr lang="en-US" dirty="0"/>
              <a:t>Do Guided Practice 4.4++</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163</a:t>
            </a:fld>
            <a:endParaRPr lang="en-US"/>
          </a:p>
        </p:txBody>
      </p:sp>
      <p:sp>
        <p:nvSpPr>
          <p:cNvPr id="5" name="Rectangle 4"/>
          <p:cNvSpPr/>
          <p:nvPr/>
        </p:nvSpPr>
        <p:spPr>
          <a:xfrm>
            <a:off x="5334000" y="4724400"/>
            <a:ext cx="3048000" cy="914400"/>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GPs: take some from Lesson 8.2, add some for lists.</a:t>
            </a:r>
          </a:p>
        </p:txBody>
      </p:sp>
    </p:spTree>
    <p:extLst>
      <p:ext uri="{BB962C8B-B14F-4D97-AF65-F5344CB8AC3E}">
        <p14:creationId xmlns:p14="http://schemas.microsoft.com/office/powerpoint/2010/main" val="426939397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Outtakes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164</a:t>
            </a:fld>
            <a:endParaRPr lang="en-US"/>
          </a:p>
        </p:txBody>
      </p:sp>
    </p:spTree>
    <p:extLst>
      <p:ext uri="{BB962C8B-B14F-4D97-AF65-F5344CB8AC3E}">
        <p14:creationId xmlns:p14="http://schemas.microsoft.com/office/powerpoint/2010/main" val="198003467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add this to the recipe for writing a template</a:t>
            </a:r>
          </a:p>
        </p:txBody>
      </p:sp>
      <p:graphicFrame>
        <p:nvGraphicFramePr>
          <p:cNvPr id="4" name="Content Placeholder 3"/>
          <p:cNvGraphicFramePr>
            <a:graphicFrameLocks noGrp="1"/>
          </p:cNvGraphicFramePr>
          <p:nvPr>
            <p:ph idx="1"/>
            <p:extLst/>
          </p:nvPr>
        </p:nvGraphicFramePr>
        <p:xfrm>
          <a:off x="457200" y="1981200"/>
          <a:ext cx="8229600" cy="3479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Does the data definition use self-references?</a:t>
                      </a:r>
                    </a:p>
                  </a:txBody>
                  <a:tcPr/>
                </a:tc>
                <a:tc>
                  <a:txBody>
                    <a:bodyPr/>
                    <a:lstStyle/>
                    <a:p>
                      <a:r>
                        <a:rPr lang="en-US" dirty="0">
                          <a:solidFill>
                            <a:srgbClr val="FF0000"/>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fld id="{9F4492BD-6A9C-48FC-AC76-0B4FE11194A1}" type="slidenum">
              <a:rPr lang="en-US" smtClean="0"/>
              <a:pPr/>
              <a:t>165</a:t>
            </a:fld>
            <a:endParaRPr lang="en-US"/>
          </a:p>
        </p:txBody>
      </p:sp>
      <p:sp>
        <p:nvSpPr>
          <p:cNvPr id="8" name="Rectangle 7"/>
          <p:cNvSpPr/>
          <p:nvPr/>
        </p:nvSpPr>
        <p:spPr>
          <a:xfrm>
            <a:off x="304800" y="5624512"/>
            <a:ext cx="46482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1"/>
                </a:solidFill>
              </a:rPr>
              <a:t>We got the list template by following the template recipe and adding one more step.</a:t>
            </a:r>
          </a:p>
        </p:txBody>
      </p:sp>
    </p:spTree>
    <p:extLst>
      <p:ext uri="{BB962C8B-B14F-4D97-AF65-F5344CB8AC3E}">
        <p14:creationId xmlns:p14="http://schemas.microsoft.com/office/powerpoint/2010/main" val="177201178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solidFill>
            <a:schemeClr val="bg1"/>
          </a:solidFill>
        </p:spPr>
        <p:txBody>
          <a:bodyPr>
            <a:normAutofit/>
          </a:bodyPr>
          <a:lstStyle/>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seq-fn</a:t>
            </a:r>
            <a:r>
              <a:rPr lang="en-US" sz="2800" b="1" dirty="0">
                <a:latin typeface="Consolas" pitchFamily="49" charset="0"/>
                <a:cs typeface="Consolas" pitchFamily="49" charset="0"/>
              </a:rPr>
              <a:t> : </a:t>
            </a:r>
            <a:r>
              <a:rPr lang="en-US" sz="2800" b="1" dirty="0" err="1">
                <a:latin typeface="Consolas" pitchFamily="49" charset="0"/>
                <a:cs typeface="Consolas" pitchFamily="49" charset="0"/>
              </a:rPr>
              <a:t>XList</a:t>
            </a:r>
            <a:r>
              <a:rPr lang="en-US" sz="2800" b="1" dirty="0">
                <a:latin typeface="Consolas" pitchFamily="49" charset="0"/>
                <a:cs typeface="Consolas" pitchFamily="49" charset="0"/>
              </a:rPr>
              <a:t> -&gt; ??</a:t>
            </a:r>
          </a:p>
          <a:p>
            <a:pPr>
              <a:buNone/>
            </a:pPr>
            <a:r>
              <a:rPr lang="en-US" sz="2800" b="1" dirty="0">
                <a:latin typeface="Consolas" pitchFamily="49" charset="0"/>
                <a:cs typeface="Consolas" pitchFamily="49" charset="0"/>
              </a:rPr>
              <a:t>(define (</a:t>
            </a:r>
            <a:r>
              <a:rPr lang="en-US" sz="2800" b="1" dirty="0" err="1">
                <a:solidFill>
                  <a:srgbClr val="FF0000"/>
                </a:solidFill>
                <a:latin typeface="Consolas" pitchFamily="49" charset="0"/>
                <a:cs typeface="Consolas" pitchFamily="49" charset="0"/>
              </a:rPr>
              <a:t>seq-fn</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cond</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a:t>
            </a:r>
          </a:p>
        </p:txBody>
      </p:sp>
      <p:sp>
        <p:nvSpPr>
          <p:cNvPr id="10"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seq-fn</a:t>
            </a:r>
            <a:r>
              <a:rPr lang="en-US" sz="2800" b="1" dirty="0">
                <a:latin typeface="Consolas" pitchFamily="49" charset="0"/>
                <a:cs typeface="Consolas" pitchFamily="49" charset="0"/>
              </a:rPr>
              <a:t> : </a:t>
            </a:r>
            <a:r>
              <a:rPr lang="en-US" sz="2800" b="1" dirty="0" err="1">
                <a:latin typeface="Consolas" pitchFamily="49" charset="0"/>
                <a:cs typeface="Consolas" pitchFamily="49" charset="0"/>
              </a:rPr>
              <a:t>XList</a:t>
            </a:r>
            <a:r>
              <a:rPr lang="en-US" sz="2800" b="1" dirty="0">
                <a:latin typeface="Consolas" pitchFamily="49" charset="0"/>
                <a:cs typeface="Consolas" pitchFamily="49" charset="0"/>
              </a:rPr>
              <a:t> -&gt; ??</a:t>
            </a:r>
          </a:p>
          <a:p>
            <a:pPr>
              <a:buFont typeface="Arial" pitchFamily="34" charset="0"/>
              <a:buNone/>
            </a:pPr>
            <a:r>
              <a:rPr lang="en-US" sz="2800" b="1" dirty="0">
                <a:latin typeface="Consolas" pitchFamily="49" charset="0"/>
                <a:cs typeface="Consolas" pitchFamily="49" charset="0"/>
              </a:rPr>
              <a:t>(define (</a:t>
            </a:r>
            <a:r>
              <a:rPr lang="en-US" sz="2800" b="1" dirty="0" err="1">
                <a:solidFill>
                  <a:srgbClr val="FF0000"/>
                </a:solidFill>
                <a:latin typeface="Consolas" pitchFamily="49" charset="0"/>
                <a:cs typeface="Consolas" pitchFamily="49" charset="0"/>
              </a:rPr>
              <a:t>seq-fn</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a:p>
            <a:pPr>
              <a:buFont typeface="Arial" pitchFamily="34" charse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cond</a:t>
            </a:r>
            <a:endParaRPr lang="en-US" sz="2800" b="1" dirty="0">
              <a:latin typeface="Consolas" pitchFamily="49" charset="0"/>
              <a:cs typeface="Consolas" pitchFamily="49" charset="0"/>
            </a:endParaRPr>
          </a:p>
          <a:p>
            <a:pPr>
              <a:buFont typeface="Arial" pitchFamily="34" charset="0"/>
              <a:buNone/>
            </a:pPr>
            <a:r>
              <a:rPr lang="en-US" sz="2800" b="1" dirty="0">
                <a:latin typeface="Consolas" pitchFamily="49" charset="0"/>
                <a:cs typeface="Consolas" pitchFamily="49" charset="0"/>
              </a:rPr>
              <a:t>    [(empty?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 ...]</a:t>
            </a:r>
          </a:p>
          <a:p>
            <a:pPr>
              <a:buFont typeface="Arial" pitchFamily="34" charset="0"/>
              <a:buNone/>
            </a:pPr>
            <a:r>
              <a:rPr lang="en-US" sz="2800" b="1" dirty="0">
                <a:latin typeface="Consolas" pitchFamily="49" charset="0"/>
                <a:cs typeface="Consolas" pitchFamily="49" charset="0"/>
              </a:rPr>
              <a:t>    [else ...]))</a:t>
            </a:r>
          </a:p>
        </p:txBody>
      </p:sp>
      <p:sp>
        <p:nvSpPr>
          <p:cNvPr id="14"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b="1" kern="1200">
                <a:solidFill>
                  <a:schemeClr val="tx1"/>
                </a:solidFill>
                <a:latin typeface="Consolas" pitchFamily="49" charset="0"/>
                <a:ea typeface="+mn-ea"/>
                <a:cs typeface="Consolas" pitchFamily="49"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 </a:t>
            </a:r>
            <a:r>
              <a:rPr lang="en-US" sz="2800" dirty="0" err="1"/>
              <a:t>seq-fn</a:t>
            </a:r>
            <a:r>
              <a:rPr lang="en-US" sz="2800" dirty="0"/>
              <a:t> : </a:t>
            </a:r>
            <a:r>
              <a:rPr lang="en-US" sz="2800" dirty="0" err="1"/>
              <a:t>XList</a:t>
            </a:r>
            <a:r>
              <a:rPr lang="en-US" sz="2800" dirty="0"/>
              <a:t> -&gt; ??</a:t>
            </a:r>
          </a:p>
          <a:p>
            <a:r>
              <a:rPr lang="en-US" sz="2800" dirty="0"/>
              <a:t>(define (</a:t>
            </a:r>
            <a:r>
              <a:rPr lang="en-US" sz="2800" dirty="0" err="1">
                <a:solidFill>
                  <a:srgbClr val="FF0000"/>
                </a:solidFill>
              </a:rPr>
              <a:t>seq-fn</a:t>
            </a:r>
            <a:r>
              <a:rPr lang="en-US" sz="2800" dirty="0"/>
              <a:t> </a:t>
            </a:r>
            <a:r>
              <a:rPr lang="en-US" sz="2800" dirty="0" err="1"/>
              <a:t>lst</a:t>
            </a:r>
            <a:r>
              <a:rPr lang="en-US" sz="2800" dirty="0"/>
              <a:t>)</a:t>
            </a:r>
          </a:p>
          <a:p>
            <a:r>
              <a:rPr lang="en-US" sz="2800" dirty="0"/>
              <a:t>  (</a:t>
            </a:r>
            <a:r>
              <a:rPr lang="en-US" sz="2800" dirty="0" err="1"/>
              <a:t>cond</a:t>
            </a:r>
            <a:endParaRPr lang="en-US" sz="2800" dirty="0"/>
          </a:p>
          <a:p>
            <a:r>
              <a:rPr lang="en-US" sz="2800" dirty="0"/>
              <a:t>    [(empty? </a:t>
            </a:r>
            <a:r>
              <a:rPr lang="en-US" sz="2800" dirty="0" err="1"/>
              <a:t>lst</a:t>
            </a:r>
            <a:r>
              <a:rPr lang="en-US" sz="2800" dirty="0"/>
              <a:t>) ...]</a:t>
            </a:r>
          </a:p>
          <a:p>
            <a:r>
              <a:rPr lang="en-US" sz="2800" dirty="0"/>
              <a:t>    [else (... (first </a:t>
            </a:r>
            <a:r>
              <a:rPr lang="en-US" sz="2800" dirty="0" err="1"/>
              <a:t>lst</a:t>
            </a:r>
            <a:r>
              <a:rPr lang="en-US" sz="2800" dirty="0"/>
              <a:t>)</a:t>
            </a:r>
          </a:p>
          <a:p>
            <a:r>
              <a:rPr lang="en-US" sz="2800" dirty="0"/>
              <a:t>               (rest </a:t>
            </a:r>
            <a:r>
              <a:rPr lang="en-US" sz="2800" dirty="0" err="1"/>
              <a:t>lst</a:t>
            </a:r>
            <a:r>
              <a:rPr lang="en-US" sz="2800" dirty="0"/>
              <a:t>))]))</a:t>
            </a:r>
          </a:p>
        </p:txBody>
      </p:sp>
      <p:sp>
        <p:nvSpPr>
          <p:cNvPr id="16"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b="1" kern="1200">
                <a:solidFill>
                  <a:schemeClr val="tx1"/>
                </a:solidFill>
                <a:latin typeface="Consolas" pitchFamily="49" charset="0"/>
                <a:ea typeface="+mn-ea"/>
                <a:cs typeface="Consolas" pitchFamily="49"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 </a:t>
            </a:r>
            <a:r>
              <a:rPr lang="en-US" sz="2800" dirty="0" err="1"/>
              <a:t>seq-fn</a:t>
            </a:r>
            <a:r>
              <a:rPr lang="en-US" sz="2800" dirty="0"/>
              <a:t> : </a:t>
            </a:r>
            <a:r>
              <a:rPr lang="en-US" sz="2800" dirty="0" err="1"/>
              <a:t>XList</a:t>
            </a:r>
            <a:r>
              <a:rPr lang="en-US" sz="2800" dirty="0"/>
              <a:t> -&gt; ??</a:t>
            </a:r>
          </a:p>
          <a:p>
            <a:r>
              <a:rPr lang="en-US" sz="2800" dirty="0"/>
              <a:t>(define (</a:t>
            </a:r>
            <a:r>
              <a:rPr lang="en-US" sz="2800" dirty="0" err="1">
                <a:solidFill>
                  <a:srgbClr val="FF0000"/>
                </a:solidFill>
              </a:rPr>
              <a:t>seq-fn</a:t>
            </a:r>
            <a:r>
              <a:rPr lang="en-US" sz="2800" dirty="0"/>
              <a:t> </a:t>
            </a:r>
            <a:r>
              <a:rPr lang="en-US" sz="2800" dirty="0" err="1"/>
              <a:t>lst</a:t>
            </a:r>
            <a:r>
              <a:rPr lang="en-US" sz="2800" dirty="0"/>
              <a:t>)</a:t>
            </a:r>
          </a:p>
          <a:p>
            <a:r>
              <a:rPr lang="en-US" sz="2800" dirty="0"/>
              <a:t>  (</a:t>
            </a:r>
            <a:r>
              <a:rPr lang="en-US" sz="2800" dirty="0" err="1"/>
              <a:t>cond</a:t>
            </a:r>
            <a:endParaRPr lang="en-US" sz="2800" dirty="0"/>
          </a:p>
          <a:p>
            <a:r>
              <a:rPr lang="en-US" sz="2800" dirty="0"/>
              <a:t>    [(empty? </a:t>
            </a:r>
            <a:r>
              <a:rPr lang="en-US" sz="2800" dirty="0" err="1"/>
              <a:t>lst</a:t>
            </a:r>
            <a:r>
              <a:rPr lang="en-US" sz="2800" dirty="0"/>
              <a:t>) ...]</a:t>
            </a:r>
          </a:p>
          <a:p>
            <a:r>
              <a:rPr lang="en-US" sz="2800" dirty="0"/>
              <a:t>    [else (... (first </a:t>
            </a:r>
            <a:r>
              <a:rPr lang="en-US" sz="2800" dirty="0" err="1"/>
              <a:t>lst</a:t>
            </a:r>
            <a:r>
              <a:rPr lang="en-US" sz="2800" dirty="0"/>
              <a:t>)</a:t>
            </a:r>
          </a:p>
          <a:p>
            <a:r>
              <a:rPr lang="en-US" sz="2800" dirty="0"/>
              <a:t>               (</a:t>
            </a:r>
            <a:r>
              <a:rPr lang="en-US" sz="2800" dirty="0" err="1">
                <a:solidFill>
                  <a:srgbClr val="FF0000"/>
                </a:solidFill>
              </a:rPr>
              <a:t>seq-fn</a:t>
            </a:r>
            <a:r>
              <a:rPr lang="en-US" sz="2800" dirty="0">
                <a:solidFill>
                  <a:srgbClr val="FF0000"/>
                </a:solidFill>
              </a:rPr>
              <a:t> </a:t>
            </a:r>
            <a:r>
              <a:rPr lang="en-US" sz="2800" dirty="0"/>
              <a:t>(rest </a:t>
            </a:r>
            <a:r>
              <a:rPr lang="en-US" sz="2800" dirty="0" err="1"/>
              <a:t>lst</a:t>
            </a:r>
            <a:r>
              <a:rPr lang="en-US" sz="2800" dirty="0"/>
              <a:t>))]))</a:t>
            </a:r>
          </a:p>
        </p:txBody>
      </p:sp>
      <p:sp>
        <p:nvSpPr>
          <p:cNvPr id="2" name="Title 1"/>
          <p:cNvSpPr>
            <a:spLocks noGrp="1"/>
          </p:cNvSpPr>
          <p:nvPr>
            <p:ph type="title"/>
          </p:nvPr>
        </p:nvSpPr>
        <p:spPr/>
        <p:txBody>
          <a:bodyPr>
            <a:normAutofit/>
          </a:bodyPr>
          <a:lstStyle/>
          <a:p>
            <a:r>
              <a:rPr lang="en-US" sz="3200" dirty="0"/>
              <a:t>Let's see how the four steps in the template recipe show up in the list template.</a:t>
            </a:r>
          </a:p>
        </p:txBody>
      </p:sp>
      <p:sp>
        <p:nvSpPr>
          <p:cNvPr id="3" name="Slide Number Placeholder 2"/>
          <p:cNvSpPr>
            <a:spLocks noGrp="1"/>
          </p:cNvSpPr>
          <p:nvPr>
            <p:ph type="sldNum" sz="quarter" idx="12"/>
          </p:nvPr>
        </p:nvSpPr>
        <p:spPr/>
        <p:txBody>
          <a:bodyPr/>
          <a:lstStyle/>
          <a:p>
            <a:fld id="{2AF3B5EA-18B6-4040-9F78-6052AF49C681}" type="slidenum">
              <a:rPr lang="en-US" smtClean="0"/>
              <a:t>166</a:t>
            </a:fld>
            <a:endParaRPr lang="en-US"/>
          </a:p>
        </p:txBody>
      </p:sp>
      <p:sp>
        <p:nvSpPr>
          <p:cNvPr id="5" name="Rectangle 4"/>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a:cs typeface="Consolas"/>
              </a:rPr>
              <a:t>1. Write a </a:t>
            </a:r>
            <a:r>
              <a:rPr lang="en-US" sz="2400" dirty="0" err="1">
                <a:cs typeface="Consolas"/>
              </a:rPr>
              <a:t>cond</a:t>
            </a:r>
            <a:r>
              <a:rPr lang="en-US" sz="2400" dirty="0">
                <a:cs typeface="Consolas"/>
              </a:rPr>
              <a:t> clause with the correct number of clauses.</a:t>
            </a:r>
          </a:p>
          <a:p>
            <a:r>
              <a:rPr lang="en-US" sz="2400" dirty="0">
                <a:solidFill>
                  <a:schemeClr val="bg2">
                    <a:lumMod val="50000"/>
                  </a:schemeClr>
                </a:solidFill>
                <a:cs typeface="Consolas"/>
              </a:rPr>
              <a:t>2. Write predicates that distinguish the cases.</a:t>
            </a:r>
          </a:p>
          <a:p>
            <a:r>
              <a:rPr lang="en-US" sz="2400" dirty="0">
                <a:solidFill>
                  <a:schemeClr val="bg2">
                    <a:lumMod val="50000"/>
                  </a:schemeClr>
                </a:solidFill>
              </a:rPr>
              <a:t>3. For mixed data, add selectors</a:t>
            </a:r>
          </a:p>
          <a:p>
            <a:r>
              <a:rPr lang="en-US" sz="2400" dirty="0">
                <a:solidFill>
                  <a:schemeClr val="bg2">
                    <a:lumMod val="50000"/>
                  </a:schemeClr>
                </a:solidFill>
              </a:rPr>
              <a:t>4. For recursive data, add a recursive call</a:t>
            </a:r>
          </a:p>
        </p:txBody>
      </p:sp>
      <p:sp>
        <p:nvSpPr>
          <p:cNvPr id="11" name="Rectangle 10"/>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a:cs typeface="Consolas"/>
              </a:rPr>
              <a:t>1. Write a </a:t>
            </a:r>
            <a:r>
              <a:rPr lang="en-US" sz="2400" dirty="0" err="1">
                <a:cs typeface="Consolas"/>
              </a:rPr>
              <a:t>cond</a:t>
            </a:r>
            <a:r>
              <a:rPr lang="en-US" sz="2400" dirty="0">
                <a:cs typeface="Consolas"/>
              </a:rPr>
              <a:t> clause with the correct number of clauses.</a:t>
            </a:r>
          </a:p>
          <a:p>
            <a:r>
              <a:rPr lang="en-US" sz="2400" dirty="0">
                <a:solidFill>
                  <a:schemeClr val="tx1"/>
                </a:solidFill>
                <a:cs typeface="Consolas"/>
              </a:rPr>
              <a:t>2. Write predicates that distinguish the cases.</a:t>
            </a:r>
          </a:p>
          <a:p>
            <a:r>
              <a:rPr lang="en-US" sz="2400" dirty="0">
                <a:solidFill>
                  <a:schemeClr val="bg2">
                    <a:lumMod val="50000"/>
                  </a:schemeClr>
                </a:solidFill>
              </a:rPr>
              <a:t>3. For mixed data, add selectors</a:t>
            </a:r>
          </a:p>
          <a:p>
            <a:r>
              <a:rPr lang="en-US" sz="2400" dirty="0">
                <a:solidFill>
                  <a:schemeClr val="bg2">
                    <a:lumMod val="50000"/>
                  </a:schemeClr>
                </a:solidFill>
              </a:rPr>
              <a:t>4. For recursive data, add a recursive call</a:t>
            </a:r>
          </a:p>
        </p:txBody>
      </p:sp>
      <p:sp>
        <p:nvSpPr>
          <p:cNvPr id="15" name="Rectangle 14"/>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a:cs typeface="Consolas"/>
              </a:rPr>
              <a:t>1. Write a </a:t>
            </a:r>
            <a:r>
              <a:rPr lang="en-US" sz="2400" dirty="0" err="1">
                <a:cs typeface="Consolas"/>
              </a:rPr>
              <a:t>cond</a:t>
            </a:r>
            <a:r>
              <a:rPr lang="en-US" sz="2400" dirty="0">
                <a:cs typeface="Consolas"/>
              </a:rPr>
              <a:t> clause with the correct number of clauses.</a:t>
            </a:r>
          </a:p>
          <a:p>
            <a:r>
              <a:rPr lang="en-US" sz="2400" dirty="0">
                <a:solidFill>
                  <a:schemeClr val="tx1"/>
                </a:solidFill>
                <a:cs typeface="Consolas"/>
              </a:rPr>
              <a:t>2. Write predicates that distinguish the cases.</a:t>
            </a:r>
          </a:p>
          <a:p>
            <a:r>
              <a:rPr lang="en-US" sz="2400" dirty="0">
                <a:solidFill>
                  <a:schemeClr val="tx1"/>
                </a:solidFill>
              </a:rPr>
              <a:t>3. For mixed data, add selectors</a:t>
            </a:r>
          </a:p>
          <a:p>
            <a:r>
              <a:rPr lang="en-US" sz="2400" dirty="0">
                <a:solidFill>
                  <a:schemeClr val="bg2">
                    <a:lumMod val="50000"/>
                  </a:schemeClr>
                </a:solidFill>
              </a:rPr>
              <a:t>4. For recursive data, add a recursive call</a:t>
            </a:r>
          </a:p>
        </p:txBody>
      </p:sp>
      <p:sp>
        <p:nvSpPr>
          <p:cNvPr id="17" name="Rectangle 16"/>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a:cs typeface="Consolas"/>
              </a:rPr>
              <a:t>1. Write a </a:t>
            </a:r>
            <a:r>
              <a:rPr lang="en-US" sz="2400" dirty="0" err="1">
                <a:cs typeface="Consolas"/>
              </a:rPr>
              <a:t>cond</a:t>
            </a:r>
            <a:r>
              <a:rPr lang="en-US" sz="2400" dirty="0">
                <a:cs typeface="Consolas"/>
              </a:rPr>
              <a:t> clause with the correct number of clauses.</a:t>
            </a:r>
          </a:p>
          <a:p>
            <a:r>
              <a:rPr lang="en-US" sz="2400" dirty="0">
                <a:solidFill>
                  <a:schemeClr val="tx1"/>
                </a:solidFill>
                <a:cs typeface="Consolas"/>
              </a:rPr>
              <a:t>2. Write predicates that distinguish the cases.</a:t>
            </a:r>
          </a:p>
          <a:p>
            <a:r>
              <a:rPr lang="en-US" sz="2400" dirty="0">
                <a:solidFill>
                  <a:schemeClr val="tx1"/>
                </a:solidFill>
              </a:rPr>
              <a:t>3. For mixed data, add selectors</a:t>
            </a:r>
          </a:p>
          <a:p>
            <a:r>
              <a:rPr lang="en-US" sz="2400" dirty="0">
                <a:solidFill>
                  <a:schemeClr val="tx1"/>
                </a:solidFill>
              </a:rPr>
              <a:t>4. For recursive data, add a recursive call</a:t>
            </a:r>
          </a:p>
        </p:txBody>
      </p:sp>
      <p:sp>
        <p:nvSpPr>
          <p:cNvPr id="12" name="TextBox 11"/>
          <p:cNvSpPr txBox="1"/>
          <p:nvPr/>
        </p:nvSpPr>
        <p:spPr>
          <a:xfrm>
            <a:off x="5943600" y="5333048"/>
            <a:ext cx="3112840" cy="10525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20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dirty="0"/>
              <a:t>Observe that </a:t>
            </a:r>
            <a:r>
              <a:rPr lang="en-US" sz="1600" b="1" dirty="0"/>
              <a:t>(cons X </a:t>
            </a:r>
            <a:r>
              <a:rPr lang="en-US" sz="1600" b="1" dirty="0" err="1"/>
              <a:t>XList</a:t>
            </a:r>
            <a:r>
              <a:rPr lang="en-US" sz="1600" b="1" dirty="0"/>
              <a:t>) </a:t>
            </a:r>
            <a:r>
              <a:rPr lang="en-US" sz="1600" dirty="0"/>
              <a:t>was a structured value, and that </a:t>
            </a:r>
            <a:r>
              <a:rPr lang="en-US" sz="1600" b="1" dirty="0"/>
              <a:t>(first </a:t>
            </a:r>
            <a:r>
              <a:rPr lang="en-US" sz="1600" b="1" dirty="0" err="1"/>
              <a:t>lst</a:t>
            </a:r>
            <a:r>
              <a:rPr lang="en-US" sz="1600" b="1" dirty="0"/>
              <a:t>) </a:t>
            </a:r>
            <a:r>
              <a:rPr lang="en-US" sz="1600" dirty="0"/>
              <a:t>and </a:t>
            </a:r>
            <a:r>
              <a:rPr lang="en-US" sz="1600" b="1" dirty="0"/>
              <a:t>(rest </a:t>
            </a:r>
            <a:r>
              <a:rPr lang="en-US" sz="1600" b="1" dirty="0" err="1"/>
              <a:t>lst</a:t>
            </a:r>
            <a:r>
              <a:rPr lang="en-US" sz="1600" b="1" dirty="0"/>
              <a:t>) </a:t>
            </a:r>
            <a:r>
              <a:rPr lang="en-US" sz="1600" dirty="0"/>
              <a:t>were the appropriate selector expressions</a:t>
            </a:r>
          </a:p>
        </p:txBody>
      </p:sp>
    </p:spTree>
    <p:extLst>
      <p:ext uri="{BB962C8B-B14F-4D97-AF65-F5344CB8AC3E}">
        <p14:creationId xmlns:p14="http://schemas.microsoft.com/office/powerpoint/2010/main" val="17550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0" grpId="1" animBg="1"/>
      <p:bldP spid="14" grpId="0" animBg="1"/>
      <p:bldP spid="14" grpId="1" animBg="1"/>
      <p:bldP spid="16" grpId="0" animBg="1"/>
      <p:bldP spid="5" grpId="0" animBg="1"/>
      <p:bldP spid="11" grpId="0" animBg="1"/>
      <p:bldP spid="11" grpId="1" animBg="1"/>
      <p:bldP spid="15" grpId="0" animBg="1"/>
      <p:bldP spid="15" grpId="1" animBg="1"/>
      <p:bldP spid="17" grpId="0" animBg="1"/>
      <p:bldP spid="12"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Observer Template to Function Definition</a:t>
            </a:r>
          </a:p>
        </p:txBody>
      </p:sp>
      <p:sp>
        <p:nvSpPr>
          <p:cNvPr id="3" name="Content Placeholder 2"/>
          <p:cNvSpPr>
            <a:spLocks noGrp="1"/>
          </p:cNvSpPr>
          <p:nvPr>
            <p:ph idx="1"/>
          </p:nvPr>
        </p:nvSpPr>
        <p:spPr/>
        <p:txBody>
          <a:bodyPr/>
          <a:lstStyle/>
          <a:p>
            <a:r>
              <a:rPr lang="en-US" dirty="0"/>
              <a:t>Remember that when we use a template, all we do is fill in the blanks.</a:t>
            </a:r>
          </a:p>
          <a:p>
            <a:r>
              <a:rPr lang="en-US" dirty="0"/>
              <a:t>For each blank, we had a question to answer:</a:t>
            </a:r>
          </a:p>
          <a:p>
            <a:pPr lvl="1"/>
            <a:r>
              <a:rPr lang="en-US" dirty="0"/>
              <a:t>"What's the answer for a red light?"</a:t>
            </a:r>
          </a:p>
          <a:p>
            <a:pPr lvl="1"/>
            <a:r>
              <a:rPr lang="en-US" dirty="0"/>
              <a:t>"What's the answer for a yellow light?"</a:t>
            </a:r>
          </a:p>
          <a:p>
            <a:pPr lvl="1"/>
            <a:r>
              <a:rPr lang="en-US" dirty="0"/>
              <a:t>"What's the answer for a green light?"</a:t>
            </a:r>
          </a:p>
          <a:p>
            <a:r>
              <a:rPr lang="en-US" dirty="0"/>
              <a:t>The questions are the same, no matter what the function is.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167</a:t>
            </a:fld>
            <a:endParaRPr lang="en-US"/>
          </a:p>
        </p:txBody>
      </p:sp>
    </p:spTree>
    <p:extLst>
      <p:ext uri="{BB962C8B-B14F-4D97-AF65-F5344CB8AC3E}">
        <p14:creationId xmlns:p14="http://schemas.microsoft.com/office/powerpoint/2010/main" val="36292104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Questions for </a:t>
            </a:r>
            <a:r>
              <a:rPr lang="en-US" dirty="0" err="1"/>
              <a:t>TLState</a:t>
            </a:r>
            <a:endParaRPr lang="en-US" dirty="0"/>
          </a:p>
        </p:txBody>
      </p:sp>
      <p:sp>
        <p:nvSpPr>
          <p:cNvPr id="3" name="Content Placeholder 2"/>
          <p:cNvSpPr>
            <a:spLocks noGrp="1"/>
          </p:cNvSpPr>
          <p:nvPr>
            <p:ph idx="1"/>
          </p:nvPr>
        </p:nvSpPr>
        <p:spPr>
          <a:xfrm>
            <a:off x="446314" y="1623218"/>
            <a:ext cx="8686800" cy="4525963"/>
          </a:xfrm>
          <a:ln w="12700">
            <a:noFill/>
          </a:ln>
        </p:spPr>
        <p:txBody>
          <a:bodyPr>
            <a:normAutofit/>
          </a:bodyPr>
          <a:lstStyle/>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tls-fn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TLState</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tls-fn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"red") ...]</a:t>
            </a: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"yellow") ...]</a:t>
            </a: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"green") ...]))</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168</a:t>
            </a:fld>
            <a:endParaRPr lang="en-US"/>
          </a:p>
        </p:txBody>
      </p:sp>
      <p:sp>
        <p:nvSpPr>
          <p:cNvPr id="4" name="Rectangle 3"/>
          <p:cNvSpPr/>
          <p:nvPr/>
        </p:nvSpPr>
        <p:spPr>
          <a:xfrm>
            <a:off x="6248400" y="14478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What's the answer for "red"?</a:t>
            </a:r>
          </a:p>
        </p:txBody>
      </p:sp>
      <p:sp>
        <p:nvSpPr>
          <p:cNvPr id="6" name="Rectangle 5"/>
          <p:cNvSpPr/>
          <p:nvPr/>
        </p:nvSpPr>
        <p:spPr>
          <a:xfrm>
            <a:off x="6553200" y="29718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What's the answer for "yellow"?</a:t>
            </a:r>
          </a:p>
        </p:txBody>
      </p:sp>
      <p:sp>
        <p:nvSpPr>
          <p:cNvPr id="7" name="Rectangle 6"/>
          <p:cNvSpPr/>
          <p:nvPr/>
        </p:nvSpPr>
        <p:spPr>
          <a:xfrm>
            <a:off x="5943600" y="47244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What's the answer for "green"?</a:t>
            </a:r>
          </a:p>
        </p:txBody>
      </p:sp>
      <p:sp>
        <p:nvSpPr>
          <p:cNvPr id="8" name="Rectangle 7"/>
          <p:cNvSpPr/>
          <p:nvPr/>
        </p:nvSpPr>
        <p:spPr>
          <a:xfrm>
            <a:off x="457200" y="4457700"/>
            <a:ext cx="5029200" cy="24003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The questions are the same, no matter what function we are defining.</a:t>
            </a:r>
          </a:p>
          <a:p>
            <a:pPr algn="ctr"/>
            <a:endParaRPr lang="en-US" sz="2400" dirty="0">
              <a:solidFill>
                <a:schemeClr val="tx1"/>
              </a:solidFill>
            </a:endParaRPr>
          </a:p>
          <a:p>
            <a:pPr algn="ctr"/>
            <a:r>
              <a:rPr lang="en-US" sz="2400" dirty="0">
                <a:solidFill>
                  <a:schemeClr val="tx1"/>
                </a:solidFill>
              </a:rPr>
              <a:t>To finish the function definition, all we do is to fill in the blanks with the answers.</a:t>
            </a:r>
          </a:p>
        </p:txBody>
      </p:sp>
      <p:cxnSp>
        <p:nvCxnSpPr>
          <p:cNvPr id="10" name="Straight Arrow Connector 9"/>
          <p:cNvCxnSpPr>
            <a:stCxn id="4" idx="1"/>
          </p:cNvCxnSpPr>
          <p:nvPr/>
        </p:nvCxnSpPr>
        <p:spPr>
          <a:xfrm flipH="1">
            <a:off x="5334000" y="1905000"/>
            <a:ext cx="914400"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a:off x="5943600" y="3429000"/>
            <a:ext cx="609600" cy="76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p:cNvCxnSpPr>
          <p:nvPr/>
        </p:nvCxnSpPr>
        <p:spPr>
          <a:xfrm flipH="1" flipV="1">
            <a:off x="5791200" y="4191000"/>
            <a:ext cx="1447800" cy="533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64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Notation</a:t>
            </a:r>
          </a:p>
        </p:txBody>
      </p:sp>
      <p:sp>
        <p:nvSpPr>
          <p:cNvPr id="3" name="Content Placeholder 2"/>
          <p:cNvSpPr>
            <a:spLocks noGrp="1"/>
          </p:cNvSpPr>
          <p:nvPr>
            <p:ph idx="1"/>
          </p:nvPr>
        </p:nvSpPr>
        <p:spPr/>
        <p:txBody>
          <a:bodyPr>
            <a:normAutofit fontScale="92500" lnSpcReduction="20000"/>
          </a:bodyPr>
          <a:lstStyle/>
          <a:p>
            <a:r>
              <a:rPr lang="en-US" dirty="0"/>
              <a:t>There are several ways to write down lists.  </a:t>
            </a:r>
          </a:p>
          <a:p>
            <a:r>
              <a:rPr lang="en-US" dirty="0"/>
              <a:t>We've been using the </a:t>
            </a:r>
            <a:r>
              <a:rPr lang="en-US" i="1" dirty="0"/>
              <a:t>constructor notation</a:t>
            </a:r>
            <a:r>
              <a:rPr lang="en-US" dirty="0"/>
              <a:t>, since that is the most important one for use in data definitions.</a:t>
            </a:r>
          </a:p>
          <a:p>
            <a:r>
              <a:rPr lang="en-US" dirty="0"/>
              <a:t>The second most important notation we will use is </a:t>
            </a:r>
            <a:r>
              <a:rPr lang="en-US" i="1" dirty="0"/>
              <a:t>list notation</a:t>
            </a:r>
            <a:r>
              <a:rPr lang="en-US" dirty="0"/>
              <a:t>. In Racket, you can get your output in this notation by choosing the language "Beginning Student with List Abbreviations".</a:t>
            </a:r>
          </a:p>
          <a:p>
            <a:r>
              <a:rPr lang="en-US" dirty="0"/>
              <a:t>Internally, lists are represented as singly-linked lists. </a:t>
            </a:r>
          </a:p>
          <a:p>
            <a:r>
              <a:rPr lang="en-US" dirty="0"/>
              <a:t>On output, lists may be notated in </a:t>
            </a:r>
            <a:r>
              <a:rPr lang="en-US" i="1" dirty="0"/>
              <a:t>write notation.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3906867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List Notation</a:t>
            </a:r>
          </a:p>
        </p:txBody>
      </p:sp>
      <p:sp>
        <p:nvSpPr>
          <p:cNvPr id="32" name="Slide Number Placeholder 31"/>
          <p:cNvSpPr>
            <a:spLocks noGrp="1"/>
          </p:cNvSpPr>
          <p:nvPr>
            <p:ph type="sldNum" sz="quarter" idx="12"/>
          </p:nvPr>
        </p:nvSpPr>
        <p:spPr/>
        <p:txBody>
          <a:bodyPr/>
          <a:lstStyle/>
          <a:p>
            <a:fld id="{9F4492BD-6A9C-48FC-AC76-0B4FE11194A1}" type="slidenum">
              <a:rPr lang="en-US" smtClean="0"/>
              <a:pPr/>
              <a:t>18</a:t>
            </a:fld>
            <a:endParaRPr lang="en-US"/>
          </a:p>
        </p:txBody>
      </p:sp>
      <p:grpSp>
        <p:nvGrpSpPr>
          <p:cNvPr id="3" name="Group 37"/>
          <p:cNvGrpSpPr/>
          <p:nvPr/>
        </p:nvGrpSpPr>
        <p:grpSpPr>
          <a:xfrm>
            <a:off x="1069682" y="4428074"/>
            <a:ext cx="6692652" cy="1147465"/>
            <a:chOff x="1069682" y="4495800"/>
            <a:chExt cx="6692652" cy="1147465"/>
          </a:xfrm>
        </p:grpSpPr>
        <p:grpSp>
          <p:nvGrpSpPr>
            <p:cNvPr id="4" name="Group 28"/>
            <p:cNvGrpSpPr/>
            <p:nvPr/>
          </p:nvGrpSpPr>
          <p:grpSpPr>
            <a:xfrm>
              <a:off x="4866734" y="4572000"/>
              <a:ext cx="2895600" cy="1071265"/>
              <a:chOff x="5035550" y="4572000"/>
              <a:chExt cx="2895600" cy="1071265"/>
            </a:xfrm>
          </p:grpSpPr>
          <p:grpSp>
            <p:nvGrpSpPr>
              <p:cNvPr id="7" name="Group 12"/>
              <p:cNvGrpSpPr>
                <a:grpSpLocks/>
              </p:cNvGrpSpPr>
              <p:nvPr/>
            </p:nvGrpSpPr>
            <p:grpSpPr bwMode="auto">
              <a:xfrm>
                <a:off x="5035550" y="4572000"/>
                <a:ext cx="762000" cy="304800"/>
                <a:chOff x="1392" y="1536"/>
                <a:chExt cx="480" cy="192"/>
              </a:xfrm>
            </p:grpSpPr>
            <p:sp>
              <p:nvSpPr>
                <p:cNvPr id="5" name="Rectangle 5"/>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6" name="Rectangle 6"/>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10" name="Group 13"/>
              <p:cNvGrpSpPr>
                <a:grpSpLocks/>
              </p:cNvGrpSpPr>
              <p:nvPr/>
            </p:nvGrpSpPr>
            <p:grpSpPr bwMode="auto">
              <a:xfrm>
                <a:off x="6102350" y="4572000"/>
                <a:ext cx="762000" cy="304800"/>
                <a:chOff x="1392" y="1536"/>
                <a:chExt cx="480" cy="192"/>
              </a:xfrm>
            </p:grpSpPr>
            <p:sp>
              <p:nvSpPr>
                <p:cNvPr id="8" name="Rectangle 14"/>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9" name="Rectangle 15"/>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25" name="Group 16"/>
              <p:cNvGrpSpPr>
                <a:grpSpLocks/>
              </p:cNvGrpSpPr>
              <p:nvPr/>
            </p:nvGrpSpPr>
            <p:grpSpPr bwMode="auto">
              <a:xfrm>
                <a:off x="7169150" y="4572000"/>
                <a:ext cx="762000" cy="304800"/>
                <a:chOff x="1392" y="1536"/>
                <a:chExt cx="480" cy="192"/>
              </a:xfrm>
            </p:grpSpPr>
            <p:sp>
              <p:nvSpPr>
                <p:cNvPr id="11" name="Rectangle 17"/>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 name="Rectangle 18"/>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13" name="Line 19"/>
              <p:cNvSpPr>
                <a:spLocks noChangeShapeType="1"/>
              </p:cNvSpPr>
              <p:nvPr/>
            </p:nvSpPr>
            <p:spPr bwMode="auto">
              <a:xfrm>
                <a:off x="5568950" y="4724400"/>
                <a:ext cx="533400" cy="15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20"/>
              <p:cNvSpPr>
                <a:spLocks noChangeShapeType="1"/>
              </p:cNvSpPr>
              <p:nvPr/>
            </p:nvSpPr>
            <p:spPr bwMode="auto">
              <a:xfrm>
                <a:off x="6635750" y="4724400"/>
                <a:ext cx="533400" cy="15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5" name="Line 22"/>
              <p:cNvSpPr>
                <a:spLocks noChangeShapeType="1"/>
              </p:cNvSpPr>
              <p:nvPr/>
            </p:nvSpPr>
            <p:spPr bwMode="auto">
              <a:xfrm>
                <a:off x="7550150" y="4572000"/>
                <a:ext cx="381000" cy="304800"/>
              </a:xfrm>
              <a:prstGeom prst="line">
                <a:avLst/>
              </a:prstGeom>
              <a:noFill/>
              <a:ln w="9525">
                <a:solidFill>
                  <a:schemeClr val="tx1"/>
                </a:solidFill>
                <a:round/>
                <a:headEnd/>
                <a:tailEnd/>
              </a:ln>
              <a:effectLst/>
            </p:spPr>
            <p:txBody>
              <a:bodyPr wrap="none" anchor="ctr"/>
              <a:lstStyle/>
              <a:p>
                <a:endParaRPr lang="en-US"/>
              </a:p>
            </p:txBody>
          </p:sp>
          <p:sp>
            <p:nvSpPr>
              <p:cNvPr id="16" name="Line 23"/>
              <p:cNvSpPr>
                <a:spLocks noChangeShapeType="1"/>
              </p:cNvSpPr>
              <p:nvPr/>
            </p:nvSpPr>
            <p:spPr bwMode="auto">
              <a:xfrm>
                <a:off x="6254750" y="4724400"/>
                <a:ext cx="1588"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 name="Line 24"/>
              <p:cNvSpPr>
                <a:spLocks noChangeShapeType="1"/>
              </p:cNvSpPr>
              <p:nvPr/>
            </p:nvSpPr>
            <p:spPr bwMode="auto">
              <a:xfrm>
                <a:off x="5187950" y="4724400"/>
                <a:ext cx="1588"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 name="Line 25"/>
              <p:cNvSpPr>
                <a:spLocks noChangeShapeType="1"/>
              </p:cNvSpPr>
              <p:nvPr/>
            </p:nvSpPr>
            <p:spPr bwMode="auto">
              <a:xfrm>
                <a:off x="7321550" y="4724400"/>
                <a:ext cx="1588"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9" name="Text Box 26"/>
              <p:cNvSpPr txBox="1">
                <a:spLocks noChangeArrowheads="1"/>
              </p:cNvSpPr>
              <p:nvPr/>
            </p:nvSpPr>
            <p:spPr bwMode="auto">
              <a:xfrm>
                <a:off x="5038725" y="5181600"/>
                <a:ext cx="524503"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11</a:t>
                </a:r>
                <a:endParaRPr lang="en-US" sz="2400" b="1" i="0" dirty="0">
                  <a:latin typeface="Consolas" pitchFamily="49" charset="0"/>
                  <a:cs typeface="Consolas" pitchFamily="49" charset="0"/>
                </a:endParaRPr>
              </a:p>
            </p:txBody>
          </p:sp>
          <p:sp>
            <p:nvSpPr>
              <p:cNvPr id="20" name="Text Box 27"/>
              <p:cNvSpPr txBox="1">
                <a:spLocks noChangeArrowheads="1"/>
              </p:cNvSpPr>
              <p:nvPr/>
            </p:nvSpPr>
            <p:spPr bwMode="auto">
              <a:xfrm>
                <a:off x="6115050" y="5181600"/>
                <a:ext cx="524503"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22</a:t>
                </a:r>
                <a:endParaRPr lang="en-US" sz="2400" b="1" i="0" dirty="0">
                  <a:latin typeface="Consolas" pitchFamily="49" charset="0"/>
                  <a:cs typeface="Consolas" pitchFamily="49" charset="0"/>
                </a:endParaRPr>
              </a:p>
            </p:txBody>
          </p:sp>
          <p:sp>
            <p:nvSpPr>
              <p:cNvPr id="21" name="Text Box 28"/>
              <p:cNvSpPr txBox="1">
                <a:spLocks noChangeArrowheads="1"/>
              </p:cNvSpPr>
              <p:nvPr/>
            </p:nvSpPr>
            <p:spPr bwMode="auto">
              <a:xfrm>
                <a:off x="7162800" y="5181600"/>
                <a:ext cx="524503"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33</a:t>
                </a:r>
                <a:endParaRPr lang="en-US" sz="2400" b="1" i="0" dirty="0">
                  <a:latin typeface="Consolas" pitchFamily="49" charset="0"/>
                  <a:cs typeface="Consolas" pitchFamily="49" charset="0"/>
                </a:endParaRPr>
              </a:p>
            </p:txBody>
          </p:sp>
        </p:grpSp>
        <p:sp>
          <p:nvSpPr>
            <p:cNvPr id="23" name="Text Box 30"/>
            <p:cNvSpPr txBox="1">
              <a:spLocks noChangeArrowheads="1"/>
            </p:cNvSpPr>
            <p:nvPr/>
          </p:nvSpPr>
          <p:spPr bwMode="auto">
            <a:xfrm>
              <a:off x="1069682" y="4495800"/>
              <a:ext cx="3654718" cy="523220"/>
            </a:xfrm>
            <a:prstGeom prst="rect">
              <a:avLst/>
            </a:prstGeom>
            <a:noFill/>
            <a:ln w="9525">
              <a:noFill/>
              <a:miter lim="800000"/>
              <a:headEnd/>
              <a:tailEnd/>
            </a:ln>
            <a:effectLst/>
          </p:spPr>
          <p:txBody>
            <a:bodyPr wrap="none">
              <a:spAutoFit/>
            </a:bodyPr>
            <a:lstStyle/>
            <a:p>
              <a:r>
                <a:rPr lang="en-US" sz="2800" dirty="0">
                  <a:solidFill>
                    <a:srgbClr val="993300"/>
                  </a:solidFill>
                  <a:latin typeface="Calibri" pitchFamily="34" charset="0"/>
                  <a:cs typeface="Calibri" pitchFamily="34" charset="0"/>
                </a:rPr>
                <a:t>Internal representation:</a:t>
              </a:r>
            </a:p>
          </p:txBody>
        </p:sp>
      </p:grpSp>
      <p:grpSp>
        <p:nvGrpSpPr>
          <p:cNvPr id="28" name="Group 36"/>
          <p:cNvGrpSpPr/>
          <p:nvPr/>
        </p:nvGrpSpPr>
        <p:grpSpPr>
          <a:xfrm>
            <a:off x="2629468" y="3651657"/>
            <a:ext cx="4970707" cy="523220"/>
            <a:chOff x="2629468" y="3505200"/>
            <a:chExt cx="4970707" cy="523220"/>
          </a:xfrm>
        </p:grpSpPr>
        <p:sp>
          <p:nvSpPr>
            <p:cNvPr id="22" name="Text Box 29"/>
            <p:cNvSpPr txBox="1">
              <a:spLocks noChangeArrowheads="1"/>
            </p:cNvSpPr>
            <p:nvPr/>
          </p:nvSpPr>
          <p:spPr bwMode="auto">
            <a:xfrm>
              <a:off x="4866734" y="3535978"/>
              <a:ext cx="2733441"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(list 11 22 33)</a:t>
              </a:r>
            </a:p>
          </p:txBody>
        </p:sp>
        <p:sp>
          <p:nvSpPr>
            <p:cNvPr id="24" name="Text Box 31"/>
            <p:cNvSpPr txBox="1">
              <a:spLocks noChangeArrowheads="1"/>
            </p:cNvSpPr>
            <p:nvPr/>
          </p:nvSpPr>
          <p:spPr bwMode="auto">
            <a:xfrm>
              <a:off x="2629468" y="3505200"/>
              <a:ext cx="2094932" cy="523220"/>
            </a:xfrm>
            <a:prstGeom prst="rect">
              <a:avLst/>
            </a:prstGeom>
            <a:noFill/>
            <a:ln w="9525">
              <a:noFill/>
              <a:miter lim="800000"/>
              <a:headEnd/>
              <a:tailEnd/>
            </a:ln>
            <a:effectLst/>
          </p:spPr>
          <p:txBody>
            <a:bodyPr wrap="none">
              <a:spAutoFit/>
            </a:bodyPr>
            <a:lstStyle/>
            <a:p>
              <a:r>
                <a:rPr lang="en-US" sz="2800" dirty="0">
                  <a:solidFill>
                    <a:srgbClr val="993300"/>
                  </a:solidFill>
                </a:rPr>
                <a:t>List notation:</a:t>
              </a:r>
            </a:p>
          </p:txBody>
        </p:sp>
      </p:grpSp>
      <p:grpSp>
        <p:nvGrpSpPr>
          <p:cNvPr id="30" name="Group 35"/>
          <p:cNvGrpSpPr/>
          <p:nvPr/>
        </p:nvGrpSpPr>
        <p:grpSpPr>
          <a:xfrm>
            <a:off x="1428649" y="1828800"/>
            <a:ext cx="7705285" cy="1569660"/>
            <a:chOff x="1428649" y="1828800"/>
            <a:chExt cx="7705285" cy="1569660"/>
          </a:xfrm>
        </p:grpSpPr>
        <p:sp>
          <p:nvSpPr>
            <p:cNvPr id="26" name="Text Box 29"/>
            <p:cNvSpPr txBox="1">
              <a:spLocks noChangeArrowheads="1"/>
            </p:cNvSpPr>
            <p:nvPr/>
          </p:nvSpPr>
          <p:spPr bwMode="auto">
            <a:xfrm>
              <a:off x="4866734" y="1828800"/>
              <a:ext cx="4267200" cy="1569660"/>
            </a:xfrm>
            <a:prstGeom prst="rect">
              <a:avLst/>
            </a:prstGeom>
            <a:noFill/>
            <a:ln w="9525">
              <a:noFill/>
              <a:miter lim="800000"/>
              <a:headEnd/>
              <a:tailEnd/>
            </a:ln>
            <a:effectLst/>
          </p:spPr>
          <p:txBody>
            <a:bodyPr wrap="square">
              <a:spAutoFit/>
            </a:bodyPr>
            <a:lstStyle/>
            <a:p>
              <a:r>
                <a:rPr lang="en-US" sz="2400" b="1" i="0" dirty="0">
                  <a:latin typeface="Consolas" pitchFamily="49" charset="0"/>
                  <a:cs typeface="Consolas" pitchFamily="49" charset="0"/>
                </a:rPr>
                <a:t>(cons 11</a:t>
              </a:r>
            </a:p>
            <a:p>
              <a:r>
                <a:rPr lang="en-US" sz="2400" b="1" dirty="0">
                  <a:latin typeface="Consolas" pitchFamily="49" charset="0"/>
                  <a:cs typeface="Consolas" pitchFamily="49" charset="0"/>
                </a:rPr>
                <a:t>  (cons 22</a:t>
              </a:r>
            </a:p>
            <a:p>
              <a:r>
                <a:rPr lang="en-US" sz="2400" b="1" i="0" dirty="0">
                  <a:latin typeface="Consolas" pitchFamily="49" charset="0"/>
                  <a:cs typeface="Consolas" pitchFamily="49" charset="0"/>
                </a:rPr>
                <a:t>     (cons 33</a:t>
              </a:r>
            </a:p>
            <a:p>
              <a:r>
                <a:rPr lang="en-US" sz="2400" b="1" dirty="0">
                  <a:latin typeface="Consolas" pitchFamily="49" charset="0"/>
                  <a:cs typeface="Consolas" pitchFamily="49" charset="0"/>
                </a:rPr>
                <a:t>          </a:t>
              </a:r>
              <a:r>
                <a:rPr lang="en-US" sz="2400" b="1" i="0" dirty="0">
                  <a:latin typeface="Consolas" pitchFamily="49" charset="0"/>
                  <a:cs typeface="Consolas" pitchFamily="49" charset="0"/>
                </a:rPr>
                <a:t> empty))))</a:t>
              </a:r>
            </a:p>
          </p:txBody>
        </p:sp>
        <p:sp>
          <p:nvSpPr>
            <p:cNvPr id="27" name="Text Box 31"/>
            <p:cNvSpPr txBox="1">
              <a:spLocks noChangeArrowheads="1"/>
            </p:cNvSpPr>
            <p:nvPr/>
          </p:nvSpPr>
          <p:spPr bwMode="auto">
            <a:xfrm>
              <a:off x="1428649" y="2352020"/>
              <a:ext cx="3391102" cy="523220"/>
            </a:xfrm>
            <a:prstGeom prst="rect">
              <a:avLst/>
            </a:prstGeom>
            <a:noFill/>
            <a:ln w="9525">
              <a:noFill/>
              <a:miter lim="800000"/>
              <a:headEnd/>
              <a:tailEnd/>
            </a:ln>
            <a:effectLst/>
          </p:spPr>
          <p:txBody>
            <a:bodyPr wrap="square">
              <a:spAutoFit/>
            </a:bodyPr>
            <a:lstStyle/>
            <a:p>
              <a:r>
                <a:rPr lang="en-US" sz="2800" dirty="0">
                  <a:solidFill>
                    <a:srgbClr val="993300"/>
                  </a:solidFill>
                </a:rPr>
                <a:t>Constructor notation:</a:t>
              </a:r>
            </a:p>
          </p:txBody>
        </p:sp>
      </p:grpSp>
      <p:grpSp>
        <p:nvGrpSpPr>
          <p:cNvPr id="31" name="Group 38"/>
          <p:cNvGrpSpPr/>
          <p:nvPr/>
        </p:nvGrpSpPr>
        <p:grpSpPr>
          <a:xfrm>
            <a:off x="667712" y="5828735"/>
            <a:ext cx="6082871" cy="523220"/>
            <a:chOff x="667712" y="5828735"/>
            <a:chExt cx="6082871" cy="523220"/>
          </a:xfrm>
        </p:grpSpPr>
        <p:sp>
          <p:nvSpPr>
            <p:cNvPr id="29" name="Text Box 29"/>
            <p:cNvSpPr txBox="1">
              <a:spLocks noChangeArrowheads="1"/>
            </p:cNvSpPr>
            <p:nvPr/>
          </p:nvSpPr>
          <p:spPr bwMode="auto">
            <a:xfrm>
              <a:off x="4866734" y="5859513"/>
              <a:ext cx="1883849"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(11 22 33)</a:t>
              </a:r>
            </a:p>
          </p:txBody>
        </p:sp>
        <p:sp>
          <p:nvSpPr>
            <p:cNvPr id="35" name="Text Box 30"/>
            <p:cNvSpPr txBox="1">
              <a:spLocks noChangeArrowheads="1"/>
            </p:cNvSpPr>
            <p:nvPr/>
          </p:nvSpPr>
          <p:spPr bwMode="auto">
            <a:xfrm>
              <a:off x="667712" y="5828735"/>
              <a:ext cx="4056688" cy="523220"/>
            </a:xfrm>
            <a:prstGeom prst="rect">
              <a:avLst/>
            </a:prstGeom>
            <a:noFill/>
            <a:ln w="9525">
              <a:noFill/>
              <a:miter lim="800000"/>
              <a:headEnd/>
              <a:tailEnd/>
            </a:ln>
            <a:effectLst/>
          </p:spPr>
          <p:txBody>
            <a:bodyPr wrap="none">
              <a:spAutoFit/>
            </a:bodyPr>
            <a:lstStyle/>
            <a:p>
              <a:pPr algn="r"/>
              <a:r>
                <a:rPr lang="en-US" sz="2800" b="1" dirty="0">
                  <a:solidFill>
                    <a:srgbClr val="993300"/>
                  </a:solidFill>
                  <a:latin typeface="Consolas" pitchFamily="49" charset="0"/>
                  <a:cs typeface="Consolas" pitchFamily="49" charset="0"/>
                </a:rPr>
                <a:t>write</a:t>
              </a:r>
              <a:r>
                <a:rPr lang="en-US" sz="2800" dirty="0">
                  <a:solidFill>
                    <a:srgbClr val="993300"/>
                  </a:solidFill>
                  <a:latin typeface="Calibri" pitchFamily="34" charset="0"/>
                  <a:cs typeface="Calibri" pitchFamily="34" charset="0"/>
                </a:rPr>
                <a:t>-style (output only):</a:t>
              </a:r>
            </a:p>
          </p:txBody>
        </p:sp>
      </p:grpSp>
    </p:spTree>
    <p:extLst>
      <p:ext uri="{BB962C8B-B14F-4D97-AF65-F5344CB8AC3E}">
        <p14:creationId xmlns:p14="http://schemas.microsoft.com/office/powerpoint/2010/main" val="2991076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a:t>
            </a:r>
            <a:r>
              <a:rPr lang="en-US" b="1" dirty="0">
                <a:latin typeface="Consolas" pitchFamily="49" charset="0"/>
                <a:cs typeface="Consolas" pitchFamily="49" charset="0"/>
              </a:rPr>
              <a:t>cons</a:t>
            </a:r>
          </a:p>
        </p:txBody>
      </p:sp>
      <p:sp>
        <p:nvSpPr>
          <p:cNvPr id="22" name="Slide Number Placeholder 21"/>
          <p:cNvSpPr>
            <a:spLocks noGrp="1"/>
          </p:cNvSpPr>
          <p:nvPr>
            <p:ph type="sldNum" sz="quarter" idx="12"/>
          </p:nvPr>
        </p:nvSpPr>
        <p:spPr/>
        <p:txBody>
          <a:bodyPr/>
          <a:lstStyle/>
          <a:p>
            <a:fld id="{9F4492BD-6A9C-48FC-AC76-0B4FE11194A1}" type="slidenum">
              <a:rPr lang="en-US" smtClean="0"/>
              <a:pPr/>
              <a:t>19</a:t>
            </a:fld>
            <a:endParaRPr lang="en-US"/>
          </a:p>
        </p:txBody>
      </p:sp>
      <p:grpSp>
        <p:nvGrpSpPr>
          <p:cNvPr id="3" name="Group 22"/>
          <p:cNvGrpSpPr>
            <a:grpSpLocks/>
          </p:cNvGrpSpPr>
          <p:nvPr/>
        </p:nvGrpSpPr>
        <p:grpSpPr bwMode="auto">
          <a:xfrm>
            <a:off x="4719638" y="3429001"/>
            <a:ext cx="1828800" cy="1071563"/>
            <a:chOff x="2493" y="1488"/>
            <a:chExt cx="1152" cy="675"/>
          </a:xfrm>
        </p:grpSpPr>
        <p:grpSp>
          <p:nvGrpSpPr>
            <p:cNvPr id="5" name="Group 6"/>
            <p:cNvGrpSpPr>
              <a:grpSpLocks/>
            </p:cNvGrpSpPr>
            <p:nvPr/>
          </p:nvGrpSpPr>
          <p:grpSpPr bwMode="auto">
            <a:xfrm>
              <a:off x="2493" y="1488"/>
              <a:ext cx="480" cy="192"/>
              <a:chOff x="1392" y="1536"/>
              <a:chExt cx="480" cy="192"/>
            </a:xfrm>
          </p:grpSpPr>
          <p:sp>
            <p:nvSpPr>
              <p:cNvPr id="16" name="Rectangle 7"/>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7" name="Rectangle 8"/>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6" name="Group 9"/>
            <p:cNvGrpSpPr>
              <a:grpSpLocks/>
            </p:cNvGrpSpPr>
            <p:nvPr/>
          </p:nvGrpSpPr>
          <p:grpSpPr bwMode="auto">
            <a:xfrm>
              <a:off x="3165" y="1488"/>
              <a:ext cx="480" cy="192"/>
              <a:chOff x="1392" y="1536"/>
              <a:chExt cx="480" cy="192"/>
            </a:xfrm>
          </p:grpSpPr>
          <p:sp>
            <p:nvSpPr>
              <p:cNvPr id="14" name="Rectangle 10"/>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5" name="Rectangle 11"/>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8" name="Line 13"/>
            <p:cNvSpPr>
              <a:spLocks noChangeShapeType="1"/>
            </p:cNvSpPr>
            <p:nvPr/>
          </p:nvSpPr>
          <p:spPr bwMode="auto">
            <a:xfrm>
              <a:off x="2829" y="1584"/>
              <a:ext cx="336"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9" name="Line 14"/>
            <p:cNvSpPr>
              <a:spLocks noChangeShapeType="1"/>
            </p:cNvSpPr>
            <p:nvPr/>
          </p:nvSpPr>
          <p:spPr bwMode="auto">
            <a:xfrm>
              <a:off x="3405" y="1488"/>
              <a:ext cx="240" cy="192"/>
            </a:xfrm>
            <a:prstGeom prst="line">
              <a:avLst/>
            </a:prstGeom>
            <a:noFill/>
            <a:ln w="9525">
              <a:solidFill>
                <a:schemeClr val="tx1"/>
              </a:solidFill>
              <a:round/>
              <a:headEnd/>
              <a:tailEnd/>
            </a:ln>
            <a:effectLst/>
          </p:spPr>
          <p:txBody>
            <a:bodyPr wrap="none" anchor="ctr"/>
            <a:lstStyle/>
            <a:p>
              <a:endParaRPr lang="en-US"/>
            </a:p>
          </p:txBody>
        </p:sp>
        <p:sp>
          <p:nvSpPr>
            <p:cNvPr id="10" name="Line 15"/>
            <p:cNvSpPr>
              <a:spLocks noChangeShapeType="1"/>
            </p:cNvSpPr>
            <p:nvPr/>
          </p:nvSpPr>
          <p:spPr bwMode="auto">
            <a:xfrm>
              <a:off x="2589" y="15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1" name="Line 17"/>
            <p:cNvSpPr>
              <a:spLocks noChangeShapeType="1"/>
            </p:cNvSpPr>
            <p:nvPr/>
          </p:nvSpPr>
          <p:spPr bwMode="auto">
            <a:xfrm>
              <a:off x="3261" y="15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2" name="Text Box 19"/>
            <p:cNvSpPr txBox="1">
              <a:spLocks noChangeArrowheads="1"/>
            </p:cNvSpPr>
            <p:nvPr/>
          </p:nvSpPr>
          <p:spPr bwMode="auto">
            <a:xfrm>
              <a:off x="2501" y="1872"/>
              <a:ext cx="330" cy="291"/>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22</a:t>
              </a:r>
              <a:endParaRPr lang="en-US" sz="2400" b="1" i="0" dirty="0">
                <a:latin typeface="Consolas" pitchFamily="49" charset="0"/>
                <a:cs typeface="Consolas" pitchFamily="49" charset="0"/>
              </a:endParaRPr>
            </a:p>
          </p:txBody>
        </p:sp>
        <p:sp>
          <p:nvSpPr>
            <p:cNvPr id="13" name="Text Box 20"/>
            <p:cNvSpPr txBox="1">
              <a:spLocks noChangeArrowheads="1"/>
            </p:cNvSpPr>
            <p:nvPr/>
          </p:nvSpPr>
          <p:spPr bwMode="auto">
            <a:xfrm>
              <a:off x="3161" y="1872"/>
              <a:ext cx="330" cy="291"/>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33</a:t>
              </a:r>
              <a:endParaRPr lang="en-US" sz="2400" b="1" i="0" dirty="0">
                <a:latin typeface="Consolas" pitchFamily="49" charset="0"/>
                <a:cs typeface="Consolas" pitchFamily="49" charset="0"/>
              </a:endParaRPr>
            </a:p>
          </p:txBody>
        </p:sp>
      </p:grpSp>
      <p:sp>
        <p:nvSpPr>
          <p:cNvPr id="18" name="Text Box 23"/>
          <p:cNvSpPr txBox="1">
            <a:spLocks noChangeArrowheads="1"/>
          </p:cNvSpPr>
          <p:nvPr/>
        </p:nvSpPr>
        <p:spPr bwMode="auto">
          <a:xfrm>
            <a:off x="4227513" y="2427288"/>
            <a:ext cx="694421" cy="461665"/>
          </a:xfrm>
          <a:prstGeom prst="rect">
            <a:avLst/>
          </a:prstGeom>
          <a:noFill/>
          <a:ln w="9525">
            <a:noFill/>
            <a:miter lim="800000"/>
            <a:headEnd/>
            <a:tailEnd/>
          </a:ln>
          <a:effectLst/>
        </p:spPr>
        <p:txBody>
          <a:bodyPr wrap="none">
            <a:spAutoFit/>
          </a:bodyPr>
          <a:lstStyle/>
          <a:p>
            <a:r>
              <a:rPr lang="en-US" sz="2400" b="1" i="0" dirty="0" err="1">
                <a:solidFill>
                  <a:srgbClr val="993300"/>
                </a:solidFill>
                <a:latin typeface="Consolas" pitchFamily="49" charset="0"/>
                <a:cs typeface="Consolas" pitchFamily="49" charset="0"/>
              </a:rPr>
              <a:t>lst</a:t>
            </a:r>
            <a:endParaRPr lang="en-US" sz="2400" b="1" i="0" dirty="0">
              <a:solidFill>
                <a:srgbClr val="993300"/>
              </a:solidFill>
              <a:latin typeface="Consolas" pitchFamily="49" charset="0"/>
              <a:cs typeface="Consolas" pitchFamily="49" charset="0"/>
            </a:endParaRPr>
          </a:p>
        </p:txBody>
      </p:sp>
      <p:sp>
        <p:nvSpPr>
          <p:cNvPr id="19" name="Line 24"/>
          <p:cNvSpPr>
            <a:spLocks noChangeShapeType="1"/>
          </p:cNvSpPr>
          <p:nvPr/>
        </p:nvSpPr>
        <p:spPr bwMode="auto">
          <a:xfrm>
            <a:off x="4572000" y="2884488"/>
            <a:ext cx="147638" cy="544512"/>
          </a:xfrm>
          <a:prstGeom prst="line">
            <a:avLst/>
          </a:prstGeom>
          <a:noFill/>
          <a:ln w="9525">
            <a:solidFill>
              <a:srgbClr val="993300"/>
            </a:solidFill>
            <a:round/>
            <a:headEnd/>
            <a:tailEnd type="triangle" w="med" len="med"/>
          </a:ln>
          <a:effectLst/>
        </p:spPr>
        <p:txBody>
          <a:bodyPr wrap="none" anchor="ctr"/>
          <a:lstStyle/>
          <a:p>
            <a:endParaRPr lang="en-US"/>
          </a:p>
        </p:txBody>
      </p:sp>
      <p:grpSp>
        <p:nvGrpSpPr>
          <p:cNvPr id="7" name="Group 31"/>
          <p:cNvGrpSpPr/>
          <p:nvPr/>
        </p:nvGrpSpPr>
        <p:grpSpPr>
          <a:xfrm>
            <a:off x="1057275" y="2132013"/>
            <a:ext cx="3675063" cy="2368252"/>
            <a:chOff x="1057275" y="2132013"/>
            <a:chExt cx="3675063" cy="2368252"/>
          </a:xfrm>
        </p:grpSpPr>
        <p:sp>
          <p:nvSpPr>
            <p:cNvPr id="4" name="Text Box 18"/>
            <p:cNvSpPr txBox="1">
              <a:spLocks noChangeArrowheads="1"/>
            </p:cNvSpPr>
            <p:nvPr/>
          </p:nvSpPr>
          <p:spPr bwMode="auto">
            <a:xfrm>
              <a:off x="3668713" y="4038600"/>
              <a:ext cx="524503"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11</a:t>
              </a:r>
              <a:endParaRPr lang="en-US" sz="2400" b="1" i="0" dirty="0">
                <a:latin typeface="Consolas" pitchFamily="49" charset="0"/>
                <a:cs typeface="Consolas" pitchFamily="49" charset="0"/>
              </a:endParaRPr>
            </a:p>
          </p:txBody>
        </p:sp>
        <p:grpSp>
          <p:nvGrpSpPr>
            <p:cNvPr id="20" name="Group 33"/>
            <p:cNvGrpSpPr>
              <a:grpSpLocks/>
            </p:cNvGrpSpPr>
            <p:nvPr/>
          </p:nvGrpSpPr>
          <p:grpSpPr bwMode="auto">
            <a:xfrm>
              <a:off x="1057275" y="2132013"/>
              <a:ext cx="3675063" cy="1982787"/>
              <a:chOff x="666" y="1343"/>
              <a:chExt cx="2315" cy="1249"/>
            </a:xfrm>
          </p:grpSpPr>
          <p:grpSp>
            <p:nvGrpSpPr>
              <p:cNvPr id="21" name="Group 3"/>
              <p:cNvGrpSpPr>
                <a:grpSpLocks/>
              </p:cNvGrpSpPr>
              <p:nvPr/>
            </p:nvGrpSpPr>
            <p:grpSpPr bwMode="auto">
              <a:xfrm>
                <a:off x="2309" y="2160"/>
                <a:ext cx="480" cy="192"/>
                <a:chOff x="1392" y="1536"/>
                <a:chExt cx="480" cy="192"/>
              </a:xfrm>
            </p:grpSpPr>
            <p:sp>
              <p:nvSpPr>
                <p:cNvPr id="28" name="Rectangle 4"/>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29" name="Rectangle 5"/>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24" name="Line 12"/>
              <p:cNvSpPr>
                <a:spLocks noChangeShapeType="1"/>
              </p:cNvSpPr>
              <p:nvPr/>
            </p:nvSpPr>
            <p:spPr bwMode="auto">
              <a:xfrm>
                <a:off x="2645" y="2256"/>
                <a:ext cx="336"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 name="Line 16"/>
              <p:cNvSpPr>
                <a:spLocks noChangeShapeType="1"/>
              </p:cNvSpPr>
              <p:nvPr/>
            </p:nvSpPr>
            <p:spPr bwMode="auto">
              <a:xfrm>
                <a:off x="2405" y="2256"/>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26" name="Text Box 28"/>
              <p:cNvSpPr txBox="1">
                <a:spLocks noChangeArrowheads="1"/>
              </p:cNvSpPr>
              <p:nvPr/>
            </p:nvSpPr>
            <p:spPr bwMode="auto">
              <a:xfrm>
                <a:off x="666" y="1343"/>
                <a:ext cx="1508" cy="291"/>
              </a:xfrm>
              <a:prstGeom prst="rect">
                <a:avLst/>
              </a:prstGeom>
              <a:noFill/>
              <a:ln w="9525">
                <a:noFill/>
                <a:miter lim="800000"/>
                <a:headEnd/>
                <a:tailEnd/>
              </a:ln>
              <a:effectLst/>
            </p:spPr>
            <p:txBody>
              <a:bodyPr wrap="none">
                <a:spAutoFit/>
              </a:bodyPr>
              <a:lstStyle/>
              <a:p>
                <a:r>
                  <a:rPr lang="en-US" sz="2400" b="1" i="0" dirty="0">
                    <a:solidFill>
                      <a:srgbClr val="993300"/>
                    </a:solidFill>
                    <a:latin typeface="Consolas" pitchFamily="49" charset="0"/>
                    <a:cs typeface="Consolas" pitchFamily="49" charset="0"/>
                  </a:rPr>
                  <a:t>(cons 11 </a:t>
                </a:r>
                <a:r>
                  <a:rPr lang="en-US" sz="2400" b="1" i="0" dirty="0" err="1">
                    <a:solidFill>
                      <a:srgbClr val="993300"/>
                    </a:solidFill>
                    <a:latin typeface="Consolas" pitchFamily="49" charset="0"/>
                    <a:cs typeface="Consolas" pitchFamily="49" charset="0"/>
                  </a:rPr>
                  <a:t>lst</a:t>
                </a:r>
                <a:r>
                  <a:rPr lang="en-US" sz="2400" b="1" i="0" dirty="0">
                    <a:solidFill>
                      <a:srgbClr val="993300"/>
                    </a:solidFill>
                    <a:latin typeface="Consolas" pitchFamily="49" charset="0"/>
                    <a:cs typeface="Consolas" pitchFamily="49" charset="0"/>
                  </a:rPr>
                  <a:t>)</a:t>
                </a:r>
              </a:p>
            </p:txBody>
          </p:sp>
          <p:sp>
            <p:nvSpPr>
              <p:cNvPr id="27" name="Freeform 29"/>
              <p:cNvSpPr>
                <a:spLocks/>
              </p:cNvSpPr>
              <p:nvPr/>
            </p:nvSpPr>
            <p:spPr bwMode="auto">
              <a:xfrm>
                <a:off x="1428" y="1645"/>
                <a:ext cx="879" cy="527"/>
              </a:xfrm>
              <a:custGeom>
                <a:avLst/>
                <a:gdLst/>
                <a:ahLst/>
                <a:cxnLst>
                  <a:cxn ang="0">
                    <a:pos x="0" y="0"/>
                  </a:cxn>
                  <a:cxn ang="0">
                    <a:pos x="299" y="382"/>
                  </a:cxn>
                  <a:cxn ang="0">
                    <a:pos x="879" y="527"/>
                  </a:cxn>
                </a:cxnLst>
                <a:rect l="0" t="0" r="r" b="b"/>
                <a:pathLst>
                  <a:path w="879" h="527">
                    <a:moveTo>
                      <a:pt x="0" y="0"/>
                    </a:moveTo>
                    <a:cubicBezTo>
                      <a:pt x="76" y="147"/>
                      <a:pt x="152" y="294"/>
                      <a:pt x="299" y="382"/>
                    </a:cubicBezTo>
                    <a:cubicBezTo>
                      <a:pt x="446" y="470"/>
                      <a:pt x="662" y="498"/>
                      <a:pt x="879" y="527"/>
                    </a:cubicBezTo>
                  </a:path>
                </a:pathLst>
              </a:custGeom>
              <a:noFill/>
              <a:ln w="9525">
                <a:solidFill>
                  <a:srgbClr val="993300"/>
                </a:solidFill>
                <a:round/>
                <a:headEnd type="none" w="med" len="med"/>
                <a:tailEnd type="triangle" w="med" len="med"/>
              </a:ln>
              <a:effectLst/>
            </p:spPr>
            <p:txBody>
              <a:bodyPr wrap="none" anchor="ctr"/>
              <a:lstStyle/>
              <a:p>
                <a:endParaRPr lang="en-US"/>
              </a:p>
            </p:txBody>
          </p:sp>
        </p:grpSp>
      </p:grpSp>
      <p:sp>
        <p:nvSpPr>
          <p:cNvPr id="30" name="Text Box 31"/>
          <p:cNvSpPr txBox="1">
            <a:spLocks noChangeArrowheads="1"/>
          </p:cNvSpPr>
          <p:nvPr/>
        </p:nvSpPr>
        <p:spPr bwMode="auto">
          <a:xfrm>
            <a:off x="1892300" y="4873625"/>
            <a:ext cx="5507038" cy="461665"/>
          </a:xfrm>
          <a:prstGeom prst="rect">
            <a:avLst/>
          </a:prstGeom>
          <a:noFill/>
          <a:ln w="9525">
            <a:noFill/>
            <a:miter lim="800000"/>
            <a:headEnd/>
            <a:tailEnd/>
          </a:ln>
          <a:effectLst/>
        </p:spPr>
        <p:txBody>
          <a:bodyPr wrap="square">
            <a:spAutoFit/>
          </a:bodyPr>
          <a:lstStyle/>
          <a:p>
            <a:r>
              <a:rPr lang="en-US" sz="2400" b="1" i="0" dirty="0">
                <a:latin typeface="Consolas" pitchFamily="49" charset="0"/>
                <a:cs typeface="Consolas" pitchFamily="49" charset="0"/>
              </a:rPr>
              <a:t>       </a:t>
            </a:r>
            <a:r>
              <a:rPr lang="en-US" sz="2400" b="1" i="0" dirty="0" err="1">
                <a:latin typeface="Consolas" pitchFamily="49" charset="0"/>
                <a:cs typeface="Consolas" pitchFamily="49" charset="0"/>
              </a:rPr>
              <a:t>lst</a:t>
            </a:r>
            <a:r>
              <a:rPr lang="en-US" sz="2400" b="1" i="0" dirty="0">
                <a:latin typeface="Consolas" pitchFamily="49" charset="0"/>
                <a:cs typeface="Consolas" pitchFamily="49" charset="0"/>
              </a:rPr>
              <a:t>  =    (list 22 33)</a:t>
            </a:r>
          </a:p>
        </p:txBody>
      </p:sp>
      <p:sp>
        <p:nvSpPr>
          <p:cNvPr id="31" name="Text Box 35"/>
          <p:cNvSpPr txBox="1">
            <a:spLocks noChangeArrowheads="1"/>
          </p:cNvSpPr>
          <p:nvPr/>
        </p:nvSpPr>
        <p:spPr bwMode="auto">
          <a:xfrm>
            <a:off x="1568229" y="5553075"/>
            <a:ext cx="5452134"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(cons 11 </a:t>
            </a:r>
            <a:r>
              <a:rPr lang="en-US" sz="2400" b="1" i="0" dirty="0" err="1">
                <a:latin typeface="Consolas" pitchFamily="49" charset="0"/>
                <a:cs typeface="Consolas" pitchFamily="49" charset="0"/>
              </a:rPr>
              <a:t>lst</a:t>
            </a:r>
            <a:r>
              <a:rPr lang="en-US" sz="2400" b="1" i="0" dirty="0">
                <a:latin typeface="Consolas" pitchFamily="49" charset="0"/>
                <a:cs typeface="Consolas" pitchFamily="49" charset="0"/>
              </a:rPr>
              <a:t>) = (list 11 22 33)</a:t>
            </a:r>
          </a:p>
        </p:txBody>
      </p:sp>
      <p:sp>
        <p:nvSpPr>
          <p:cNvPr id="23" name="Rectangle 22"/>
          <p:cNvSpPr/>
          <p:nvPr/>
        </p:nvSpPr>
        <p:spPr>
          <a:xfrm>
            <a:off x="5100638" y="1280160"/>
            <a:ext cx="3906202" cy="1749584"/>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Now that we've seen the internal representation of lists, we can see how </a:t>
            </a:r>
            <a:r>
              <a:rPr lang="en-US" b="1" dirty="0">
                <a:solidFill>
                  <a:schemeClr val="tx1"/>
                </a:solidFill>
              </a:rPr>
              <a:t>cons</a:t>
            </a:r>
            <a:r>
              <a:rPr lang="en-US" dirty="0">
                <a:solidFill>
                  <a:schemeClr val="tx1"/>
                </a:solidFill>
              </a:rPr>
              <a:t> creates a new list: it simply adds a new node to the front of the list.  This operation takes a short, fixed amount of time.</a:t>
            </a:r>
          </a:p>
        </p:txBody>
      </p:sp>
    </p:spTree>
    <p:extLst>
      <p:ext uri="{BB962C8B-B14F-4D97-AF65-F5344CB8AC3E}">
        <p14:creationId xmlns:p14="http://schemas.microsoft.com/office/powerpoint/2010/main" val="5838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accel="50000" decel="5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0" fill="hold"/>
                                        <p:tgtEl>
                                          <p:spTgt spid="7"/>
                                        </p:tgtEl>
                                        <p:attrNameLst>
                                          <p:attrName>ppt_x</p:attrName>
                                        </p:attrNameLst>
                                      </p:cBhvr>
                                      <p:tavLst>
                                        <p:tav tm="0">
                                          <p:val>
                                            <p:strVal val="0-#ppt_w/2"/>
                                          </p:val>
                                        </p:tav>
                                        <p:tav tm="100000">
                                          <p:val>
                                            <p:strVal val="#ppt_x"/>
                                          </p:val>
                                        </p:tav>
                                      </p:tavLst>
                                    </p:anim>
                                    <p:anim calcmode="lin" valueType="num">
                                      <p:cBhvr additive="base">
                                        <p:cTn id="8" dur="3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2598691" y="276614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 a template</a:t>
              </a:r>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04</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647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Lists</a:t>
            </a:r>
          </a:p>
        </p:txBody>
      </p:sp>
      <p:sp>
        <p:nvSpPr>
          <p:cNvPr id="3" name="Content Placeholder 2"/>
          <p:cNvSpPr>
            <a:spLocks noGrp="1"/>
          </p:cNvSpPr>
          <p:nvPr>
            <p:ph idx="1"/>
          </p:nvPr>
        </p:nvSpPr>
        <p:spPr/>
        <p:txBody>
          <a:bodyPr/>
          <a:lstStyle/>
          <a:p>
            <a:pPr marL="57150" indent="0">
              <a:buNone/>
            </a:pPr>
            <a:r>
              <a:rPr lang="en-US" b="1" dirty="0">
                <a:latin typeface="Consolas" pitchFamily="49" charset="0"/>
                <a:cs typeface="Consolas" pitchFamily="49" charset="0"/>
              </a:rPr>
              <a:t>empty?</a:t>
            </a:r>
            <a:r>
              <a:rPr lang="en-US" b="1" dirty="0">
                <a:latin typeface="Courier New" pitchFamily="49" charset="0"/>
                <a:cs typeface="Courier New" pitchFamily="49" charset="0"/>
              </a:rPr>
              <a:t> : </a:t>
            </a:r>
            <a:r>
              <a:rPr lang="en-US" b="1" dirty="0" err="1">
                <a:latin typeface="Consolas" pitchFamily="49" charset="0"/>
                <a:cs typeface="Consolas" pitchFamily="49" charset="0"/>
              </a:rPr>
              <a:t>XList</a:t>
            </a:r>
            <a:r>
              <a:rPr lang="en-US" b="1" dirty="0">
                <a:latin typeface="Consolas" pitchFamily="49" charset="0"/>
                <a:cs typeface="Consolas" pitchFamily="49" charset="0"/>
              </a:rPr>
              <a:t> -&gt; Boolean</a:t>
            </a:r>
          </a:p>
          <a:p>
            <a:pPr marL="57150" indent="0">
              <a:buNone/>
            </a:pPr>
            <a:r>
              <a:rPr lang="en-US" b="1" dirty="0">
                <a:latin typeface="Consolas" pitchFamily="49" charset="0"/>
                <a:cs typeface="Consolas" pitchFamily="49" charset="0"/>
              </a:rPr>
              <a:t>Given a list, returns true </a:t>
            </a:r>
            <a:r>
              <a:rPr lang="en-US" b="1" dirty="0" err="1">
                <a:latin typeface="Consolas" pitchFamily="49" charset="0"/>
                <a:cs typeface="Consolas" pitchFamily="49" charset="0"/>
              </a:rPr>
              <a:t>iff</a:t>
            </a:r>
            <a:r>
              <a:rPr lang="en-US" b="1" dirty="0">
                <a:latin typeface="Consolas" pitchFamily="49" charset="0"/>
                <a:cs typeface="Consolas" pitchFamily="49" charset="0"/>
              </a:rPr>
              <a:t> the list is empty</a:t>
            </a:r>
          </a:p>
          <a:p>
            <a:pPr marL="57150" indent="0">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20</a:t>
            </a:fld>
            <a:endParaRPr lang="en-US"/>
          </a:p>
        </p:txBody>
      </p:sp>
      <p:sp>
        <p:nvSpPr>
          <p:cNvPr id="4" name="Rectangle 3"/>
          <p:cNvSpPr/>
          <p:nvPr/>
        </p:nvSpPr>
        <p:spPr>
          <a:xfrm>
            <a:off x="4537710" y="3342290"/>
            <a:ext cx="4149090" cy="184456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Racket provides 3 functions for inspecting lists and taking them apart.  These are </a:t>
            </a:r>
            <a:r>
              <a:rPr lang="en-US" b="1" dirty="0">
                <a:solidFill>
                  <a:schemeClr val="tx1"/>
                </a:solidFill>
              </a:rPr>
              <a:t>empty? </a:t>
            </a:r>
            <a:r>
              <a:rPr lang="en-US" dirty="0">
                <a:solidFill>
                  <a:schemeClr val="tx1"/>
                </a:solidFill>
              </a:rPr>
              <a:t>, </a:t>
            </a:r>
            <a:r>
              <a:rPr lang="en-US" b="1" dirty="0">
                <a:solidFill>
                  <a:schemeClr val="tx1"/>
                </a:solidFill>
              </a:rPr>
              <a:t>first</a:t>
            </a:r>
            <a:r>
              <a:rPr lang="en-US" dirty="0">
                <a:solidFill>
                  <a:schemeClr val="tx1"/>
                </a:solidFill>
              </a:rPr>
              <a:t>, and </a:t>
            </a:r>
            <a:r>
              <a:rPr lang="en-US" b="1" dirty="0">
                <a:solidFill>
                  <a:schemeClr val="tx1"/>
                </a:solidFill>
              </a:rPr>
              <a:t>rest</a:t>
            </a:r>
            <a:r>
              <a:rPr lang="en-US" dirty="0">
                <a:solidFill>
                  <a:schemeClr val="tx1"/>
                </a:solidFill>
              </a:rPr>
              <a:t>.</a:t>
            </a:r>
          </a:p>
          <a:p>
            <a:pPr>
              <a:defRPr/>
            </a:pPr>
            <a:endParaRPr lang="en-US" dirty="0">
              <a:solidFill>
                <a:schemeClr val="tx1"/>
              </a:solidFill>
            </a:endParaRPr>
          </a:p>
          <a:p>
            <a:pPr>
              <a:defRPr/>
            </a:pPr>
            <a:r>
              <a:rPr lang="en-US" dirty="0">
                <a:solidFill>
                  <a:schemeClr val="tx1"/>
                </a:solidFill>
              </a:rPr>
              <a:t>The predicate </a:t>
            </a:r>
            <a:r>
              <a:rPr lang="en-US" b="1" dirty="0">
                <a:solidFill>
                  <a:schemeClr val="tx1"/>
                </a:solidFill>
              </a:rPr>
              <a:t>empty? </a:t>
            </a:r>
            <a:r>
              <a:rPr lang="en-US" dirty="0">
                <a:solidFill>
                  <a:schemeClr val="tx1"/>
                </a:solidFill>
              </a:rPr>
              <a:t>returns true if and only if the list is empty.</a:t>
            </a:r>
          </a:p>
        </p:txBody>
      </p:sp>
    </p:spTree>
    <p:extLst>
      <p:ext uri="{BB962C8B-B14F-4D97-AF65-F5344CB8AC3E}">
        <p14:creationId xmlns:p14="http://schemas.microsoft.com/office/powerpoint/2010/main" val="1203529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Lists</a:t>
            </a:r>
          </a:p>
        </p:txBody>
      </p:sp>
      <p:sp>
        <p:nvSpPr>
          <p:cNvPr id="3" name="Content Placeholder 2"/>
          <p:cNvSpPr>
            <a:spLocks noGrp="1"/>
          </p:cNvSpPr>
          <p:nvPr>
            <p:ph idx="1"/>
          </p:nvPr>
        </p:nvSpPr>
        <p:spPr/>
        <p:txBody>
          <a:bodyPr>
            <a:normAutofit/>
          </a:bodyPr>
          <a:lstStyle/>
          <a:p>
            <a:pPr marL="57150" indent="0">
              <a:buNone/>
            </a:pPr>
            <a:r>
              <a:rPr lang="en-US" b="1" dirty="0">
                <a:latin typeface="Consolas" pitchFamily="49" charset="0"/>
                <a:cs typeface="Consolas" pitchFamily="49" charset="0"/>
              </a:rPr>
              <a:t>first : </a:t>
            </a:r>
            <a:r>
              <a:rPr lang="en-US" b="1" dirty="0" err="1">
                <a:latin typeface="Consolas" pitchFamily="49" charset="0"/>
                <a:cs typeface="Consolas" pitchFamily="49" charset="0"/>
              </a:rPr>
              <a:t>XList</a:t>
            </a:r>
            <a:r>
              <a:rPr lang="en-US" b="1" dirty="0">
                <a:latin typeface="Consolas" pitchFamily="49" charset="0"/>
                <a:cs typeface="Consolas" pitchFamily="49" charset="0"/>
              </a:rPr>
              <a:t> -&gt; X</a:t>
            </a:r>
          </a:p>
          <a:p>
            <a:pPr marL="57150" indent="0">
              <a:buNone/>
            </a:pPr>
            <a:r>
              <a:rPr lang="en-US" b="1" dirty="0">
                <a:latin typeface="Consolas" pitchFamily="49" charset="0"/>
                <a:cs typeface="Consolas" pitchFamily="49" charset="0"/>
              </a:rPr>
              <a:t>GIVEN: a list</a:t>
            </a:r>
          </a:p>
          <a:p>
            <a:pPr marL="57150" indent="0">
              <a:buNone/>
            </a:pPr>
            <a:r>
              <a:rPr lang="en-US" b="1" dirty="0">
                <a:latin typeface="Consolas" pitchFamily="49" charset="0"/>
                <a:cs typeface="Consolas" pitchFamily="49" charset="0"/>
              </a:rPr>
              <a:t>WHERE: the list is non-empty</a:t>
            </a:r>
          </a:p>
          <a:p>
            <a:pPr marL="57150" indent="0">
              <a:buNone/>
            </a:pPr>
            <a:r>
              <a:rPr lang="en-US" b="1" dirty="0">
                <a:latin typeface="Consolas" pitchFamily="49" charset="0"/>
                <a:cs typeface="Consolas" pitchFamily="49" charset="0"/>
              </a:rPr>
              <a:t>RETURNS: its first element</a:t>
            </a:r>
          </a:p>
          <a:p>
            <a:pPr marL="57150" indent="0">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
        <p:nvSpPr>
          <p:cNvPr id="5" name="Rectangle 4"/>
          <p:cNvSpPr/>
          <p:nvPr/>
        </p:nvSpPr>
        <p:spPr>
          <a:xfrm>
            <a:off x="5407081" y="4076591"/>
            <a:ext cx="2963918" cy="172096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When we write down the template for lists, we will see that when we call </a:t>
            </a:r>
            <a:r>
              <a:rPr lang="en-US" b="1" dirty="0">
                <a:solidFill>
                  <a:schemeClr val="tx1"/>
                </a:solidFill>
              </a:rPr>
              <a:t>first</a:t>
            </a:r>
            <a:r>
              <a:rPr lang="en-US" dirty="0">
                <a:solidFill>
                  <a:schemeClr val="tx1"/>
                </a:solidFill>
              </a:rPr>
              <a:t>, its argument will always be non-empty.</a:t>
            </a:r>
          </a:p>
        </p:txBody>
      </p:sp>
    </p:spTree>
    <p:extLst>
      <p:ext uri="{BB962C8B-B14F-4D97-AF65-F5344CB8AC3E}">
        <p14:creationId xmlns:p14="http://schemas.microsoft.com/office/powerpoint/2010/main" val="3304800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Lists</a:t>
            </a:r>
          </a:p>
        </p:txBody>
      </p:sp>
      <p:sp>
        <p:nvSpPr>
          <p:cNvPr id="3" name="Content Placeholder 2"/>
          <p:cNvSpPr>
            <a:spLocks noGrp="1"/>
          </p:cNvSpPr>
          <p:nvPr>
            <p:ph idx="1"/>
          </p:nvPr>
        </p:nvSpPr>
        <p:spPr/>
        <p:txBody>
          <a:bodyPr>
            <a:normAutofit/>
          </a:bodyPr>
          <a:lstStyle/>
          <a:p>
            <a:pPr marL="57150" indent="0">
              <a:buNone/>
            </a:pPr>
            <a:r>
              <a:rPr lang="en-US" b="1" dirty="0">
                <a:latin typeface="Consolas" pitchFamily="49" charset="0"/>
                <a:cs typeface="Consolas" pitchFamily="49" charset="0"/>
              </a:rPr>
              <a:t>rest : </a:t>
            </a:r>
            <a:r>
              <a:rPr lang="en-US" b="1" dirty="0" err="1">
                <a:latin typeface="Consolas" pitchFamily="49" charset="0"/>
                <a:cs typeface="Consolas" pitchFamily="49" charset="0"/>
              </a:rPr>
              <a:t>XList</a:t>
            </a:r>
            <a:r>
              <a:rPr lang="en-US" b="1" dirty="0">
                <a:latin typeface="Consolas" pitchFamily="49" charset="0"/>
                <a:cs typeface="Consolas" pitchFamily="49" charset="0"/>
              </a:rPr>
              <a:t> -&gt; </a:t>
            </a:r>
            <a:r>
              <a:rPr lang="en-US" b="1" dirty="0" err="1">
                <a:latin typeface="Consolas" pitchFamily="49" charset="0"/>
                <a:cs typeface="Consolas" pitchFamily="49" charset="0"/>
              </a:rPr>
              <a:t>XList</a:t>
            </a:r>
            <a:endParaRPr lang="en-US" b="1" dirty="0">
              <a:latin typeface="Consolas" pitchFamily="49" charset="0"/>
              <a:cs typeface="Consolas" pitchFamily="49" charset="0"/>
            </a:endParaRPr>
          </a:p>
          <a:p>
            <a:pPr marL="57150" indent="0">
              <a:buNone/>
            </a:pPr>
            <a:r>
              <a:rPr lang="en-US" b="1" dirty="0">
                <a:latin typeface="Consolas" pitchFamily="49" charset="0"/>
                <a:cs typeface="Consolas" pitchFamily="49" charset="0"/>
              </a:rPr>
              <a:t>GIVEN: a list</a:t>
            </a:r>
          </a:p>
          <a:p>
            <a:pPr marL="57150" indent="0">
              <a:buNone/>
            </a:pPr>
            <a:r>
              <a:rPr lang="en-US" b="1" dirty="0">
                <a:latin typeface="Consolas" pitchFamily="49" charset="0"/>
                <a:cs typeface="Consolas" pitchFamily="49" charset="0"/>
              </a:rPr>
              <a:t>WHERE: the list is non-empty</a:t>
            </a:r>
          </a:p>
          <a:p>
            <a:pPr marL="57150" indent="0">
              <a:buNone/>
            </a:pPr>
            <a:r>
              <a:rPr lang="en-US" b="1" dirty="0">
                <a:latin typeface="Consolas" pitchFamily="49" charset="0"/>
                <a:cs typeface="Consolas" pitchFamily="49" charset="0"/>
              </a:rPr>
              <a:t>RETURNS: the list of all its elements except the first</a:t>
            </a:r>
          </a:p>
          <a:p>
            <a:pPr marL="57150" indent="0">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sp>
        <p:nvSpPr>
          <p:cNvPr id="5" name="Rectangle 4"/>
          <p:cNvSpPr/>
          <p:nvPr/>
        </p:nvSpPr>
        <p:spPr>
          <a:xfrm>
            <a:off x="5278493" y="4533790"/>
            <a:ext cx="2963918" cy="172096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When we write down the template for lists, we will see that when we call </a:t>
            </a:r>
            <a:r>
              <a:rPr lang="en-US" b="1" dirty="0">
                <a:solidFill>
                  <a:schemeClr val="tx1"/>
                </a:solidFill>
              </a:rPr>
              <a:t>rest</a:t>
            </a:r>
            <a:r>
              <a:rPr lang="en-US" dirty="0">
                <a:solidFill>
                  <a:schemeClr val="tx1"/>
                </a:solidFill>
              </a:rPr>
              <a:t>, its argument will always be non-empty.</a:t>
            </a:r>
          </a:p>
        </p:txBody>
      </p:sp>
    </p:spTree>
    <p:extLst>
      <p:ext uri="{BB962C8B-B14F-4D97-AF65-F5344CB8AC3E}">
        <p14:creationId xmlns:p14="http://schemas.microsoft.com/office/powerpoint/2010/main" val="2060528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(empty?                   empty)   = true</a:t>
            </a:r>
          </a:p>
          <a:p>
            <a:pPr>
              <a:buNone/>
            </a:pPr>
            <a:r>
              <a:rPr lang="en-US" sz="2000" b="1" dirty="0">
                <a:latin typeface="Consolas" pitchFamily="49" charset="0"/>
                <a:cs typeface="Consolas" pitchFamily="49" charset="0"/>
              </a:rPr>
              <a:t>(empty?          (cons 11 empty))  = false</a:t>
            </a:r>
          </a:p>
          <a:p>
            <a:pPr>
              <a:buNone/>
            </a:pPr>
            <a:r>
              <a:rPr lang="en-US" sz="2000" b="1" dirty="0">
                <a:latin typeface="Consolas" pitchFamily="49" charset="0"/>
                <a:cs typeface="Consolas" pitchFamily="49" charset="0"/>
              </a:rPr>
              <a:t>(empty? (cons 22 (cons 11 empty))) = false</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(first (cons 11 empty)) = 11</a:t>
            </a:r>
          </a:p>
          <a:p>
            <a:pPr>
              <a:buNone/>
            </a:pPr>
            <a:r>
              <a:rPr lang="en-US" sz="2000" b="1" dirty="0">
                <a:latin typeface="Consolas" pitchFamily="49" charset="0"/>
                <a:cs typeface="Consolas" pitchFamily="49" charset="0"/>
              </a:rPr>
              <a:t>(rest  (cons 11 empty)) = empty</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(first (cons 22 (cons 11 empty))) = 22</a:t>
            </a:r>
          </a:p>
          <a:p>
            <a:pPr>
              <a:buNone/>
            </a:pPr>
            <a:r>
              <a:rPr lang="en-US" sz="2000" b="1" dirty="0">
                <a:latin typeface="Consolas" pitchFamily="49" charset="0"/>
                <a:cs typeface="Consolas" pitchFamily="49" charset="0"/>
              </a:rPr>
              <a:t>(rest  (cons 22 (cons 11 empty))) = (cons 11 empty)</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(first empty)  </a:t>
            </a:r>
            <a:r>
              <a:rPr lang="en-US" sz="2000" b="1" i="1" dirty="0">
                <a:solidFill>
                  <a:srgbClr val="FF0000"/>
                </a:solidFill>
                <a:latin typeface="Consolas" pitchFamily="49" charset="0"/>
                <a:cs typeface="Consolas" pitchFamily="49" charset="0"/>
                <a:sym typeface="Wingdings" pitchFamily="2" charset="2"/>
              </a:rPr>
              <a:t> Error! (Precondition failed)</a:t>
            </a:r>
          </a:p>
          <a:p>
            <a:pPr>
              <a:buNone/>
            </a:pPr>
            <a:r>
              <a:rPr lang="en-US" sz="2000" b="1" dirty="0">
                <a:latin typeface="Consolas" pitchFamily="49" charset="0"/>
                <a:cs typeface="Consolas" pitchFamily="49" charset="0"/>
              </a:rPr>
              <a:t>(rest  empty)  </a:t>
            </a:r>
            <a:r>
              <a:rPr lang="en-US" sz="2000" b="1" i="1" dirty="0">
                <a:solidFill>
                  <a:srgbClr val="FF0000"/>
                </a:solidFill>
                <a:latin typeface="Consolas" pitchFamily="49" charset="0"/>
                <a:cs typeface="Consolas" pitchFamily="49" charset="0"/>
                <a:sym typeface="Wingdings" pitchFamily="2" charset="2"/>
              </a:rPr>
              <a:t> Error! (Precondition failed)</a:t>
            </a:r>
          </a:p>
          <a:p>
            <a:pPr>
              <a:buNone/>
            </a:pPr>
            <a:endParaRPr lang="en-US" sz="2000" b="1" i="1" dirty="0">
              <a:solidFill>
                <a:srgbClr val="FF0000"/>
              </a:solidFill>
              <a:latin typeface="Consolas" pitchFamily="49" charset="0"/>
              <a:cs typeface="Consolas" pitchFamily="49" charset="0"/>
              <a:sym typeface="Wingdings" pitchFamily="2" charset="2"/>
            </a:endParaRPr>
          </a:p>
          <a:p>
            <a:pPr>
              <a:buNone/>
            </a:pPr>
            <a:endParaRPr lang="en-US" sz="2000" b="1" i="1" dirty="0">
              <a:solidFill>
                <a:srgbClr val="FF000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748845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of </a:t>
            </a:r>
            <a:r>
              <a:rPr lang="en-US" b="1" dirty="0">
                <a:latin typeface="Consolas" pitchFamily="49" charset="0"/>
                <a:cs typeface="Consolas" pitchFamily="49" charset="0"/>
              </a:rPr>
              <a:t>first </a:t>
            </a:r>
            <a:r>
              <a:rPr lang="en-US" dirty="0">
                <a:cs typeface="Consolas" pitchFamily="49" charset="0"/>
              </a:rPr>
              <a:t>and</a:t>
            </a:r>
            <a:r>
              <a:rPr lang="en-US" b="1" dirty="0">
                <a:latin typeface="Consolas" pitchFamily="49" charset="0"/>
                <a:cs typeface="Consolas" pitchFamily="49" charset="0"/>
              </a:rPr>
              <a:t> rest</a:t>
            </a:r>
          </a:p>
        </p:txBody>
      </p:sp>
      <p:sp>
        <p:nvSpPr>
          <p:cNvPr id="23" name="Slide Number Placeholder 22"/>
          <p:cNvSpPr>
            <a:spLocks noGrp="1"/>
          </p:cNvSpPr>
          <p:nvPr>
            <p:ph type="sldNum" sz="quarter" idx="12"/>
          </p:nvPr>
        </p:nvSpPr>
        <p:spPr/>
        <p:txBody>
          <a:bodyPr/>
          <a:lstStyle/>
          <a:p>
            <a:fld id="{9F4492BD-6A9C-48FC-AC76-0B4FE11194A1}" type="slidenum">
              <a:rPr lang="en-US" smtClean="0"/>
              <a:pPr/>
              <a:t>24</a:t>
            </a:fld>
            <a:endParaRPr lang="en-US"/>
          </a:p>
        </p:txBody>
      </p:sp>
      <p:grpSp>
        <p:nvGrpSpPr>
          <p:cNvPr id="3" name="Group 22"/>
          <p:cNvGrpSpPr>
            <a:grpSpLocks/>
          </p:cNvGrpSpPr>
          <p:nvPr/>
        </p:nvGrpSpPr>
        <p:grpSpPr bwMode="auto">
          <a:xfrm>
            <a:off x="4719638" y="3429001"/>
            <a:ext cx="1828800" cy="1071563"/>
            <a:chOff x="2493" y="1488"/>
            <a:chExt cx="1152" cy="675"/>
          </a:xfrm>
        </p:grpSpPr>
        <p:grpSp>
          <p:nvGrpSpPr>
            <p:cNvPr id="5" name="Group 6"/>
            <p:cNvGrpSpPr>
              <a:grpSpLocks/>
            </p:cNvGrpSpPr>
            <p:nvPr/>
          </p:nvGrpSpPr>
          <p:grpSpPr bwMode="auto">
            <a:xfrm>
              <a:off x="2493" y="1488"/>
              <a:ext cx="480" cy="192"/>
              <a:chOff x="1392" y="1536"/>
              <a:chExt cx="480" cy="192"/>
            </a:xfrm>
          </p:grpSpPr>
          <p:sp>
            <p:nvSpPr>
              <p:cNvPr id="16" name="Rectangle 7"/>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7" name="Rectangle 8"/>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6" name="Group 9"/>
            <p:cNvGrpSpPr>
              <a:grpSpLocks/>
            </p:cNvGrpSpPr>
            <p:nvPr/>
          </p:nvGrpSpPr>
          <p:grpSpPr bwMode="auto">
            <a:xfrm>
              <a:off x="3165" y="1488"/>
              <a:ext cx="480" cy="192"/>
              <a:chOff x="1392" y="1536"/>
              <a:chExt cx="480" cy="192"/>
            </a:xfrm>
          </p:grpSpPr>
          <p:sp>
            <p:nvSpPr>
              <p:cNvPr id="14" name="Rectangle 10"/>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5" name="Rectangle 11"/>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8" name="Line 13"/>
            <p:cNvSpPr>
              <a:spLocks noChangeShapeType="1"/>
            </p:cNvSpPr>
            <p:nvPr/>
          </p:nvSpPr>
          <p:spPr bwMode="auto">
            <a:xfrm>
              <a:off x="2829" y="1584"/>
              <a:ext cx="336"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9" name="Line 14"/>
            <p:cNvSpPr>
              <a:spLocks noChangeShapeType="1"/>
            </p:cNvSpPr>
            <p:nvPr/>
          </p:nvSpPr>
          <p:spPr bwMode="auto">
            <a:xfrm>
              <a:off x="3405" y="1488"/>
              <a:ext cx="240" cy="192"/>
            </a:xfrm>
            <a:prstGeom prst="line">
              <a:avLst/>
            </a:prstGeom>
            <a:noFill/>
            <a:ln w="9525">
              <a:solidFill>
                <a:schemeClr val="tx1"/>
              </a:solidFill>
              <a:round/>
              <a:headEnd/>
              <a:tailEnd/>
            </a:ln>
            <a:effectLst/>
          </p:spPr>
          <p:txBody>
            <a:bodyPr wrap="none" anchor="ctr"/>
            <a:lstStyle/>
            <a:p>
              <a:endParaRPr lang="en-US"/>
            </a:p>
          </p:txBody>
        </p:sp>
        <p:sp>
          <p:nvSpPr>
            <p:cNvPr id="10" name="Line 15"/>
            <p:cNvSpPr>
              <a:spLocks noChangeShapeType="1"/>
            </p:cNvSpPr>
            <p:nvPr/>
          </p:nvSpPr>
          <p:spPr bwMode="auto">
            <a:xfrm>
              <a:off x="2589" y="15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1" name="Line 17"/>
            <p:cNvSpPr>
              <a:spLocks noChangeShapeType="1"/>
            </p:cNvSpPr>
            <p:nvPr/>
          </p:nvSpPr>
          <p:spPr bwMode="auto">
            <a:xfrm>
              <a:off x="3261" y="15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2" name="Text Box 19"/>
            <p:cNvSpPr txBox="1">
              <a:spLocks noChangeArrowheads="1"/>
            </p:cNvSpPr>
            <p:nvPr/>
          </p:nvSpPr>
          <p:spPr bwMode="auto">
            <a:xfrm>
              <a:off x="2501" y="1872"/>
              <a:ext cx="330" cy="291"/>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22</a:t>
              </a:r>
              <a:endParaRPr lang="en-US" sz="2400" b="1" i="0" dirty="0">
                <a:latin typeface="Consolas" pitchFamily="49" charset="0"/>
                <a:cs typeface="Consolas" pitchFamily="49" charset="0"/>
              </a:endParaRPr>
            </a:p>
          </p:txBody>
        </p:sp>
        <p:sp>
          <p:nvSpPr>
            <p:cNvPr id="13" name="Text Box 20"/>
            <p:cNvSpPr txBox="1">
              <a:spLocks noChangeArrowheads="1"/>
            </p:cNvSpPr>
            <p:nvPr/>
          </p:nvSpPr>
          <p:spPr bwMode="auto">
            <a:xfrm>
              <a:off x="3161" y="1872"/>
              <a:ext cx="330" cy="291"/>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33</a:t>
              </a:r>
              <a:endParaRPr lang="en-US" sz="2400" b="1" i="0" dirty="0">
                <a:latin typeface="Consolas" pitchFamily="49" charset="0"/>
                <a:cs typeface="Consolas" pitchFamily="49" charset="0"/>
              </a:endParaRPr>
            </a:p>
          </p:txBody>
        </p:sp>
      </p:grpSp>
      <p:sp>
        <p:nvSpPr>
          <p:cNvPr id="18" name="Text Box 23"/>
          <p:cNvSpPr txBox="1">
            <a:spLocks noChangeArrowheads="1"/>
          </p:cNvSpPr>
          <p:nvPr/>
        </p:nvSpPr>
        <p:spPr bwMode="auto">
          <a:xfrm>
            <a:off x="3200400" y="2427288"/>
            <a:ext cx="864339" cy="461665"/>
          </a:xfrm>
          <a:prstGeom prst="rect">
            <a:avLst/>
          </a:prstGeom>
          <a:noFill/>
          <a:ln w="9525">
            <a:noFill/>
            <a:miter lim="800000"/>
            <a:headEnd/>
            <a:tailEnd/>
          </a:ln>
          <a:effectLst/>
        </p:spPr>
        <p:txBody>
          <a:bodyPr wrap="none">
            <a:spAutoFit/>
          </a:bodyPr>
          <a:lstStyle/>
          <a:p>
            <a:r>
              <a:rPr lang="en-US" sz="2400" b="1" i="0" dirty="0">
                <a:solidFill>
                  <a:srgbClr val="993300"/>
                </a:solidFill>
                <a:latin typeface="Consolas" pitchFamily="49" charset="0"/>
                <a:cs typeface="Consolas" pitchFamily="49" charset="0"/>
              </a:rPr>
              <a:t>lst2</a:t>
            </a:r>
          </a:p>
        </p:txBody>
      </p:sp>
      <p:sp>
        <p:nvSpPr>
          <p:cNvPr id="19" name="Line 24"/>
          <p:cNvSpPr>
            <a:spLocks noChangeShapeType="1"/>
          </p:cNvSpPr>
          <p:nvPr/>
        </p:nvSpPr>
        <p:spPr bwMode="auto">
          <a:xfrm>
            <a:off x="3544887" y="2884488"/>
            <a:ext cx="147638" cy="544512"/>
          </a:xfrm>
          <a:prstGeom prst="line">
            <a:avLst/>
          </a:prstGeom>
          <a:noFill/>
          <a:ln w="9525">
            <a:solidFill>
              <a:srgbClr val="993300"/>
            </a:solidFill>
            <a:round/>
            <a:headEnd/>
            <a:tailEnd type="stealth" w="lg" len="lg"/>
          </a:ln>
          <a:effectLst/>
        </p:spPr>
        <p:txBody>
          <a:bodyPr wrap="none" anchor="ctr"/>
          <a:lstStyle/>
          <a:p>
            <a:endParaRPr lang="en-US"/>
          </a:p>
        </p:txBody>
      </p:sp>
      <p:sp>
        <p:nvSpPr>
          <p:cNvPr id="4" name="Text Box 18"/>
          <p:cNvSpPr txBox="1">
            <a:spLocks noChangeArrowheads="1"/>
          </p:cNvSpPr>
          <p:nvPr/>
        </p:nvSpPr>
        <p:spPr bwMode="auto">
          <a:xfrm>
            <a:off x="3668713" y="4038600"/>
            <a:ext cx="524503"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11</a:t>
            </a:r>
            <a:endParaRPr lang="en-US" sz="2400" b="1" i="0" dirty="0">
              <a:latin typeface="Consolas" pitchFamily="49" charset="0"/>
              <a:cs typeface="Consolas" pitchFamily="49" charset="0"/>
            </a:endParaRPr>
          </a:p>
        </p:txBody>
      </p:sp>
      <p:grpSp>
        <p:nvGrpSpPr>
          <p:cNvPr id="7" name="Group 3"/>
          <p:cNvGrpSpPr>
            <a:grpSpLocks/>
          </p:cNvGrpSpPr>
          <p:nvPr/>
        </p:nvGrpSpPr>
        <p:grpSpPr bwMode="auto">
          <a:xfrm>
            <a:off x="3665538" y="3429000"/>
            <a:ext cx="762000" cy="304800"/>
            <a:chOff x="1392" y="1536"/>
            <a:chExt cx="480" cy="192"/>
          </a:xfrm>
        </p:grpSpPr>
        <p:sp>
          <p:nvSpPr>
            <p:cNvPr id="28" name="Rectangle 4"/>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29" name="Rectangle 5"/>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24" name="Line 12"/>
          <p:cNvSpPr>
            <a:spLocks noChangeShapeType="1"/>
          </p:cNvSpPr>
          <p:nvPr/>
        </p:nvSpPr>
        <p:spPr bwMode="auto">
          <a:xfrm>
            <a:off x="4198938" y="3581400"/>
            <a:ext cx="533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 name="Line 16"/>
          <p:cNvSpPr>
            <a:spLocks noChangeShapeType="1"/>
          </p:cNvSpPr>
          <p:nvPr/>
        </p:nvSpPr>
        <p:spPr bwMode="auto">
          <a:xfrm>
            <a:off x="3817938" y="35814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 name="Text Box 31"/>
          <p:cNvSpPr txBox="1">
            <a:spLocks noChangeArrowheads="1"/>
          </p:cNvSpPr>
          <p:nvPr/>
        </p:nvSpPr>
        <p:spPr bwMode="auto">
          <a:xfrm>
            <a:off x="1892300" y="4873625"/>
            <a:ext cx="6413500" cy="1200329"/>
          </a:xfrm>
          <a:prstGeom prst="rect">
            <a:avLst/>
          </a:prstGeom>
          <a:noFill/>
          <a:ln w="9525">
            <a:noFill/>
            <a:miter lim="800000"/>
            <a:headEnd/>
            <a:tailEnd/>
          </a:ln>
          <a:effectLst/>
        </p:spPr>
        <p:txBody>
          <a:bodyPr wrap="square">
            <a:spAutoFit/>
          </a:bodyPr>
          <a:lstStyle/>
          <a:p>
            <a:r>
              <a:rPr lang="en-US" sz="2400" b="1" i="0" dirty="0">
                <a:latin typeface="Consolas" pitchFamily="49" charset="0"/>
                <a:cs typeface="Consolas" pitchFamily="49" charset="0"/>
              </a:rPr>
              <a:t>       lst2  = (list 11 22 33)</a:t>
            </a:r>
          </a:p>
          <a:p>
            <a:r>
              <a:rPr lang="en-US" sz="2400" b="1" dirty="0">
                <a:latin typeface="Consolas" pitchFamily="49" charset="0"/>
                <a:cs typeface="Consolas" pitchFamily="49" charset="0"/>
              </a:rPr>
              <a:t>(first lst2) = 11</a:t>
            </a:r>
          </a:p>
          <a:p>
            <a:r>
              <a:rPr lang="en-US" sz="2400" b="1" i="0" dirty="0">
                <a:latin typeface="Consolas" pitchFamily="49" charset="0"/>
                <a:cs typeface="Consolas" pitchFamily="49" charset="0"/>
              </a:rPr>
              <a:t>(rest  lst2) = (list 22 33)</a:t>
            </a:r>
          </a:p>
        </p:txBody>
      </p:sp>
      <p:grpSp>
        <p:nvGrpSpPr>
          <p:cNvPr id="20" name="Group 45"/>
          <p:cNvGrpSpPr/>
          <p:nvPr/>
        </p:nvGrpSpPr>
        <p:grpSpPr>
          <a:xfrm>
            <a:off x="914400" y="3886200"/>
            <a:ext cx="2830749" cy="461665"/>
            <a:chOff x="914400" y="3886200"/>
            <a:chExt cx="2830749" cy="461665"/>
          </a:xfrm>
        </p:grpSpPr>
        <p:sp>
          <p:nvSpPr>
            <p:cNvPr id="42" name="Text Box 23"/>
            <p:cNvSpPr txBox="1">
              <a:spLocks noChangeArrowheads="1"/>
            </p:cNvSpPr>
            <p:nvPr/>
          </p:nvSpPr>
          <p:spPr bwMode="auto">
            <a:xfrm>
              <a:off x="914400" y="3886200"/>
              <a:ext cx="2223686" cy="461665"/>
            </a:xfrm>
            <a:prstGeom prst="rect">
              <a:avLst/>
            </a:prstGeom>
            <a:noFill/>
            <a:ln w="9525">
              <a:noFill/>
              <a:miter lim="800000"/>
              <a:headEnd/>
              <a:tailEnd/>
            </a:ln>
            <a:effectLst/>
          </p:spPr>
          <p:txBody>
            <a:bodyPr wrap="none">
              <a:spAutoFit/>
            </a:bodyPr>
            <a:lstStyle/>
            <a:p>
              <a:r>
                <a:rPr lang="en-US" sz="2400" b="1" i="0" dirty="0">
                  <a:solidFill>
                    <a:srgbClr val="993300"/>
                  </a:solidFill>
                  <a:latin typeface="Consolas" pitchFamily="49" charset="0"/>
                  <a:cs typeface="Consolas" pitchFamily="49" charset="0"/>
                </a:rPr>
                <a:t>(first lst2)</a:t>
              </a:r>
            </a:p>
          </p:txBody>
        </p:sp>
        <p:sp>
          <p:nvSpPr>
            <p:cNvPr id="44" name="Freeform 43"/>
            <p:cNvSpPr/>
            <p:nvPr/>
          </p:nvSpPr>
          <p:spPr>
            <a:xfrm>
              <a:off x="3142034" y="4124528"/>
              <a:ext cx="603115" cy="19455"/>
            </a:xfrm>
            <a:custGeom>
              <a:avLst/>
              <a:gdLst>
                <a:gd name="connsiteX0" fmla="*/ 0 w 603115"/>
                <a:gd name="connsiteY0" fmla="*/ 0 h 19455"/>
                <a:gd name="connsiteX1" fmla="*/ 603115 w 603115"/>
                <a:gd name="connsiteY1" fmla="*/ 19455 h 19455"/>
              </a:gdLst>
              <a:ahLst/>
              <a:cxnLst>
                <a:cxn ang="0">
                  <a:pos x="connsiteX0" y="connsiteY0"/>
                </a:cxn>
                <a:cxn ang="0">
                  <a:pos x="connsiteX1" y="connsiteY1"/>
                </a:cxn>
              </a:cxnLst>
              <a:rect l="l" t="t" r="r" b="b"/>
              <a:pathLst>
                <a:path w="603115" h="19455">
                  <a:moveTo>
                    <a:pt x="0" y="0"/>
                  </a:moveTo>
                  <a:lnTo>
                    <a:pt x="603115" y="19455"/>
                  </a:lnTo>
                </a:path>
              </a:pathLst>
            </a:custGeom>
            <a:ln w="12700">
              <a:solidFill>
                <a:schemeClr val="accent6">
                  <a:lumMod val="50000"/>
                </a:schemeClr>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21" name="Group 46"/>
          <p:cNvGrpSpPr/>
          <p:nvPr/>
        </p:nvGrpSpPr>
        <p:grpSpPr>
          <a:xfrm>
            <a:off x="4191000" y="2057400"/>
            <a:ext cx="2053767" cy="1366838"/>
            <a:chOff x="4191000" y="2057400"/>
            <a:chExt cx="2053767" cy="1366838"/>
          </a:xfrm>
        </p:grpSpPr>
        <p:sp>
          <p:nvSpPr>
            <p:cNvPr id="43" name="Text Box 23"/>
            <p:cNvSpPr txBox="1">
              <a:spLocks noChangeArrowheads="1"/>
            </p:cNvSpPr>
            <p:nvPr/>
          </p:nvSpPr>
          <p:spPr bwMode="auto">
            <a:xfrm>
              <a:off x="4191000" y="2057400"/>
              <a:ext cx="2053767" cy="461665"/>
            </a:xfrm>
            <a:prstGeom prst="rect">
              <a:avLst/>
            </a:prstGeom>
            <a:noFill/>
            <a:ln w="9525">
              <a:noFill/>
              <a:miter lim="800000"/>
              <a:headEnd/>
              <a:tailEnd/>
            </a:ln>
            <a:effectLst/>
          </p:spPr>
          <p:txBody>
            <a:bodyPr wrap="none">
              <a:spAutoFit/>
            </a:bodyPr>
            <a:lstStyle/>
            <a:p>
              <a:r>
                <a:rPr lang="en-US" sz="2400" b="1" i="0" dirty="0">
                  <a:solidFill>
                    <a:srgbClr val="993300"/>
                  </a:solidFill>
                  <a:latin typeface="Consolas" pitchFamily="49" charset="0"/>
                  <a:cs typeface="Consolas" pitchFamily="49" charset="0"/>
                </a:rPr>
                <a:t>(rest lst2)</a:t>
              </a:r>
            </a:p>
          </p:txBody>
        </p:sp>
        <p:sp>
          <p:nvSpPr>
            <p:cNvPr id="45" name="Freeform 44"/>
            <p:cNvSpPr/>
            <p:nvPr/>
          </p:nvSpPr>
          <p:spPr>
            <a:xfrm>
              <a:off x="4876800" y="2481263"/>
              <a:ext cx="442119" cy="942975"/>
            </a:xfrm>
            <a:custGeom>
              <a:avLst/>
              <a:gdLst>
                <a:gd name="connsiteX0" fmla="*/ 309563 w 442119"/>
                <a:gd name="connsiteY0" fmla="*/ 0 h 942975"/>
                <a:gd name="connsiteX1" fmla="*/ 404813 w 442119"/>
                <a:gd name="connsiteY1" fmla="*/ 371475 h 942975"/>
                <a:gd name="connsiteX2" fmla="*/ 85725 w 442119"/>
                <a:gd name="connsiteY2" fmla="*/ 557212 h 942975"/>
                <a:gd name="connsiteX3" fmla="*/ 0 w 442119"/>
                <a:gd name="connsiteY3" fmla="*/ 942975 h 942975"/>
              </a:gdLst>
              <a:ahLst/>
              <a:cxnLst>
                <a:cxn ang="0">
                  <a:pos x="connsiteX0" y="connsiteY0"/>
                </a:cxn>
                <a:cxn ang="0">
                  <a:pos x="connsiteX1" y="connsiteY1"/>
                </a:cxn>
                <a:cxn ang="0">
                  <a:pos x="connsiteX2" y="connsiteY2"/>
                </a:cxn>
                <a:cxn ang="0">
                  <a:pos x="connsiteX3" y="connsiteY3"/>
                </a:cxn>
              </a:cxnLst>
              <a:rect l="l" t="t" r="r" b="b"/>
              <a:pathLst>
                <a:path w="442119" h="942975">
                  <a:moveTo>
                    <a:pt x="309563" y="0"/>
                  </a:moveTo>
                  <a:cubicBezTo>
                    <a:pt x="375841" y="139303"/>
                    <a:pt x="442119" y="278606"/>
                    <a:pt x="404813" y="371475"/>
                  </a:cubicBezTo>
                  <a:cubicBezTo>
                    <a:pt x="367507" y="464344"/>
                    <a:pt x="153194" y="461962"/>
                    <a:pt x="85725" y="557212"/>
                  </a:cubicBezTo>
                  <a:cubicBezTo>
                    <a:pt x="18256" y="652462"/>
                    <a:pt x="9128" y="797718"/>
                    <a:pt x="0" y="942975"/>
                  </a:cubicBezTo>
                </a:path>
              </a:pathLst>
            </a:custGeom>
            <a:ln w="12700">
              <a:solidFill>
                <a:schemeClr val="accent6">
                  <a:lumMod val="50000"/>
                </a:schemeClr>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2" name="Rectangle 21"/>
          <p:cNvSpPr/>
          <p:nvPr/>
        </p:nvSpPr>
        <p:spPr>
          <a:xfrm>
            <a:off x="394886" y="1346257"/>
            <a:ext cx="2743200" cy="10841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b="1" dirty="0">
                <a:solidFill>
                  <a:schemeClr val="tx1"/>
                </a:solidFill>
              </a:rPr>
              <a:t>first</a:t>
            </a:r>
            <a:r>
              <a:rPr lang="en-US" dirty="0">
                <a:solidFill>
                  <a:schemeClr val="tx1"/>
                </a:solidFill>
              </a:rPr>
              <a:t> and </a:t>
            </a:r>
            <a:r>
              <a:rPr lang="en-US" b="1" dirty="0">
                <a:solidFill>
                  <a:schemeClr val="tx1"/>
                </a:solidFill>
              </a:rPr>
              <a:t>rest</a:t>
            </a:r>
            <a:r>
              <a:rPr lang="en-US" dirty="0">
                <a:solidFill>
                  <a:schemeClr val="tx1"/>
                </a:solidFill>
              </a:rPr>
              <a:t> simply follow a pointer in the singly-linked data structure.</a:t>
            </a:r>
          </a:p>
        </p:txBody>
      </p:sp>
    </p:spTree>
    <p:extLst>
      <p:ext uri="{BB962C8B-B14F-4D97-AF65-F5344CB8AC3E}">
        <p14:creationId xmlns:p14="http://schemas.microsoft.com/office/powerpoint/2010/main" val="82860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a:t>
            </a:r>
            <a:r>
              <a:rPr lang="en-US" b="1" dirty="0">
                <a:latin typeface="Consolas" pitchFamily="49" charset="0"/>
                <a:cs typeface="Consolas" pitchFamily="49" charset="0"/>
              </a:rPr>
              <a:t>cons</a:t>
            </a:r>
            <a:r>
              <a:rPr lang="en-US" dirty="0"/>
              <a:t>, </a:t>
            </a:r>
            <a:r>
              <a:rPr lang="en-US" b="1" dirty="0">
                <a:latin typeface="Consolas" pitchFamily="49" charset="0"/>
                <a:cs typeface="Consolas" pitchFamily="49" charset="0"/>
              </a:rPr>
              <a:t>first</a:t>
            </a:r>
            <a:r>
              <a:rPr lang="en-US" dirty="0"/>
              <a:t>, and </a:t>
            </a:r>
            <a:r>
              <a:rPr lang="en-US" b="1" dirty="0">
                <a:latin typeface="Consolas" pitchFamily="49" charset="0"/>
                <a:cs typeface="Consolas" pitchFamily="49" charset="0"/>
              </a:rPr>
              <a:t>rest</a:t>
            </a:r>
          </a:p>
        </p:txBody>
      </p:sp>
      <p:sp>
        <p:nvSpPr>
          <p:cNvPr id="3" name="Content Placeholder 2"/>
          <p:cNvSpPr>
            <a:spLocks noGrp="1"/>
          </p:cNvSpPr>
          <p:nvPr>
            <p:ph idx="1"/>
          </p:nvPr>
        </p:nvSpPr>
        <p:spPr/>
        <p:txBody>
          <a:bodyPr/>
          <a:lstStyle/>
          <a:p>
            <a:pPr marL="0" indent="0">
              <a:lnSpc>
                <a:spcPct val="200000"/>
              </a:lnSpc>
              <a:buNone/>
            </a:pPr>
            <a:r>
              <a:rPr lang="en-US" b="1" dirty="0">
                <a:latin typeface="Consolas" pitchFamily="49" charset="0"/>
                <a:cs typeface="Consolas" pitchFamily="49" charset="0"/>
              </a:rPr>
              <a:t>(first (cons v l)) = v</a:t>
            </a:r>
          </a:p>
          <a:p>
            <a:pPr marL="0" indent="0">
              <a:buNone/>
            </a:pPr>
            <a:r>
              <a:rPr lang="en-US" b="1" dirty="0">
                <a:latin typeface="Consolas" pitchFamily="49" charset="0"/>
                <a:cs typeface="Consolas" pitchFamily="49" charset="0"/>
              </a:rPr>
              <a:t>(rest (cons v l)) = l</a:t>
            </a:r>
          </a:p>
          <a:p>
            <a:pPr marL="0" indent="0">
              <a:buNone/>
            </a:pPr>
            <a:r>
              <a:rPr lang="en-US" dirty="0"/>
              <a:t>If </a:t>
            </a:r>
            <a:r>
              <a:rPr lang="en-US" b="1" dirty="0">
                <a:latin typeface="Consolas" pitchFamily="49" charset="0"/>
                <a:cs typeface="Consolas" pitchFamily="49" charset="0"/>
              </a:rPr>
              <a:t>l</a:t>
            </a:r>
            <a:r>
              <a:rPr lang="en-US" dirty="0"/>
              <a:t> is non-empty, then </a:t>
            </a:r>
          </a:p>
          <a:p>
            <a:pPr marL="0" indent="0">
              <a:buNone/>
            </a:pPr>
            <a:r>
              <a:rPr lang="en-US" dirty="0"/>
              <a:t> </a:t>
            </a:r>
            <a:r>
              <a:rPr lang="en-US" b="1" dirty="0">
                <a:latin typeface="Consolas" pitchFamily="49" charset="0"/>
                <a:cs typeface="Consolas" pitchFamily="49" charset="0"/>
              </a:rPr>
              <a:t>(cons (first l) (rest l)) = l</a:t>
            </a:r>
          </a:p>
        </p:txBody>
      </p:sp>
      <p:sp>
        <p:nvSpPr>
          <p:cNvPr id="6" name="Slide Number Placeholder 5"/>
          <p:cNvSpPr>
            <a:spLocks noGrp="1"/>
          </p:cNvSpPr>
          <p:nvPr>
            <p:ph type="sldNum" sz="quarter" idx="12"/>
          </p:nvPr>
        </p:nvSpPr>
        <p:spPr/>
        <p:txBody>
          <a:bodyPr/>
          <a:lstStyle/>
          <a:p>
            <a:fld id="{9F4492BD-6A9C-48FC-AC76-0B4FE11194A1}" type="slidenum">
              <a:rPr lang="en-US" smtClean="0"/>
              <a:pPr/>
              <a:t>25</a:t>
            </a:fld>
            <a:endParaRPr lang="en-US"/>
          </a:p>
        </p:txBody>
      </p:sp>
      <p:sp>
        <p:nvSpPr>
          <p:cNvPr id="4" name="Rectangle 3"/>
          <p:cNvSpPr/>
          <p:nvPr/>
        </p:nvSpPr>
        <p:spPr>
          <a:xfrm>
            <a:off x="457200" y="4675735"/>
            <a:ext cx="3578772" cy="9177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dirty="0">
                <a:solidFill>
                  <a:schemeClr val="tx1"/>
                </a:solidFill>
              </a:rPr>
              <a:t>Here are some useful facts about </a:t>
            </a:r>
            <a:r>
              <a:rPr lang="en-US" b="1" dirty="0">
                <a:solidFill>
                  <a:schemeClr val="tx1"/>
                </a:solidFill>
              </a:rPr>
              <a:t>first</a:t>
            </a:r>
            <a:r>
              <a:rPr lang="en-US" dirty="0">
                <a:solidFill>
                  <a:schemeClr val="tx1"/>
                </a:solidFill>
              </a:rPr>
              <a:t>, </a:t>
            </a:r>
            <a:r>
              <a:rPr lang="en-US" b="1" dirty="0">
                <a:solidFill>
                  <a:schemeClr val="tx1"/>
                </a:solidFill>
              </a:rPr>
              <a:t>rest</a:t>
            </a:r>
            <a:r>
              <a:rPr lang="en-US" dirty="0">
                <a:solidFill>
                  <a:schemeClr val="tx1"/>
                </a:solidFill>
              </a:rPr>
              <a:t>, and </a:t>
            </a:r>
            <a:r>
              <a:rPr lang="en-US" b="1" dirty="0">
                <a:solidFill>
                  <a:schemeClr val="tx1"/>
                </a:solidFill>
              </a:rPr>
              <a:t>cons</a:t>
            </a:r>
            <a:r>
              <a:rPr lang="en-US" dirty="0">
                <a:solidFill>
                  <a:schemeClr val="tx1"/>
                </a:solidFill>
              </a:rPr>
              <a:t>.  Can you see why they are true?</a:t>
            </a:r>
          </a:p>
        </p:txBody>
      </p:sp>
      <p:sp>
        <p:nvSpPr>
          <p:cNvPr id="5" name="Rectangle 4"/>
          <p:cNvSpPr/>
          <p:nvPr/>
        </p:nvSpPr>
        <p:spPr>
          <a:xfrm>
            <a:off x="4367048" y="5235410"/>
            <a:ext cx="4524704" cy="113259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dirty="0">
                <a:solidFill>
                  <a:schemeClr val="tx1"/>
                </a:solidFill>
              </a:rPr>
              <a:t>These facts tell us that if we want to build a list whose </a:t>
            </a:r>
            <a:r>
              <a:rPr lang="en-US" b="1" dirty="0">
                <a:solidFill>
                  <a:schemeClr val="tx1"/>
                </a:solidFill>
              </a:rPr>
              <a:t>first</a:t>
            </a:r>
            <a:r>
              <a:rPr lang="en-US" dirty="0">
                <a:solidFill>
                  <a:schemeClr val="tx1"/>
                </a:solidFill>
              </a:rPr>
              <a:t> is </a:t>
            </a:r>
            <a:r>
              <a:rPr lang="en-US" b="1" dirty="0">
                <a:solidFill>
                  <a:schemeClr val="tx1"/>
                </a:solidFill>
              </a:rPr>
              <a:t>x</a:t>
            </a:r>
            <a:r>
              <a:rPr lang="en-US" dirty="0">
                <a:solidFill>
                  <a:schemeClr val="tx1"/>
                </a:solidFill>
              </a:rPr>
              <a:t> and whose</a:t>
            </a:r>
            <a:r>
              <a:rPr lang="en-US" b="1" dirty="0">
                <a:solidFill>
                  <a:schemeClr val="tx1"/>
                </a:solidFill>
              </a:rPr>
              <a:t> rest</a:t>
            </a:r>
            <a:r>
              <a:rPr lang="en-US" dirty="0">
                <a:solidFill>
                  <a:schemeClr val="tx1"/>
                </a:solidFill>
              </a:rPr>
              <a:t> is </a:t>
            </a:r>
            <a:r>
              <a:rPr lang="en-US" b="1" dirty="0" err="1">
                <a:solidFill>
                  <a:schemeClr val="tx1"/>
                </a:solidFill>
              </a:rPr>
              <a:t>lst</a:t>
            </a:r>
            <a:r>
              <a:rPr lang="en-US" dirty="0">
                <a:solidFill>
                  <a:schemeClr val="tx1"/>
                </a:solidFill>
              </a:rPr>
              <a:t>, we can do this by writing </a:t>
            </a:r>
            <a:r>
              <a:rPr lang="en-US" b="1" dirty="0">
                <a:solidFill>
                  <a:schemeClr val="tx1"/>
                </a:solidFill>
              </a:rPr>
              <a:t>(cons x </a:t>
            </a:r>
            <a:r>
              <a:rPr lang="en-US" b="1" dirty="0" err="1">
                <a:solidFill>
                  <a:schemeClr val="tx1"/>
                </a:solidFill>
              </a:rPr>
              <a:t>lst</a:t>
            </a:r>
            <a:r>
              <a:rPr lang="en-US" b="1" dirty="0">
                <a:solidFill>
                  <a:schemeClr val="tx1"/>
                </a:solidFill>
              </a:rPr>
              <a:t>)</a:t>
            </a:r>
            <a:r>
              <a:rPr lang="en-US" dirty="0">
                <a:solidFill>
                  <a:schemeClr val="tx1"/>
                </a:solidFill>
              </a:rPr>
              <a:t>.</a:t>
            </a:r>
          </a:p>
        </p:txBody>
      </p:sp>
    </p:spTree>
    <p:extLst>
      <p:ext uri="{BB962C8B-B14F-4D97-AF65-F5344CB8AC3E}">
        <p14:creationId xmlns:p14="http://schemas.microsoft.com/office/powerpoint/2010/main" val="2152035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a:t>At this point, you should be able to: </a:t>
            </a:r>
          </a:p>
          <a:p>
            <a:pPr lvl="0"/>
            <a:r>
              <a:rPr lang="en-US" dirty="0"/>
              <a:t>Write down a data definition for information represented as a list</a:t>
            </a:r>
          </a:p>
          <a:p>
            <a:pPr lvl="0"/>
            <a:r>
              <a:rPr lang="en-US" dirty="0"/>
              <a:t>Notate lists using constructor, list, and write notations.</a:t>
            </a:r>
          </a:p>
          <a:p>
            <a:pPr lvl="0"/>
            <a:r>
              <a:rPr lang="en-US" dirty="0"/>
              <a:t>Explain how lists are represented as singly-linked data structures, and how </a:t>
            </a:r>
            <a:r>
              <a:rPr lang="en-US" b="1" dirty="0"/>
              <a:t>cons</a:t>
            </a:r>
            <a:r>
              <a:rPr lang="en-US" dirty="0"/>
              <a:t>, </a:t>
            </a:r>
            <a:r>
              <a:rPr lang="en-US" b="1" dirty="0"/>
              <a:t>first</a:t>
            </a:r>
            <a:r>
              <a:rPr lang="en-US" dirty="0"/>
              <a:t>, and </a:t>
            </a:r>
            <a:r>
              <a:rPr lang="en-US" b="1" dirty="0"/>
              <a:t>rest</a:t>
            </a:r>
            <a:r>
              <a:rPr lang="en-US" dirty="0"/>
              <a:t> work on these structures</a:t>
            </a:r>
          </a:p>
          <a:p>
            <a:pPr lvl="0"/>
            <a:r>
              <a:rPr lang="en-US" dirty="0"/>
              <a:t>Calculate with the basic operations on lists: </a:t>
            </a:r>
            <a:r>
              <a:rPr lang="en-US" b="1" dirty="0">
                <a:latin typeface="Consolas" pitchFamily="49" charset="0"/>
                <a:cs typeface="Consolas" pitchFamily="49" charset="0"/>
              </a:rPr>
              <a:t>cons</a:t>
            </a:r>
            <a:r>
              <a:rPr lang="en-US" dirty="0"/>
              <a:t>, </a:t>
            </a:r>
            <a:r>
              <a:rPr lang="en-US" b="1" dirty="0">
                <a:latin typeface="Consolas" pitchFamily="49" charset="0"/>
                <a:cs typeface="Consolas" pitchFamily="49" charset="0"/>
              </a:rPr>
              <a:t>first</a:t>
            </a:r>
            <a:r>
              <a:rPr lang="en-US" dirty="0"/>
              <a:t>, and </a:t>
            </a:r>
            <a:r>
              <a:rPr lang="en-US" b="1" dirty="0">
                <a:latin typeface="Consolas" pitchFamily="49" charset="0"/>
                <a:cs typeface="Consolas" pitchFamily="49" charset="0"/>
              </a:rPr>
              <a:t>rest</a:t>
            </a:r>
            <a:r>
              <a:rPr lang="en-US" dirty="0"/>
              <a:t> .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1250591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a:t>Do Guided Practices 4.1 and 4.2</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Tree>
    <p:extLst>
      <p:ext uri="{BB962C8B-B14F-4D97-AF65-F5344CB8AC3E}">
        <p14:creationId xmlns:p14="http://schemas.microsoft.com/office/powerpoint/2010/main" val="2282779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Observer Template for List Data</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4.2</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28</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12" name="Picture 11"/>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3" name="TextBox 12"/>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2445708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pPr marL="0" indent="0">
              <a:buNone/>
            </a:pPr>
            <a:r>
              <a:rPr lang="en-US" dirty="0"/>
              <a:t>At the end of this lesson you should be able to:</a:t>
            </a:r>
          </a:p>
          <a:p>
            <a:r>
              <a:rPr lang="en-US" dirty="0"/>
              <a:t>Write down the observer template for list data.</a:t>
            </a:r>
          </a:p>
          <a:p>
            <a:pPr lvl="0"/>
            <a:r>
              <a:rPr lang="en-US" dirty="0"/>
              <a:t>Use the observer template for list data to write simple functions on lists.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33054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the rest of this week</a:t>
            </a:r>
          </a:p>
        </p:txBody>
      </p:sp>
      <p:sp>
        <p:nvSpPr>
          <p:cNvPr id="3" name="Content Placeholder 2"/>
          <p:cNvSpPr>
            <a:spLocks noGrp="1"/>
          </p:cNvSpPr>
          <p:nvPr>
            <p:ph idx="1"/>
          </p:nvPr>
        </p:nvSpPr>
        <p:spPr/>
        <p:txBody>
          <a:bodyPr/>
          <a:lstStyle/>
          <a:p>
            <a:r>
              <a:rPr lang="en-US" dirty="0"/>
              <a:t>The arithmetic of lists</a:t>
            </a:r>
          </a:p>
          <a:p>
            <a:r>
              <a:rPr lang="en-US" dirty="0"/>
              <a:t>Using the list template</a:t>
            </a:r>
          </a:p>
          <a:p>
            <a:r>
              <a:rPr lang="en-US" dirty="0"/>
              <a:t>Lists of Structures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126363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The Constructor Templates for </a:t>
            </a:r>
            <a:r>
              <a:rPr lang="en-US" dirty="0" err="1"/>
              <a:t>XList</a:t>
            </a:r>
            <a:endParaRPr lang="en-US" dirty="0"/>
          </a:p>
        </p:txBody>
      </p:sp>
      <p:sp>
        <p:nvSpPr>
          <p:cNvPr id="4" name="Content Placeholder 3"/>
          <p:cNvSpPr>
            <a:spLocks noGrp="1"/>
          </p:cNvSpPr>
          <p:nvPr>
            <p:ph idx="1"/>
          </p:nvPr>
        </p:nvSpPr>
        <p:spPr/>
        <p:txBody>
          <a:bodyPr>
            <a:normAutofit/>
          </a:bodyPr>
          <a:lstStyle/>
          <a:p>
            <a:r>
              <a:rPr lang="en-US" dirty="0"/>
              <a:t>A </a:t>
            </a:r>
            <a:r>
              <a:rPr lang="en-US" dirty="0" err="1"/>
              <a:t>XList</a:t>
            </a:r>
            <a:r>
              <a:rPr lang="en-US" dirty="0"/>
              <a:t> is one of</a:t>
            </a:r>
          </a:p>
          <a:p>
            <a:r>
              <a:rPr lang="en-US" dirty="0"/>
              <a:t>-- empty   </a:t>
            </a:r>
          </a:p>
          <a:p>
            <a:r>
              <a:rPr lang="en-US" dirty="0"/>
              <a:t>-- (cons X </a:t>
            </a:r>
            <a:r>
              <a:rPr lang="en-US" dirty="0" err="1"/>
              <a:t>XList</a:t>
            </a:r>
            <a:r>
              <a:rPr lang="en-US" dirty="0"/>
              <a:t>)</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30</a:t>
            </a:fld>
            <a:endParaRPr lang="en-US"/>
          </a:p>
        </p:txBody>
      </p:sp>
      <p:sp>
        <p:nvSpPr>
          <p:cNvPr id="6" name="Rectangle 5"/>
          <p:cNvSpPr/>
          <p:nvPr/>
        </p:nvSpPr>
        <p:spPr>
          <a:xfrm>
            <a:off x="5132173" y="1681306"/>
            <a:ext cx="3554627" cy="16575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2400" dirty="0">
                <a:solidFill>
                  <a:schemeClr val="tx1"/>
                </a:solidFill>
              </a:rPr>
              <a:t>Here are the constructor templates for a list of X's.  This means that any </a:t>
            </a:r>
            <a:r>
              <a:rPr lang="en-US" sz="2400" dirty="0" err="1">
                <a:solidFill>
                  <a:schemeClr val="tx1"/>
                </a:solidFill>
              </a:rPr>
              <a:t>Xlist</a:t>
            </a:r>
            <a:r>
              <a:rPr lang="en-US" sz="2400" dirty="0">
                <a:solidFill>
                  <a:schemeClr val="tx1"/>
                </a:solidFill>
              </a:rPr>
              <a:t> must look like one of these two forms</a:t>
            </a:r>
          </a:p>
        </p:txBody>
      </p:sp>
    </p:spTree>
    <p:extLst>
      <p:ext uri="{BB962C8B-B14F-4D97-AF65-F5344CB8AC3E}">
        <p14:creationId xmlns:p14="http://schemas.microsoft.com/office/powerpoint/2010/main" val="3295361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This definition is self-referential</a:t>
            </a:r>
          </a:p>
        </p:txBody>
      </p:sp>
      <p:sp>
        <p:nvSpPr>
          <p:cNvPr id="4" name="Content Placeholder 3"/>
          <p:cNvSpPr>
            <a:spLocks noGrp="1"/>
          </p:cNvSpPr>
          <p:nvPr>
            <p:ph idx="1"/>
          </p:nvPr>
        </p:nvSpPr>
        <p:spPr/>
        <p:txBody>
          <a:bodyPr>
            <a:normAutofit/>
          </a:bodyPr>
          <a:lstStyle/>
          <a:p>
            <a:r>
              <a:rPr lang="en-US" dirty="0"/>
              <a:t>A </a:t>
            </a:r>
            <a:r>
              <a:rPr lang="en-US" dirty="0" err="1"/>
              <a:t>XList</a:t>
            </a:r>
            <a:r>
              <a:rPr lang="en-US" dirty="0"/>
              <a:t> is one of</a:t>
            </a:r>
          </a:p>
          <a:p>
            <a:r>
              <a:rPr lang="en-US" dirty="0"/>
              <a:t>-- empty   </a:t>
            </a:r>
          </a:p>
          <a:p>
            <a:r>
              <a:rPr lang="en-US" dirty="0"/>
              <a:t>-- (cons X </a:t>
            </a:r>
            <a:r>
              <a:rPr lang="en-US" dirty="0" err="1"/>
              <a:t>XList</a:t>
            </a:r>
            <a:r>
              <a:rPr lang="en-US" dirty="0"/>
              <a:t>)</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31</a:t>
            </a:fld>
            <a:endParaRPr lang="en-US"/>
          </a:p>
        </p:txBody>
      </p:sp>
      <p:sp>
        <p:nvSpPr>
          <p:cNvPr id="7" name="Bent Arrow 4"/>
          <p:cNvSpPr/>
          <p:nvPr/>
        </p:nvSpPr>
        <p:spPr>
          <a:xfrm flipH="1">
            <a:off x="2274116" y="1658922"/>
            <a:ext cx="1371600" cy="1219201"/>
          </a:xfrm>
          <a:prstGeom prst="bentArrow">
            <a:avLst>
              <a:gd name="adj1" fmla="val 23858"/>
              <a:gd name="adj2" fmla="val 23847"/>
              <a:gd name="adj3" fmla="val 25000"/>
              <a:gd name="adj4" fmla="val 29957"/>
            </a:avLst>
          </a:prstGeom>
          <a:solidFill>
            <a:schemeClr val="accent6">
              <a:alpha val="31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8" name="Rectangle 7"/>
          <p:cNvSpPr/>
          <p:nvPr/>
        </p:nvSpPr>
        <p:spPr>
          <a:xfrm>
            <a:off x="692791" y="3758467"/>
            <a:ext cx="4149090" cy="16575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2400" dirty="0">
                <a:solidFill>
                  <a:schemeClr val="tx1"/>
                </a:solidFill>
              </a:rPr>
              <a:t>Here are the constructor templates for a list of X's.  This means that any </a:t>
            </a:r>
            <a:r>
              <a:rPr lang="en-US" sz="2400" dirty="0" err="1">
                <a:solidFill>
                  <a:schemeClr val="tx1"/>
                </a:solidFill>
              </a:rPr>
              <a:t>Xlist</a:t>
            </a:r>
            <a:r>
              <a:rPr lang="en-US" sz="2400" dirty="0">
                <a:solidFill>
                  <a:schemeClr val="tx1"/>
                </a:solidFill>
              </a:rPr>
              <a:t> must look like one of these two forms</a:t>
            </a:r>
          </a:p>
        </p:txBody>
      </p:sp>
    </p:spTree>
    <p:extLst>
      <p:ext uri="{BB962C8B-B14F-4D97-AF65-F5344CB8AC3E}">
        <p14:creationId xmlns:p14="http://schemas.microsoft.com/office/powerpoint/2010/main" val="3525392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Template (1</a:t>
            </a:r>
            <a:r>
              <a:rPr lang="en-US" baseline="30000" dirty="0"/>
              <a:t>st</a:t>
            </a:r>
            <a:r>
              <a:rPr lang="en-US" dirty="0"/>
              <a:t> attempt)</a:t>
            </a:r>
            <a:endParaRPr lang="en-US" i="1"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2800" b="1">
                <a:latin typeface="Consolas" pitchFamily="49" charset="0"/>
                <a:cs typeface="Consolas" pitchFamily="49" charset="0"/>
              </a:rPr>
              <a:t>;; xlist-fn: </a:t>
            </a:r>
            <a:r>
              <a:rPr lang="en-US" sz="2800" b="1" dirty="0" err="1">
                <a:latin typeface="Consolas" pitchFamily="49" charset="0"/>
                <a:cs typeface="Consolas" pitchFamily="49" charset="0"/>
              </a:rPr>
              <a:t>XList</a:t>
            </a:r>
            <a:r>
              <a:rPr lang="en-US" sz="2800" b="1" dirty="0">
                <a:latin typeface="Consolas" pitchFamily="49" charset="0"/>
                <a:cs typeface="Consolas" pitchFamily="49" charset="0"/>
              </a:rPr>
              <a:t> -&gt; ??</a:t>
            </a:r>
          </a:p>
          <a:p>
            <a:pPr>
              <a:buNone/>
            </a:pPr>
            <a:r>
              <a:rPr lang="en-US" sz="2800" b="1" dirty="0">
                <a:latin typeface="Consolas" pitchFamily="49" charset="0"/>
                <a:cs typeface="Consolas" pitchFamily="49" charset="0"/>
              </a:rPr>
              <a:t>(</a:t>
            </a:r>
            <a:r>
              <a:rPr lang="en-US" sz="2800" b="1">
                <a:latin typeface="Consolas" pitchFamily="49" charset="0"/>
                <a:cs typeface="Consolas" pitchFamily="49" charset="0"/>
              </a:rPr>
              <a:t>define (</a:t>
            </a:r>
            <a:r>
              <a:rPr lang="en-US" sz="2800" b="1" err="1">
                <a:solidFill>
                  <a:srgbClr val="FF0000"/>
                </a:solidFill>
                <a:latin typeface="Consolas" pitchFamily="49" charset="0"/>
                <a:cs typeface="Consolas" pitchFamily="49" charset="0"/>
              </a:rPr>
              <a:t>xlist-fn</a:t>
            </a:r>
            <a:r>
              <a:rPr lang="en-US" sz="2800" b="1">
                <a:latin typeface="Consolas" pitchFamily="49" charset="0"/>
                <a:cs typeface="Consolas" pitchFamily="49" charset="0"/>
              </a:rPr>
              <a:t> xs</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cond</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[(empty?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[else (... (first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(rest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p:txBody>
      </p:sp>
      <p:sp>
        <p:nvSpPr>
          <p:cNvPr id="6" name="Slide Number Placeholder 5"/>
          <p:cNvSpPr>
            <a:spLocks noGrp="1"/>
          </p:cNvSpPr>
          <p:nvPr>
            <p:ph type="sldNum" sz="quarter" idx="12"/>
          </p:nvPr>
        </p:nvSpPr>
        <p:spPr/>
        <p:txBody>
          <a:bodyPr/>
          <a:lstStyle/>
          <a:p>
            <a:fld id="{9F4492BD-6A9C-48FC-AC76-0B4FE11194A1}" type="slidenum">
              <a:rPr lang="en-US" smtClean="0"/>
              <a:pPr/>
              <a:t>32</a:t>
            </a:fld>
            <a:endParaRPr lang="en-US"/>
          </a:p>
        </p:txBody>
      </p:sp>
    </p:spTree>
    <p:extLst>
      <p:ext uri="{BB962C8B-B14F-4D97-AF65-F5344CB8AC3E}">
        <p14:creationId xmlns:p14="http://schemas.microsoft.com/office/powerpoint/2010/main" val="1828238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we should do something cleverer!</a:t>
            </a:r>
          </a:p>
        </p:txBody>
      </p:sp>
      <p:sp>
        <p:nvSpPr>
          <p:cNvPr id="3" name="Content Placeholder 2"/>
          <p:cNvSpPr>
            <a:spLocks noGrp="1"/>
          </p:cNvSpPr>
          <p:nvPr>
            <p:ph idx="1"/>
          </p:nvPr>
        </p:nvSpPr>
        <p:spPr/>
        <p:txBody>
          <a:bodyPr/>
          <a:lstStyle/>
          <a:p>
            <a:r>
              <a:rPr lang="en-US" dirty="0"/>
              <a:t>The constructor template was self-referential</a:t>
            </a:r>
          </a:p>
          <a:p>
            <a:r>
              <a:rPr lang="en-US" dirty="0"/>
              <a:t>But this wasn't reflected in our observer template.</a:t>
            </a:r>
          </a:p>
          <a:p>
            <a:r>
              <a:rPr lang="en-US" b="1" dirty="0"/>
              <a:t>(rest </a:t>
            </a:r>
            <a:r>
              <a:rPr lang="en-US" b="1" dirty="0" err="1"/>
              <a:t>xs</a:t>
            </a:r>
            <a:r>
              <a:rPr lang="en-US" b="1" dirty="0"/>
              <a:t>) </a:t>
            </a:r>
            <a:r>
              <a:rPr lang="en-US" dirty="0"/>
              <a:t>is an </a:t>
            </a:r>
            <a:r>
              <a:rPr lang="en-US" dirty="0" err="1"/>
              <a:t>Xlist</a:t>
            </a:r>
            <a:r>
              <a:rPr lang="en-US" dirty="0"/>
              <a:t>, so we should expect to call </a:t>
            </a:r>
            <a:r>
              <a:rPr lang="en-US" b="1" dirty="0" err="1"/>
              <a:t>xseq-fn</a:t>
            </a:r>
            <a:r>
              <a:rPr lang="en-US" dirty="0"/>
              <a:t> recursively on it.</a:t>
            </a:r>
          </a:p>
          <a:p>
            <a:pPr lvl="1"/>
            <a:r>
              <a:rPr lang="en-US" dirty="0"/>
              <a:t>This is usually (though not always) what you want.</a:t>
            </a:r>
          </a:p>
        </p:txBody>
      </p:sp>
      <p:sp>
        <p:nvSpPr>
          <p:cNvPr id="4" name="Slide Number Placeholder 3"/>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1691086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Observer Template for List data</a:t>
            </a:r>
          </a:p>
        </p:txBody>
      </p:sp>
      <p:sp>
        <p:nvSpPr>
          <p:cNvPr id="3" name="Content Placeholder 2"/>
          <p:cNvSpPr>
            <a:spLocks noGrp="1"/>
          </p:cNvSpPr>
          <p:nvPr>
            <p:ph idx="1"/>
          </p:nvPr>
        </p:nvSpPr>
        <p:spPr/>
        <p:txBody>
          <a:bodyPr>
            <a:normAutofit/>
          </a:bodyPr>
          <a:lstStyle/>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xseq-fn</a:t>
            </a:r>
            <a:r>
              <a:rPr lang="en-US" sz="2800" b="1" dirty="0">
                <a:latin typeface="Consolas" pitchFamily="49" charset="0"/>
                <a:cs typeface="Consolas" pitchFamily="49" charset="0"/>
              </a:rPr>
              <a:t> : </a:t>
            </a:r>
            <a:r>
              <a:rPr lang="en-US" sz="2800" b="1" dirty="0" err="1">
                <a:latin typeface="Consolas" pitchFamily="49" charset="0"/>
                <a:cs typeface="Consolas" pitchFamily="49" charset="0"/>
              </a:rPr>
              <a:t>XList</a:t>
            </a:r>
            <a:r>
              <a:rPr lang="en-US" sz="2800" b="1" dirty="0">
                <a:latin typeface="Consolas" pitchFamily="49" charset="0"/>
                <a:cs typeface="Consolas" pitchFamily="49" charset="0"/>
              </a:rPr>
              <a:t> -&gt; ??</a:t>
            </a:r>
          </a:p>
          <a:p>
            <a:pPr>
              <a:buNone/>
            </a:pPr>
            <a:r>
              <a:rPr lang="en-US" sz="2800" b="1" dirty="0">
                <a:latin typeface="Consolas" pitchFamily="49" charset="0"/>
                <a:cs typeface="Consolas" pitchFamily="49" charset="0"/>
              </a:rPr>
              <a:t>(define (</a:t>
            </a:r>
            <a:r>
              <a:rPr lang="en-US" sz="2800" b="1" dirty="0" err="1">
                <a:solidFill>
                  <a:srgbClr val="FF0000"/>
                </a:solidFill>
                <a:latin typeface="Consolas" pitchFamily="49" charset="0"/>
                <a:cs typeface="Consolas" pitchFamily="49" charset="0"/>
              </a:rPr>
              <a:t>xseq-fn</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cond</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[(empty?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[else (... (first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solidFill>
                  <a:srgbClr val="FF0000"/>
                </a:solidFill>
                <a:latin typeface="Consolas" pitchFamily="49" charset="0"/>
                <a:cs typeface="Consolas" pitchFamily="49" charset="0"/>
              </a:rPr>
              <a:t>xseq-fn</a:t>
            </a:r>
            <a:r>
              <a:rPr lang="en-US" sz="2800" b="1" dirty="0">
                <a:latin typeface="Consolas" pitchFamily="49" charset="0"/>
                <a:cs typeface="Consolas" pitchFamily="49" charset="0"/>
              </a:rPr>
              <a:t> (rest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34</a:t>
            </a:fld>
            <a:endParaRPr lang="en-US"/>
          </a:p>
        </p:txBody>
      </p:sp>
      <p:sp>
        <p:nvSpPr>
          <p:cNvPr id="6" name="Rectangle 5"/>
          <p:cNvSpPr/>
          <p:nvPr/>
        </p:nvSpPr>
        <p:spPr>
          <a:xfrm>
            <a:off x="5004619" y="5058492"/>
            <a:ext cx="3097161" cy="1297858"/>
          </a:xfrm>
          <a:prstGeom prst="rect">
            <a:avLst/>
          </a:prstGeom>
          <a:solidFill>
            <a:schemeClr val="accent6">
              <a:lumMod val="40000"/>
              <a:lumOff val="60000"/>
            </a:schemeClr>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Observe that </a:t>
            </a:r>
            <a:r>
              <a:rPr lang="en-US" b="1" dirty="0" err="1">
                <a:latin typeface="Consolas" pitchFamily="49" charset="0"/>
                <a:cs typeface="Consolas" pitchFamily="49" charset="0"/>
              </a:rPr>
              <a:t>xs</a:t>
            </a:r>
            <a:r>
              <a:rPr lang="en-US" dirty="0"/>
              <a:t> is non-empty when </a:t>
            </a:r>
            <a:r>
              <a:rPr lang="en-US" b="1" dirty="0">
                <a:latin typeface="Consolas" pitchFamily="49" charset="0"/>
                <a:cs typeface="Consolas" pitchFamily="49" charset="0"/>
              </a:rPr>
              <a:t>first</a:t>
            </a:r>
            <a:r>
              <a:rPr lang="en-US" dirty="0"/>
              <a:t> and </a:t>
            </a:r>
            <a:r>
              <a:rPr lang="en-US" b="1" dirty="0">
                <a:latin typeface="Consolas" pitchFamily="49" charset="0"/>
                <a:cs typeface="Consolas" pitchFamily="49" charset="0"/>
              </a:rPr>
              <a:t>rest</a:t>
            </a:r>
            <a:r>
              <a:rPr lang="en-US" dirty="0"/>
              <a:t> are called, so their WHERE-clauses are satisfied.</a:t>
            </a:r>
          </a:p>
        </p:txBody>
      </p:sp>
      <p:sp>
        <p:nvSpPr>
          <p:cNvPr id="7" name="Rectangle 6"/>
          <p:cNvSpPr/>
          <p:nvPr/>
        </p:nvSpPr>
        <p:spPr>
          <a:xfrm>
            <a:off x="780950" y="5191077"/>
            <a:ext cx="3638649" cy="103268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 we add a recursive call </a:t>
            </a:r>
            <a:r>
              <a:rPr lang="en-US">
                <a:solidFill>
                  <a:schemeClr val="tx1"/>
                </a:solidFill>
              </a:rPr>
              <a:t>to </a:t>
            </a:r>
            <a:r>
              <a:rPr lang="en-US" b="1">
                <a:solidFill>
                  <a:schemeClr val="tx1"/>
                </a:solidFill>
              </a:rPr>
              <a:t>seq-fn</a:t>
            </a:r>
            <a:r>
              <a:rPr lang="en-US">
                <a:solidFill>
                  <a:schemeClr val="tx1"/>
                </a:solidFill>
              </a:rPr>
              <a:t> on </a:t>
            </a:r>
            <a:r>
              <a:rPr lang="en-US" b="1" dirty="0">
                <a:solidFill>
                  <a:schemeClr val="tx1"/>
                </a:solidFill>
              </a:rPr>
              <a:t>(rest </a:t>
            </a:r>
            <a:r>
              <a:rPr lang="en-US" b="1" dirty="0" err="1">
                <a:solidFill>
                  <a:schemeClr val="tx1"/>
                </a:solidFill>
              </a:rPr>
              <a:t>xs</a:t>
            </a:r>
            <a:r>
              <a:rPr lang="en-US" b="1" dirty="0">
                <a:solidFill>
                  <a:schemeClr val="tx1"/>
                </a:solidFill>
              </a:rPr>
              <a:t>) </a:t>
            </a:r>
            <a:r>
              <a:rPr lang="en-US" dirty="0">
                <a:solidFill>
                  <a:schemeClr val="tx1"/>
                </a:solidFill>
              </a:rPr>
              <a:t>.</a:t>
            </a:r>
          </a:p>
        </p:txBody>
      </p:sp>
      <p:cxnSp>
        <p:nvCxnSpPr>
          <p:cNvPr id="9" name="Straight Arrow Connector 8"/>
          <p:cNvCxnSpPr>
            <a:stCxn id="7" idx="0"/>
          </p:cNvCxnSpPr>
          <p:nvPr/>
        </p:nvCxnSpPr>
        <p:spPr>
          <a:xfrm flipV="1">
            <a:off x="2600275" y="4647805"/>
            <a:ext cx="1445827" cy="54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565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template is </a:t>
            </a:r>
            <a:r>
              <a:rPr lang="en-US" i="1" dirty="0">
                <a:solidFill>
                  <a:srgbClr val="FF0000"/>
                </a:solidFill>
              </a:rPr>
              <a:t>self-referential</a:t>
            </a:r>
          </a:p>
        </p:txBody>
      </p:sp>
      <p:sp>
        <p:nvSpPr>
          <p:cNvPr id="3" name="Content Placeholder 2"/>
          <p:cNvSpPr>
            <a:spLocks noGrp="1"/>
          </p:cNvSpPr>
          <p:nvPr>
            <p:ph idx="1"/>
          </p:nvPr>
        </p:nvSpPr>
        <p:spPr/>
        <p:txBody>
          <a:bodyPr>
            <a:normAutofit/>
          </a:bodyPr>
          <a:lstStyle/>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seq-fn</a:t>
            </a:r>
            <a:r>
              <a:rPr lang="en-US" sz="2800" b="1" dirty="0">
                <a:latin typeface="Consolas" pitchFamily="49" charset="0"/>
                <a:cs typeface="Consolas" pitchFamily="49" charset="0"/>
              </a:rPr>
              <a:t> : </a:t>
            </a:r>
            <a:r>
              <a:rPr lang="en-US" sz="2800" b="1" dirty="0" err="1">
                <a:latin typeface="Consolas" pitchFamily="49" charset="0"/>
                <a:cs typeface="Consolas" pitchFamily="49" charset="0"/>
              </a:rPr>
              <a:t>XList</a:t>
            </a:r>
            <a:r>
              <a:rPr lang="en-US" sz="2800" b="1" dirty="0">
                <a:latin typeface="Consolas" pitchFamily="49" charset="0"/>
                <a:cs typeface="Consolas" pitchFamily="49" charset="0"/>
              </a:rPr>
              <a:t> -&gt; ??</a:t>
            </a:r>
          </a:p>
          <a:p>
            <a:pPr>
              <a:buNone/>
            </a:pPr>
            <a:r>
              <a:rPr lang="en-US" sz="2800" b="1" dirty="0">
                <a:latin typeface="Consolas" pitchFamily="49" charset="0"/>
                <a:cs typeface="Consolas" pitchFamily="49" charset="0"/>
              </a:rPr>
              <a:t>(define (</a:t>
            </a:r>
            <a:r>
              <a:rPr lang="en-US" sz="2800" b="1" dirty="0" err="1">
                <a:solidFill>
                  <a:srgbClr val="FF0000"/>
                </a:solidFill>
                <a:latin typeface="Consolas" pitchFamily="49" charset="0"/>
                <a:cs typeface="Consolas" pitchFamily="49" charset="0"/>
              </a:rPr>
              <a:t>xseq-fn</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cond</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[(empty?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[else (... (first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solidFill>
                  <a:srgbClr val="FF0000"/>
                </a:solidFill>
                <a:latin typeface="Consolas" pitchFamily="49" charset="0"/>
                <a:cs typeface="Consolas" pitchFamily="49" charset="0"/>
              </a:rPr>
              <a:t>xseq-fn</a:t>
            </a:r>
            <a:r>
              <a:rPr lang="en-US" sz="2800" b="1" dirty="0">
                <a:latin typeface="Consolas" pitchFamily="49" charset="0"/>
                <a:cs typeface="Consolas" pitchFamily="49" charset="0"/>
              </a:rPr>
              <a:t> (rest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p:txBody>
      </p:sp>
      <p:sp>
        <p:nvSpPr>
          <p:cNvPr id="6" name="Slide Number Placeholder 5"/>
          <p:cNvSpPr>
            <a:spLocks noGrp="1"/>
          </p:cNvSpPr>
          <p:nvPr>
            <p:ph type="sldNum" sz="quarter" idx="12"/>
          </p:nvPr>
        </p:nvSpPr>
        <p:spPr/>
        <p:txBody>
          <a:bodyPr/>
          <a:lstStyle/>
          <a:p>
            <a:fld id="{9F4492BD-6A9C-48FC-AC76-0B4FE11194A1}" type="slidenum">
              <a:rPr lang="en-US" smtClean="0"/>
              <a:pPr/>
              <a:t>35</a:t>
            </a:fld>
            <a:endParaRPr lang="en-US"/>
          </a:p>
        </p:txBody>
      </p:sp>
      <p:sp>
        <p:nvSpPr>
          <p:cNvPr id="4" name="Up Arrow 3"/>
          <p:cNvSpPr/>
          <p:nvPr/>
        </p:nvSpPr>
        <p:spPr>
          <a:xfrm rot="19782381">
            <a:off x="3856421" y="2371538"/>
            <a:ext cx="484632" cy="2012975"/>
          </a:xfrm>
          <a:prstGeom prst="upArrow">
            <a:avLst/>
          </a:prstGeom>
          <a:solidFill>
            <a:schemeClr val="accent1">
              <a:alpha val="53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3429000" y="4876800"/>
            <a:ext cx="4572000" cy="1600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r>
              <a:rPr lang="en-US" sz="2400" i="1" dirty="0">
                <a:solidFill>
                  <a:srgbClr val="FF0000"/>
                </a:solidFill>
              </a:rPr>
              <a:t>New Slogan: Self-reference in the constructor template leads to self-reference in the observer template.</a:t>
            </a:r>
          </a:p>
        </p:txBody>
      </p:sp>
      <p:sp>
        <p:nvSpPr>
          <p:cNvPr id="8" name="Rectangle 7"/>
          <p:cNvSpPr/>
          <p:nvPr/>
        </p:nvSpPr>
        <p:spPr>
          <a:xfrm>
            <a:off x="99554" y="5010867"/>
            <a:ext cx="3097161" cy="1297858"/>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dirty="0">
                <a:latin typeface="Consolas" pitchFamily="49" charset="0"/>
                <a:cs typeface="Consolas" pitchFamily="49" charset="0"/>
              </a:rPr>
              <a:t>(rest </a:t>
            </a:r>
            <a:r>
              <a:rPr lang="en-US" sz="2400" b="1" dirty="0" err="1">
                <a:latin typeface="Consolas" pitchFamily="49" charset="0"/>
                <a:cs typeface="Consolas" pitchFamily="49" charset="0"/>
              </a:rPr>
              <a:t>xs</a:t>
            </a:r>
            <a:r>
              <a:rPr lang="en-US" sz="2400" b="1" dirty="0">
                <a:latin typeface="Consolas" pitchFamily="49" charset="0"/>
                <a:cs typeface="Consolas" pitchFamily="49" charset="0"/>
              </a:rPr>
              <a:t>)</a:t>
            </a:r>
            <a:r>
              <a:rPr lang="en-US" sz="2400" dirty="0"/>
              <a:t> is a </a:t>
            </a:r>
            <a:r>
              <a:rPr lang="en-US" sz="2400" b="1" dirty="0" err="1">
                <a:latin typeface="Consolas" pitchFamily="49" charset="0"/>
                <a:cs typeface="Consolas" pitchFamily="49" charset="0"/>
              </a:rPr>
              <a:t>XList</a:t>
            </a:r>
            <a:r>
              <a:rPr lang="en-US" sz="2400" dirty="0">
                <a:cs typeface="Consolas" pitchFamily="49" charset="0"/>
              </a:rPr>
              <a:t>, </a:t>
            </a:r>
            <a:r>
              <a:rPr lang="en-US" sz="2400" dirty="0"/>
              <a:t>so call </a:t>
            </a:r>
            <a:r>
              <a:rPr lang="en-US" sz="2400" b="1" dirty="0" err="1">
                <a:latin typeface="Consolas" pitchFamily="49" charset="0"/>
                <a:cs typeface="Consolas" pitchFamily="49" charset="0"/>
              </a:rPr>
              <a:t>seq-fn</a:t>
            </a:r>
            <a:r>
              <a:rPr lang="en-US" sz="2400" dirty="0"/>
              <a:t> on it</a:t>
            </a:r>
          </a:p>
        </p:txBody>
      </p:sp>
      <p:cxnSp>
        <p:nvCxnSpPr>
          <p:cNvPr id="9" name="Straight Arrow Connector 8"/>
          <p:cNvCxnSpPr>
            <a:stCxn id="8" idx="0"/>
          </p:cNvCxnSpPr>
          <p:nvPr/>
        </p:nvCxnSpPr>
        <p:spPr>
          <a:xfrm flipV="1">
            <a:off x="1648135" y="4448817"/>
            <a:ext cx="2056843" cy="562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22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childTnLst>
                                </p:cTn>
                              </p:par>
                              <p:par>
                                <p:cTn id="14" presetID="10" presetClass="exit" presetSubtype="0" fill="hold" grpId="1"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8"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Observer Template to Function Definition</a:t>
            </a:r>
          </a:p>
        </p:txBody>
      </p:sp>
      <p:sp>
        <p:nvSpPr>
          <p:cNvPr id="3" name="Content Placeholder 2"/>
          <p:cNvSpPr>
            <a:spLocks noGrp="1"/>
          </p:cNvSpPr>
          <p:nvPr>
            <p:ph idx="1"/>
          </p:nvPr>
        </p:nvSpPr>
        <p:spPr/>
        <p:txBody>
          <a:bodyPr/>
          <a:lstStyle/>
          <a:p>
            <a:r>
              <a:rPr lang="en-US" dirty="0"/>
              <a:t>The observer template has two blanks in it.</a:t>
            </a:r>
          </a:p>
          <a:p>
            <a:r>
              <a:rPr lang="en-US" dirty="0"/>
              <a:t>Often we can get our function definition by simply filling in the blanks.</a:t>
            </a:r>
          </a:p>
          <a:p>
            <a:r>
              <a:rPr lang="en-US" dirty="0"/>
              <a:t>Each blank corresponds to a question</a:t>
            </a:r>
          </a:p>
          <a:p>
            <a:r>
              <a:rPr lang="en-US" dirty="0"/>
              <a:t>It's the same question for every function:</a:t>
            </a:r>
          </a:p>
        </p:txBody>
      </p:sp>
      <p:sp>
        <p:nvSpPr>
          <p:cNvPr id="4" name="Slide Number Placeholder 3"/>
          <p:cNvSpPr>
            <a:spLocks noGrp="1"/>
          </p:cNvSpPr>
          <p:nvPr>
            <p:ph type="sldNum" sz="quarter" idx="12"/>
          </p:nvPr>
        </p:nvSpPr>
        <p:spPr/>
        <p:txBody>
          <a:bodyPr/>
          <a:lstStyle/>
          <a:p>
            <a:fld id="{2AF3B5EA-18B6-4040-9F78-6052AF49C681}" type="slidenum">
              <a:rPr lang="en-US" smtClean="0"/>
              <a:t>36</a:t>
            </a:fld>
            <a:endParaRPr lang="en-US"/>
          </a:p>
        </p:txBody>
      </p:sp>
    </p:spTree>
    <p:extLst>
      <p:ext uri="{BB962C8B-B14F-4D97-AF65-F5344CB8AC3E}">
        <p14:creationId xmlns:p14="http://schemas.microsoft.com/office/powerpoint/2010/main" val="1232661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solidFill>
        </p:spPr>
        <p:txBody>
          <a:bodyPr>
            <a:normAutofit/>
          </a:bodyPr>
          <a:lstStyle/>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xseq-fn</a:t>
            </a:r>
            <a:r>
              <a:rPr lang="en-US" sz="2800" b="1" dirty="0">
                <a:latin typeface="Consolas" pitchFamily="49" charset="0"/>
                <a:cs typeface="Consolas" pitchFamily="49" charset="0"/>
              </a:rPr>
              <a:t> : </a:t>
            </a:r>
            <a:r>
              <a:rPr lang="en-US" sz="2800" b="1" dirty="0" err="1">
                <a:latin typeface="Consolas" pitchFamily="49" charset="0"/>
                <a:cs typeface="Consolas" pitchFamily="49" charset="0"/>
              </a:rPr>
              <a:t>XList</a:t>
            </a:r>
            <a:r>
              <a:rPr lang="en-US" sz="2800" b="1" dirty="0">
                <a:latin typeface="Consolas" pitchFamily="49" charset="0"/>
                <a:cs typeface="Consolas" pitchFamily="49" charset="0"/>
              </a:rPr>
              <a:t> -&gt; ??</a:t>
            </a:r>
          </a:p>
          <a:p>
            <a:pPr>
              <a:buNone/>
            </a:pPr>
            <a:r>
              <a:rPr lang="en-US" sz="2800" b="1" dirty="0">
                <a:latin typeface="Consolas" pitchFamily="49" charset="0"/>
                <a:cs typeface="Consolas" pitchFamily="49" charset="0"/>
              </a:rPr>
              <a:t>(define (</a:t>
            </a:r>
            <a:r>
              <a:rPr lang="en-US" sz="2800" b="1" dirty="0" err="1">
                <a:solidFill>
                  <a:srgbClr val="FF0000"/>
                </a:solidFill>
                <a:latin typeface="Consolas" pitchFamily="49" charset="0"/>
                <a:cs typeface="Consolas" pitchFamily="49" charset="0"/>
              </a:rPr>
              <a:t>xseq-fn</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cond</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[(empty?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[else (... (first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solidFill>
                  <a:srgbClr val="FF0000"/>
                </a:solidFill>
                <a:latin typeface="Consolas" pitchFamily="49" charset="0"/>
                <a:cs typeface="Consolas" pitchFamily="49" charset="0"/>
              </a:rPr>
              <a:t>xseq-fn</a:t>
            </a:r>
            <a:r>
              <a:rPr lang="en-US" sz="2800" b="1" dirty="0">
                <a:latin typeface="Consolas" pitchFamily="49" charset="0"/>
                <a:cs typeface="Consolas" pitchFamily="49" charset="0"/>
              </a:rPr>
              <a:t> (rest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p:txBody>
      </p:sp>
      <p:sp>
        <p:nvSpPr>
          <p:cNvPr id="2" name="Title 1"/>
          <p:cNvSpPr>
            <a:spLocks noGrp="1"/>
          </p:cNvSpPr>
          <p:nvPr>
            <p:ph type="title"/>
          </p:nvPr>
        </p:nvSpPr>
        <p:spPr/>
        <p:txBody>
          <a:bodyPr>
            <a:normAutofit fontScale="90000"/>
          </a:bodyPr>
          <a:lstStyle/>
          <a:p>
            <a:r>
              <a:rPr lang="en-US" dirty="0"/>
              <a:t>Here are the questions for the </a:t>
            </a:r>
            <a:r>
              <a:rPr lang="en-US" dirty="0" err="1"/>
              <a:t>Xlist</a:t>
            </a:r>
            <a:r>
              <a:rPr lang="en-US" dirty="0"/>
              <a:t> template:</a:t>
            </a:r>
          </a:p>
        </p:txBody>
      </p:sp>
      <p:sp>
        <p:nvSpPr>
          <p:cNvPr id="11" name="Slide Number Placeholder 10"/>
          <p:cNvSpPr>
            <a:spLocks noGrp="1"/>
          </p:cNvSpPr>
          <p:nvPr>
            <p:ph type="sldNum" sz="quarter" idx="12"/>
          </p:nvPr>
        </p:nvSpPr>
        <p:spPr/>
        <p:txBody>
          <a:bodyPr/>
          <a:lstStyle/>
          <a:p>
            <a:fld id="{9F4492BD-6A9C-48FC-AC76-0B4FE11194A1}" type="slidenum">
              <a:rPr lang="en-US" smtClean="0"/>
              <a:pPr/>
              <a:t>37</a:t>
            </a:fld>
            <a:endParaRPr lang="en-US"/>
          </a:p>
        </p:txBody>
      </p:sp>
      <p:grpSp>
        <p:nvGrpSpPr>
          <p:cNvPr id="4" name="Group 8"/>
          <p:cNvGrpSpPr/>
          <p:nvPr/>
        </p:nvGrpSpPr>
        <p:grpSpPr>
          <a:xfrm>
            <a:off x="4191000" y="2134772"/>
            <a:ext cx="4678680" cy="1323536"/>
            <a:chOff x="3474720" y="1447799"/>
            <a:chExt cx="4678680" cy="1323536"/>
          </a:xfrm>
          <a:solidFill>
            <a:schemeClr val="accent1">
              <a:lumMod val="20000"/>
              <a:lumOff val="80000"/>
            </a:schemeClr>
          </a:solidFill>
        </p:grpSpPr>
        <p:sp>
          <p:nvSpPr>
            <p:cNvPr id="5" name="Rectangle 4"/>
            <p:cNvSpPr/>
            <p:nvPr/>
          </p:nvSpPr>
          <p:spPr>
            <a:xfrm>
              <a:off x="4876800" y="1447799"/>
              <a:ext cx="3276600" cy="1323535"/>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What's the answer for the empty list?</a:t>
              </a:r>
            </a:p>
          </p:txBody>
        </p:sp>
        <p:sp>
          <p:nvSpPr>
            <p:cNvPr id="6" name="Freeform 5"/>
            <p:cNvSpPr/>
            <p:nvPr/>
          </p:nvSpPr>
          <p:spPr>
            <a:xfrm>
              <a:off x="3474720" y="1753772"/>
              <a:ext cx="1392702" cy="1017563"/>
            </a:xfrm>
            <a:custGeom>
              <a:avLst/>
              <a:gdLst>
                <a:gd name="connsiteX0" fmla="*/ 1392702 w 1392702"/>
                <a:gd name="connsiteY0" fmla="*/ 145366 h 1017563"/>
                <a:gd name="connsiteX1" fmla="*/ 618978 w 1392702"/>
                <a:gd name="connsiteY1" fmla="*/ 145366 h 1017563"/>
                <a:gd name="connsiteX2" fmla="*/ 0 w 1392702"/>
                <a:gd name="connsiteY2" fmla="*/ 1017563 h 1017563"/>
                <a:gd name="connsiteX3" fmla="*/ 0 w 1392702"/>
                <a:gd name="connsiteY3" fmla="*/ 1017563 h 1017563"/>
              </a:gdLst>
              <a:ahLst/>
              <a:cxnLst>
                <a:cxn ang="0">
                  <a:pos x="connsiteX0" y="connsiteY0"/>
                </a:cxn>
                <a:cxn ang="0">
                  <a:pos x="connsiteX1" y="connsiteY1"/>
                </a:cxn>
                <a:cxn ang="0">
                  <a:pos x="connsiteX2" y="connsiteY2"/>
                </a:cxn>
                <a:cxn ang="0">
                  <a:pos x="connsiteX3" y="connsiteY3"/>
                </a:cxn>
              </a:cxnLst>
              <a:rect l="l" t="t" r="r" b="b"/>
              <a:pathLst>
                <a:path w="1392702" h="1017563">
                  <a:moveTo>
                    <a:pt x="1392702" y="145366"/>
                  </a:moveTo>
                  <a:cubicBezTo>
                    <a:pt x="1121898" y="72683"/>
                    <a:pt x="851095" y="0"/>
                    <a:pt x="618978" y="145366"/>
                  </a:cubicBezTo>
                  <a:cubicBezTo>
                    <a:pt x="386861" y="290732"/>
                    <a:pt x="0" y="1017563"/>
                    <a:pt x="0" y="1017563"/>
                  </a:cubicBezTo>
                  <a:lnTo>
                    <a:pt x="0" y="1017563"/>
                  </a:lnTo>
                </a:path>
              </a:pathLst>
            </a:custGeom>
            <a:noFill/>
            <a:ln w="12700">
              <a:solidFill>
                <a:schemeClr val="accent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p:cNvGrpSpPr/>
          <p:nvPr/>
        </p:nvGrpSpPr>
        <p:grpSpPr>
          <a:xfrm>
            <a:off x="3124200" y="4191000"/>
            <a:ext cx="5614987" cy="2349158"/>
            <a:chOff x="3124200" y="4191000"/>
            <a:chExt cx="5614987" cy="2349158"/>
          </a:xfrm>
        </p:grpSpPr>
        <p:sp>
          <p:nvSpPr>
            <p:cNvPr id="7" name="Rectangle 6"/>
            <p:cNvSpPr/>
            <p:nvPr/>
          </p:nvSpPr>
          <p:spPr>
            <a:xfrm>
              <a:off x="3962400" y="4724400"/>
              <a:ext cx="4776787" cy="18157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If we knew the first of the list, and the answer for the rest of the list, how could we combine them to get the answer for the whole list?</a:t>
              </a:r>
            </a:p>
          </p:txBody>
        </p:sp>
        <p:cxnSp>
          <p:nvCxnSpPr>
            <p:cNvPr id="10" name="Straight Arrow Connector 9"/>
            <p:cNvCxnSpPr>
              <a:stCxn id="7" idx="1"/>
            </p:cNvCxnSpPr>
            <p:nvPr/>
          </p:nvCxnSpPr>
          <p:spPr>
            <a:xfrm flipH="1" flipV="1">
              <a:off x="3124200" y="4191000"/>
              <a:ext cx="838200" cy="14412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72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some examples</a:t>
            </a:r>
          </a:p>
        </p:txBody>
      </p:sp>
      <p:sp>
        <p:nvSpPr>
          <p:cNvPr id="3" name="Content Placeholder 2"/>
          <p:cNvSpPr>
            <a:spLocks noGrp="1"/>
          </p:cNvSpPr>
          <p:nvPr>
            <p:ph idx="1"/>
          </p:nvPr>
        </p:nvSpPr>
        <p:spPr/>
        <p:txBody>
          <a:bodyPr/>
          <a:lstStyle/>
          <a:p>
            <a:r>
              <a:rPr lang="en-US" dirty="0"/>
              <a:t>We’ll be working with the list template a lot, so let’s do some examples to illustrate how it goes.</a:t>
            </a:r>
          </a:p>
          <a:p>
            <a:r>
              <a:rPr lang="en-US" dirty="0"/>
              <a:t>We’ll do 5 examples, starting with one that’s very simple and working up to more complicated ones.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38</a:t>
            </a:fld>
            <a:endParaRPr lang="en-US"/>
          </a:p>
        </p:txBody>
      </p:sp>
    </p:spTree>
    <p:extLst>
      <p:ext uri="{BB962C8B-B14F-4D97-AF65-F5344CB8AC3E}">
        <p14:creationId xmlns:p14="http://schemas.microsoft.com/office/powerpoint/2010/main" val="1982620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ns-length</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ns-length : </a:t>
            </a:r>
            <a:r>
              <a:rPr lang="en-US" sz="2400" b="1" dirty="0" err="1">
                <a:latin typeface="Consolas" pitchFamily="49" charset="0"/>
                <a:cs typeface="Consolas" pitchFamily="49" charset="0"/>
              </a:rPr>
              <a:t>ListOfNumber</a:t>
            </a:r>
            <a:r>
              <a:rPr lang="en-US" sz="2400" b="1" dirty="0">
                <a:latin typeface="Consolas" pitchFamily="49" charset="0"/>
                <a:cs typeface="Consolas" pitchFamily="49" charset="0"/>
              </a:rPr>
              <a:t> -&gt; Number</a:t>
            </a:r>
          </a:p>
          <a:p>
            <a:pPr>
              <a:buNone/>
            </a:pPr>
            <a:r>
              <a:rPr lang="en-US" sz="2400" b="1" dirty="0">
                <a:latin typeface="Consolas" pitchFamily="49" charset="0"/>
                <a:cs typeface="Consolas" pitchFamily="49" charset="0"/>
              </a:rPr>
              <a:t>GIVEN: a </a:t>
            </a:r>
            <a:r>
              <a:rPr lang="en-US" sz="2400" b="1" dirty="0" err="1">
                <a:latin typeface="Consolas" pitchFamily="49" charset="0"/>
                <a:cs typeface="Consolas" pitchFamily="49" charset="0"/>
              </a:rPr>
              <a:t>ListOfNumber</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RETURNS: its length</a:t>
            </a:r>
          </a:p>
          <a:p>
            <a:pPr>
              <a:buNone/>
            </a:pPr>
            <a:r>
              <a:rPr lang="en-US" sz="2400" b="1" dirty="0">
                <a:latin typeface="Consolas" pitchFamily="49" charset="0"/>
                <a:cs typeface="Consolas" pitchFamily="49" charset="0"/>
              </a:rPr>
              <a:t>EXAMPLES:</a:t>
            </a:r>
          </a:p>
          <a:p>
            <a:pPr>
              <a:buNone/>
            </a:pPr>
            <a:r>
              <a:rPr lang="en-US" sz="2400" b="1" dirty="0">
                <a:latin typeface="Consolas" pitchFamily="49" charset="0"/>
                <a:cs typeface="Consolas" pitchFamily="49" charset="0"/>
              </a:rPr>
              <a:t>(ns-length empty) = 0</a:t>
            </a:r>
          </a:p>
          <a:p>
            <a:pPr>
              <a:buNone/>
            </a:pPr>
            <a:r>
              <a:rPr lang="en-US" sz="2400" b="1" dirty="0">
                <a:latin typeface="Consolas" pitchFamily="49" charset="0"/>
                <a:cs typeface="Consolas" pitchFamily="49" charset="0"/>
              </a:rPr>
              <a:t>(ns-length (cons 11 empty)) = 1</a:t>
            </a:r>
          </a:p>
          <a:p>
            <a:pPr>
              <a:buNone/>
            </a:pPr>
            <a:r>
              <a:rPr lang="en-US" sz="2400" b="1" dirty="0">
                <a:latin typeface="Consolas" pitchFamily="49" charset="0"/>
                <a:cs typeface="Consolas" pitchFamily="49" charset="0"/>
              </a:rPr>
              <a:t>(ns-length (cons 33 (cons 11 empty))) = 2</a:t>
            </a:r>
          </a:p>
          <a:p>
            <a:pPr>
              <a:buNone/>
            </a:pPr>
            <a:r>
              <a:rPr lang="en-US" sz="2400" b="1" dirty="0">
                <a:latin typeface="Consolas" pitchFamily="49" charset="0"/>
                <a:cs typeface="Consolas" pitchFamily="49" charset="0"/>
              </a:rPr>
              <a:t>STRATEGY: Use template for </a:t>
            </a:r>
            <a:r>
              <a:rPr lang="en-US" sz="2400" b="1" dirty="0" err="1">
                <a:latin typeface="Consolas" pitchFamily="49" charset="0"/>
                <a:cs typeface="Consolas" pitchFamily="49" charset="0"/>
              </a:rPr>
              <a:t>ListOfNumber</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lst</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39</a:t>
            </a:fld>
            <a:endParaRPr lang="en-US"/>
          </a:p>
        </p:txBody>
      </p:sp>
      <p:sp>
        <p:nvSpPr>
          <p:cNvPr id="5" name="Rectangle 4"/>
          <p:cNvSpPr/>
          <p:nvPr/>
        </p:nvSpPr>
        <p:spPr>
          <a:xfrm>
            <a:off x="5844106" y="2320596"/>
            <a:ext cx="2473144" cy="102337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write "</a:t>
            </a:r>
            <a:r>
              <a:rPr lang="en-US" b="1" dirty="0">
                <a:solidFill>
                  <a:schemeClr val="tx1"/>
                </a:solidFill>
              </a:rPr>
              <a:t>ns-</a:t>
            </a:r>
            <a:r>
              <a:rPr lang="en-US" dirty="0">
                <a:solidFill>
                  <a:schemeClr val="tx1"/>
                </a:solidFill>
              </a:rPr>
              <a:t>" as an abbreviation for </a:t>
            </a:r>
            <a:r>
              <a:rPr lang="en-US" b="1" dirty="0" err="1">
                <a:solidFill>
                  <a:schemeClr val="tx1"/>
                </a:solidFill>
              </a:rPr>
              <a:t>NumberSeq</a:t>
            </a:r>
            <a:endParaRPr lang="en-US" b="1" dirty="0">
              <a:solidFill>
                <a:schemeClr val="tx1"/>
              </a:solidFill>
            </a:endParaRPr>
          </a:p>
        </p:txBody>
      </p:sp>
    </p:spTree>
    <p:extLst>
      <p:ext uri="{BB962C8B-B14F-4D97-AF65-F5344CB8AC3E}">
        <p14:creationId xmlns:p14="http://schemas.microsoft.com/office/powerpoint/2010/main" val="184218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for this Lesson</a:t>
            </a:r>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a:t>At the end of this lesson, you should be able to: </a:t>
            </a:r>
          </a:p>
          <a:p>
            <a:pPr lvl="0"/>
            <a:r>
              <a:rPr lang="en-US" dirty="0"/>
              <a:t>Write down a data definition for information represented as a list</a:t>
            </a:r>
          </a:p>
          <a:p>
            <a:pPr lvl="0"/>
            <a:r>
              <a:rPr lang="en-US" dirty="0"/>
              <a:t>Notate lists using constructor, list, and write notations.</a:t>
            </a:r>
          </a:p>
          <a:p>
            <a:pPr lvl="0"/>
            <a:r>
              <a:rPr lang="en-US" dirty="0"/>
              <a:t>Explain how lists are represented as singly-linked data structures, and how </a:t>
            </a:r>
            <a:r>
              <a:rPr lang="en-US" b="1" dirty="0"/>
              <a:t>cons</a:t>
            </a:r>
            <a:r>
              <a:rPr lang="en-US" dirty="0"/>
              <a:t>, </a:t>
            </a:r>
            <a:r>
              <a:rPr lang="en-US" b="1" dirty="0"/>
              <a:t>first</a:t>
            </a:r>
            <a:r>
              <a:rPr lang="en-US" dirty="0"/>
              <a:t>, and </a:t>
            </a:r>
            <a:r>
              <a:rPr lang="en-US" b="1" dirty="0"/>
              <a:t>rest</a:t>
            </a:r>
            <a:r>
              <a:rPr lang="en-US" dirty="0"/>
              <a:t> work on these structures</a:t>
            </a:r>
          </a:p>
          <a:p>
            <a:pPr lvl="0"/>
            <a:r>
              <a:rPr lang="en-US" dirty="0"/>
              <a:t>Calculate with the basic operations on lists: </a:t>
            </a:r>
            <a:r>
              <a:rPr lang="en-US" b="1" dirty="0">
                <a:latin typeface="Consolas" pitchFamily="49" charset="0"/>
                <a:cs typeface="Consolas" pitchFamily="49" charset="0"/>
              </a:rPr>
              <a:t>cons</a:t>
            </a:r>
            <a:r>
              <a:rPr lang="en-US" dirty="0"/>
              <a:t>, </a:t>
            </a:r>
            <a:r>
              <a:rPr lang="en-US" b="1" dirty="0">
                <a:latin typeface="Consolas" pitchFamily="49" charset="0"/>
                <a:cs typeface="Consolas" pitchFamily="49" charset="0"/>
              </a:rPr>
              <a:t>first</a:t>
            </a:r>
            <a:r>
              <a:rPr lang="en-US" dirty="0"/>
              <a:t>, and </a:t>
            </a:r>
            <a:r>
              <a:rPr lang="en-US" b="1" dirty="0">
                <a:latin typeface="Consolas" pitchFamily="49" charset="0"/>
                <a:cs typeface="Consolas" pitchFamily="49" charset="0"/>
              </a:rPr>
              <a:t>rest</a:t>
            </a:r>
            <a:r>
              <a:rPr lang="en-US" dirty="0"/>
              <a:t> .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2958257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ns-length</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ns-length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Given a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find its length</a:t>
            </a:r>
          </a:p>
          <a:p>
            <a:pPr>
              <a:buNone/>
            </a:pPr>
            <a:r>
              <a:rPr lang="en-US" sz="2000" b="1" dirty="0">
                <a:latin typeface="Consolas" pitchFamily="49" charset="0"/>
                <a:cs typeface="Consolas" pitchFamily="49" charset="0"/>
              </a:rPr>
              <a:t>(define (ns-length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(ns-length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40</a:t>
            </a:fld>
            <a:endParaRPr lang="en-US"/>
          </a:p>
        </p:txBody>
      </p:sp>
      <p:sp>
        <p:nvSpPr>
          <p:cNvPr id="16" name="Rectangle 15"/>
          <p:cNvSpPr/>
          <p:nvPr/>
        </p:nvSpPr>
        <p:spPr>
          <a:xfrm>
            <a:off x="6019800" y="1790898"/>
            <a:ext cx="2667000" cy="1524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We start by copying the template and changing  the name of the function to </a:t>
            </a:r>
            <a:r>
              <a:rPr lang="en-US" sz="2000" b="1" dirty="0">
                <a:solidFill>
                  <a:schemeClr val="tx1"/>
                </a:solidFill>
              </a:rPr>
              <a:t>ns-length</a:t>
            </a:r>
            <a:r>
              <a:rPr lang="en-US" sz="2000" dirty="0">
                <a:solidFill>
                  <a:schemeClr val="tx1"/>
                </a:solidFill>
              </a:rPr>
              <a:t>.  </a:t>
            </a:r>
          </a:p>
        </p:txBody>
      </p:sp>
    </p:spTree>
    <p:extLst>
      <p:ext uri="{BB962C8B-B14F-4D97-AF65-F5344CB8AC3E}">
        <p14:creationId xmlns:p14="http://schemas.microsoft.com/office/powerpoint/2010/main" val="3698248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ns-length</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ns-length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Given a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find its length</a:t>
            </a:r>
          </a:p>
          <a:p>
            <a:pPr>
              <a:buNone/>
            </a:pPr>
            <a:r>
              <a:rPr lang="en-US" sz="2000" b="1" dirty="0">
                <a:latin typeface="Consolas" pitchFamily="49" charset="0"/>
                <a:cs typeface="Consolas" pitchFamily="49" charset="0"/>
              </a:rPr>
              <a:t>(define (ns-length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0</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+ 1 </a:t>
            </a:r>
            <a:r>
              <a:rPr lang="en-US" sz="2000" b="1" strike="sngStrike" dirty="0">
                <a:solidFill>
                  <a:schemeClr val="bg1">
                    <a:lumMod val="65000"/>
                  </a:schemeClr>
                </a:solidFill>
                <a:latin typeface="Consolas" pitchFamily="49" charset="0"/>
                <a:cs typeface="Consolas" pitchFamily="49" charset="0"/>
              </a:rPr>
              <a:t>(first </a:t>
            </a:r>
            <a:r>
              <a:rPr lang="en-US" sz="2000" b="1" strike="sngStrike" dirty="0" err="1">
                <a:solidFill>
                  <a:schemeClr val="bg1">
                    <a:lumMod val="65000"/>
                  </a:schemeClr>
                </a:solidFill>
                <a:latin typeface="Consolas" pitchFamily="49" charset="0"/>
                <a:cs typeface="Consolas" pitchFamily="49" charset="0"/>
              </a:rPr>
              <a:t>lst</a:t>
            </a:r>
            <a:r>
              <a:rPr lang="en-US" sz="2000" b="1" strike="sngStrike" dirty="0">
                <a:solidFill>
                  <a:schemeClr val="bg1">
                    <a:lumMod val="65000"/>
                  </a:schemeClr>
                </a:solidFill>
                <a:latin typeface="Consolas" pitchFamily="49" charset="0"/>
                <a:cs typeface="Consolas" pitchFamily="49" charset="0"/>
              </a:rPr>
              <a:t>)</a:t>
            </a:r>
          </a:p>
          <a:p>
            <a:pPr>
              <a:buNone/>
            </a:pPr>
            <a:r>
              <a:rPr lang="en-US" sz="2000" b="1" dirty="0">
                <a:latin typeface="Consolas" pitchFamily="49" charset="0"/>
                <a:cs typeface="Consolas" pitchFamily="49" charset="0"/>
              </a:rPr>
              <a:t>               (ns-length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41</a:t>
            </a:fld>
            <a:endParaRPr lang="en-US"/>
          </a:p>
        </p:txBody>
      </p:sp>
      <p:grpSp>
        <p:nvGrpSpPr>
          <p:cNvPr id="10" name="Group 8"/>
          <p:cNvGrpSpPr/>
          <p:nvPr/>
        </p:nvGrpSpPr>
        <p:grpSpPr>
          <a:xfrm>
            <a:off x="3253740" y="1872343"/>
            <a:ext cx="4678680" cy="1323536"/>
            <a:chOff x="3474720" y="1447799"/>
            <a:chExt cx="4678680" cy="1323536"/>
          </a:xfrm>
        </p:grpSpPr>
        <p:sp>
          <p:nvSpPr>
            <p:cNvPr id="11" name="Rectangle 10"/>
            <p:cNvSpPr/>
            <p:nvPr/>
          </p:nvSpPr>
          <p:spPr>
            <a:xfrm>
              <a:off x="4876800" y="1447799"/>
              <a:ext cx="3276600" cy="132353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What's the answer for the empty list?</a:t>
              </a:r>
            </a:p>
          </p:txBody>
        </p:sp>
        <p:sp>
          <p:nvSpPr>
            <p:cNvPr id="12" name="Freeform 11"/>
            <p:cNvSpPr/>
            <p:nvPr/>
          </p:nvSpPr>
          <p:spPr>
            <a:xfrm>
              <a:off x="3474720" y="1753772"/>
              <a:ext cx="1392702" cy="1017563"/>
            </a:xfrm>
            <a:custGeom>
              <a:avLst/>
              <a:gdLst>
                <a:gd name="connsiteX0" fmla="*/ 1392702 w 1392702"/>
                <a:gd name="connsiteY0" fmla="*/ 145366 h 1017563"/>
                <a:gd name="connsiteX1" fmla="*/ 618978 w 1392702"/>
                <a:gd name="connsiteY1" fmla="*/ 145366 h 1017563"/>
                <a:gd name="connsiteX2" fmla="*/ 0 w 1392702"/>
                <a:gd name="connsiteY2" fmla="*/ 1017563 h 1017563"/>
                <a:gd name="connsiteX3" fmla="*/ 0 w 1392702"/>
                <a:gd name="connsiteY3" fmla="*/ 1017563 h 1017563"/>
              </a:gdLst>
              <a:ahLst/>
              <a:cxnLst>
                <a:cxn ang="0">
                  <a:pos x="connsiteX0" y="connsiteY0"/>
                </a:cxn>
                <a:cxn ang="0">
                  <a:pos x="connsiteX1" y="connsiteY1"/>
                </a:cxn>
                <a:cxn ang="0">
                  <a:pos x="connsiteX2" y="connsiteY2"/>
                </a:cxn>
                <a:cxn ang="0">
                  <a:pos x="connsiteX3" y="connsiteY3"/>
                </a:cxn>
              </a:cxnLst>
              <a:rect l="l" t="t" r="r" b="b"/>
              <a:pathLst>
                <a:path w="1392702" h="1017563">
                  <a:moveTo>
                    <a:pt x="1392702" y="145366"/>
                  </a:moveTo>
                  <a:cubicBezTo>
                    <a:pt x="1121898" y="72683"/>
                    <a:pt x="851095" y="0"/>
                    <a:pt x="618978" y="145366"/>
                  </a:cubicBezTo>
                  <a:cubicBezTo>
                    <a:pt x="386861" y="290732"/>
                    <a:pt x="0" y="1017563"/>
                    <a:pt x="0" y="1017563"/>
                  </a:cubicBezTo>
                  <a:lnTo>
                    <a:pt x="0" y="101756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p:cNvGrpSpPr/>
          <p:nvPr/>
        </p:nvGrpSpPr>
        <p:grpSpPr>
          <a:xfrm>
            <a:off x="2317433" y="3853543"/>
            <a:ext cx="5614987" cy="2349158"/>
            <a:chOff x="3124200" y="4191000"/>
            <a:chExt cx="5614987" cy="2349158"/>
          </a:xfrm>
        </p:grpSpPr>
        <p:sp>
          <p:nvSpPr>
            <p:cNvPr id="14" name="Rectangle 13"/>
            <p:cNvSpPr/>
            <p:nvPr/>
          </p:nvSpPr>
          <p:spPr>
            <a:xfrm>
              <a:off x="3962400" y="4724400"/>
              <a:ext cx="4776787" cy="18157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If we knew the first of the list, and the answer for the rest of the list, how could we combine them to get the answer for the whole list?</a:t>
              </a:r>
            </a:p>
          </p:txBody>
        </p:sp>
        <p:cxnSp>
          <p:nvCxnSpPr>
            <p:cNvPr id="15" name="Straight Arrow Connector 14"/>
            <p:cNvCxnSpPr>
              <a:stCxn id="14" idx="1"/>
            </p:cNvCxnSpPr>
            <p:nvPr/>
          </p:nvCxnSpPr>
          <p:spPr>
            <a:xfrm flipH="1" flipV="1">
              <a:off x="3124200" y="4191000"/>
              <a:ext cx="838200" cy="14412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228600" y="4305313"/>
            <a:ext cx="2279333" cy="197901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Next, we answer the template questions.</a:t>
            </a:r>
          </a:p>
        </p:txBody>
      </p:sp>
      <p:sp>
        <p:nvSpPr>
          <p:cNvPr id="17"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ns-length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Font typeface="Arial" pitchFamily="34" charset="0"/>
              <a:buNone/>
            </a:pPr>
            <a:r>
              <a:rPr lang="en-US" sz="2000" b="1" dirty="0">
                <a:latin typeface="Consolas" pitchFamily="49" charset="0"/>
                <a:cs typeface="Consolas" pitchFamily="49" charset="0"/>
              </a:rPr>
              <a:t>Given a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find its length</a:t>
            </a:r>
          </a:p>
          <a:p>
            <a:pPr>
              <a:buFont typeface="Arial" pitchFamily="34" charset="0"/>
              <a:buNone/>
            </a:pPr>
            <a:r>
              <a:rPr lang="en-US" sz="2000" b="1" dirty="0">
                <a:latin typeface="Consolas" pitchFamily="49" charset="0"/>
                <a:cs typeface="Consolas" pitchFamily="49" charset="0"/>
              </a:rPr>
              <a:t>(define (ns-length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(ns-length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304995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is self-referential, too</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ns-length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Given a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find its length</a:t>
            </a:r>
          </a:p>
          <a:p>
            <a:pPr>
              <a:buNone/>
            </a:pPr>
            <a:r>
              <a:rPr lang="en-US" sz="2000" b="1" dirty="0">
                <a:latin typeface="Consolas" pitchFamily="49" charset="0"/>
                <a:cs typeface="Consolas" pitchFamily="49" charset="0"/>
              </a:rPr>
              <a:t>(define (</a:t>
            </a:r>
            <a:r>
              <a:rPr lang="en-US" sz="2000" b="1" dirty="0">
                <a:solidFill>
                  <a:srgbClr val="FF0000"/>
                </a:solidFill>
                <a:latin typeface="Consolas" pitchFamily="49" charset="0"/>
                <a:cs typeface="Consolas" pitchFamily="49" charset="0"/>
              </a:rPr>
              <a:t>ns-length</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0]</a:t>
            </a:r>
          </a:p>
          <a:p>
            <a:pPr>
              <a:buNone/>
            </a:pPr>
            <a:r>
              <a:rPr lang="en-US" sz="2000" b="1" dirty="0">
                <a:latin typeface="Consolas" pitchFamily="49" charset="0"/>
                <a:cs typeface="Consolas" pitchFamily="49" charset="0"/>
              </a:rPr>
              <a:t>    [else (+ 1 </a:t>
            </a:r>
            <a:r>
              <a:rPr lang="en-US" sz="2000" b="1" strike="sngStrike" dirty="0">
                <a:solidFill>
                  <a:schemeClr val="bg1">
                    <a:lumMod val="65000"/>
                  </a:schemeClr>
                </a:solidFill>
                <a:latin typeface="Consolas" pitchFamily="49" charset="0"/>
                <a:cs typeface="Consolas" pitchFamily="49" charset="0"/>
              </a:rPr>
              <a:t>(first </a:t>
            </a:r>
            <a:r>
              <a:rPr lang="en-US" sz="2000" b="1" strike="sngStrike" dirty="0" err="1">
                <a:solidFill>
                  <a:schemeClr val="bg1">
                    <a:lumMod val="65000"/>
                  </a:schemeClr>
                </a:solidFill>
                <a:latin typeface="Consolas" pitchFamily="49" charset="0"/>
                <a:cs typeface="Consolas" pitchFamily="49" charset="0"/>
              </a:rPr>
              <a:t>lst</a:t>
            </a:r>
            <a:r>
              <a:rPr lang="en-US" sz="2000" b="1" strike="sngStrike" dirty="0">
                <a:solidFill>
                  <a:schemeClr val="bg1">
                    <a:lumMod val="65000"/>
                  </a:schemeClr>
                </a:solidFill>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ns-length</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42</a:t>
            </a:fld>
            <a:endParaRPr lang="en-US"/>
          </a:p>
        </p:txBody>
      </p:sp>
      <p:sp>
        <p:nvSpPr>
          <p:cNvPr id="10" name="Right Arrow 9"/>
          <p:cNvSpPr/>
          <p:nvPr/>
        </p:nvSpPr>
        <p:spPr>
          <a:xfrm rot="14660007">
            <a:off x="2608092" y="2970572"/>
            <a:ext cx="978408" cy="484632"/>
          </a:xfrm>
          <a:prstGeom prst="rightArrow">
            <a:avLst/>
          </a:prstGeom>
          <a:solidFill>
            <a:schemeClr val="accent2">
              <a:lumMod val="75000"/>
              <a:alpha val="46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3733800" y="4572000"/>
            <a:ext cx="4572000" cy="1447800"/>
          </a:xfrm>
          <a:prstGeom prst="rect">
            <a:avLst/>
          </a:prstGeom>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i="1" dirty="0">
                <a:solidFill>
                  <a:srgbClr val="FF0000"/>
                </a:solidFill>
              </a:rPr>
              <a:t>Self-reference in the constructor template leads to self-reference in the observer template;</a:t>
            </a:r>
          </a:p>
          <a:p>
            <a:r>
              <a:rPr lang="en-US" i="1" dirty="0">
                <a:solidFill>
                  <a:srgbClr val="FF0000"/>
                </a:solidFill>
              </a:rPr>
              <a:t>Self-reference in the observer template leads to self-reference in the code.</a:t>
            </a:r>
          </a:p>
        </p:txBody>
      </p:sp>
    </p:spTree>
    <p:extLst>
      <p:ext uri="{BB962C8B-B14F-4D97-AF65-F5344CB8AC3E}">
        <p14:creationId xmlns:p14="http://schemas.microsoft.com/office/powerpoint/2010/main" val="413165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watch this work</a:t>
            </a:r>
          </a:p>
        </p:txBody>
      </p:sp>
      <p:sp>
        <p:nvSpPr>
          <p:cNvPr id="3" name="Content Placeholder 2"/>
          <p:cNvSpPr>
            <a:spLocks noGrp="1"/>
          </p:cNvSpPr>
          <p:nvPr>
            <p:ph idx="1"/>
          </p:nvPr>
        </p:nvSpPr>
        <p:spPr>
          <a:xfrm>
            <a:off x="457200" y="1600200"/>
            <a:ext cx="8592044" cy="4525963"/>
          </a:xfrm>
        </p:spPr>
        <p:txBody>
          <a:bodyPr>
            <a:normAutofit/>
          </a:bodyPr>
          <a:lstStyle/>
          <a:p>
            <a:pPr>
              <a:buNone/>
            </a:pPr>
            <a:r>
              <a:rPr lang="en-US" sz="2400" b="1" dirty="0">
                <a:latin typeface="Consolas" pitchFamily="49" charset="0"/>
                <a:cs typeface="Consolas" pitchFamily="49" charset="0"/>
              </a:rPr>
              <a:t>(</a:t>
            </a:r>
            <a:r>
              <a:rPr lang="en-US" sz="2400" b="1" dirty="0">
                <a:solidFill>
                  <a:srgbClr val="FF0000"/>
                </a:solidFill>
                <a:latin typeface="Consolas" pitchFamily="49" charset="0"/>
                <a:cs typeface="Consolas" pitchFamily="49" charset="0"/>
              </a:rPr>
              <a:t>ns-length</a:t>
            </a:r>
            <a:r>
              <a:rPr lang="en-US" sz="2400" b="1" dirty="0">
                <a:latin typeface="Consolas" pitchFamily="49" charset="0"/>
                <a:cs typeface="Consolas" pitchFamily="49" charset="0"/>
              </a:rPr>
              <a:t> (cons 11 (cons 22 (cons 33 empty))))</a:t>
            </a:r>
          </a:p>
          <a:p>
            <a:pPr>
              <a:buNone/>
            </a:pPr>
            <a:r>
              <a:rPr lang="en-US" sz="2400" b="1" dirty="0">
                <a:latin typeface="Consolas" pitchFamily="49" charset="0"/>
                <a:cs typeface="Consolas" pitchFamily="49" charset="0"/>
              </a:rPr>
              <a:t>= (+ 1 (</a:t>
            </a:r>
            <a:r>
              <a:rPr lang="en-US" sz="2400" b="1" dirty="0">
                <a:solidFill>
                  <a:srgbClr val="FF0000"/>
                </a:solidFill>
                <a:latin typeface="Consolas" pitchFamily="49" charset="0"/>
                <a:cs typeface="Consolas" pitchFamily="49" charset="0"/>
              </a:rPr>
              <a:t>ns-length</a:t>
            </a:r>
            <a:r>
              <a:rPr lang="en-US" sz="2400" b="1" dirty="0">
                <a:latin typeface="Consolas" pitchFamily="49" charset="0"/>
                <a:cs typeface="Consolas" pitchFamily="49" charset="0"/>
              </a:rPr>
              <a:t> (cons 22 (cons 33 empty))))</a:t>
            </a:r>
          </a:p>
          <a:p>
            <a:pPr>
              <a:buNone/>
            </a:pPr>
            <a:r>
              <a:rPr lang="en-US" sz="2400" b="1" dirty="0">
                <a:latin typeface="Consolas" pitchFamily="49" charset="0"/>
                <a:cs typeface="Consolas" pitchFamily="49" charset="0"/>
              </a:rPr>
              <a:t>= (+ 1 (+ 1 (</a:t>
            </a:r>
            <a:r>
              <a:rPr lang="en-US" sz="2400" b="1" dirty="0">
                <a:solidFill>
                  <a:srgbClr val="FF0000"/>
                </a:solidFill>
                <a:latin typeface="Consolas" pitchFamily="49" charset="0"/>
                <a:cs typeface="Consolas" pitchFamily="49" charset="0"/>
              </a:rPr>
              <a:t>ns-length</a:t>
            </a:r>
            <a:r>
              <a:rPr lang="en-US" sz="2400" b="1" dirty="0">
                <a:latin typeface="Consolas" pitchFamily="49" charset="0"/>
                <a:cs typeface="Consolas" pitchFamily="49" charset="0"/>
              </a:rPr>
              <a:t> (cons 33 empty))))</a:t>
            </a:r>
          </a:p>
          <a:p>
            <a:pPr>
              <a:buNone/>
            </a:pPr>
            <a:r>
              <a:rPr lang="en-US" sz="2400" b="1" dirty="0">
                <a:latin typeface="Consolas" pitchFamily="49" charset="0"/>
                <a:cs typeface="Consolas" pitchFamily="49" charset="0"/>
              </a:rPr>
              <a:t>= (+ 1 (+ 1 (+ 1 (</a:t>
            </a:r>
            <a:r>
              <a:rPr lang="en-US" sz="2400" b="1" dirty="0">
                <a:solidFill>
                  <a:srgbClr val="FF0000"/>
                </a:solidFill>
                <a:latin typeface="Consolas" pitchFamily="49" charset="0"/>
                <a:cs typeface="Consolas" pitchFamily="49" charset="0"/>
              </a:rPr>
              <a:t>ns-length</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(+ 1 (+ 1 (+ 1 0)))</a:t>
            </a:r>
          </a:p>
          <a:p>
            <a:pPr>
              <a:buNone/>
            </a:pPr>
            <a:r>
              <a:rPr lang="en-US" sz="2400" b="1" dirty="0">
                <a:latin typeface="Consolas" pitchFamily="49" charset="0"/>
                <a:cs typeface="Consolas" pitchFamily="49" charset="0"/>
              </a:rPr>
              <a:t>= (+ 1 (+ 1 1))</a:t>
            </a:r>
          </a:p>
          <a:p>
            <a:pPr>
              <a:buNone/>
            </a:pPr>
            <a:r>
              <a:rPr lang="en-US" sz="2400" b="1" dirty="0">
                <a:latin typeface="Consolas" pitchFamily="49" charset="0"/>
                <a:cs typeface="Consolas" pitchFamily="49" charset="0"/>
              </a:rPr>
              <a:t>= (+ 1 2)</a:t>
            </a:r>
          </a:p>
          <a:p>
            <a:pPr>
              <a:buNone/>
            </a:pPr>
            <a:r>
              <a:rPr lang="en-US" sz="2400" b="1" dirty="0">
                <a:latin typeface="Consolas" pitchFamily="49" charset="0"/>
                <a:cs typeface="Consolas" pitchFamily="49" charset="0"/>
              </a:rPr>
              <a:t>= 3</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43</a:t>
            </a:fld>
            <a:endParaRPr lang="en-US"/>
          </a:p>
        </p:txBody>
      </p:sp>
      <p:sp>
        <p:nvSpPr>
          <p:cNvPr id="5" name="Rectangle 4"/>
          <p:cNvSpPr/>
          <p:nvPr/>
        </p:nvSpPr>
        <p:spPr>
          <a:xfrm>
            <a:off x="5173702" y="3567581"/>
            <a:ext cx="2672133"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See how each recursive call to ns-length works on a shorter and shorter list. </a:t>
            </a:r>
          </a:p>
        </p:txBody>
      </p:sp>
    </p:spTree>
    <p:extLst>
      <p:ext uri="{BB962C8B-B14F-4D97-AF65-F5344CB8AC3E}">
        <p14:creationId xmlns:p14="http://schemas.microsoft.com/office/powerpoint/2010/main" val="135657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ns-sum</a:t>
            </a:r>
          </a:p>
        </p:txBody>
      </p:sp>
      <p:sp>
        <p:nvSpPr>
          <p:cNvPr id="4" name="Content Placeholder 2"/>
          <p:cNvSpPr>
            <a:spLocks noGrp="1"/>
          </p:cNvSpPr>
          <p:nvPr>
            <p:ph idx="1"/>
          </p:nvPr>
        </p:nvSpPr>
        <p:spPr>
          <a:xfrm>
            <a:off x="304800" y="1524000"/>
            <a:ext cx="8229600" cy="4525963"/>
          </a:xfrm>
        </p:spPr>
        <p:txBody>
          <a:bodyPr>
            <a:normAutofit/>
          </a:bodyPr>
          <a:lstStyle/>
          <a:p>
            <a:pPr>
              <a:buNone/>
            </a:pPr>
            <a:r>
              <a:rPr lang="en-US" sz="2000" b="1" dirty="0">
                <a:latin typeface="Consolas" pitchFamily="49" charset="0"/>
                <a:cs typeface="Consolas" pitchFamily="49" charset="0"/>
              </a:rPr>
              <a:t>ns-sum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GIVEN: a list of numbers </a:t>
            </a:r>
          </a:p>
          <a:p>
            <a:pPr>
              <a:buNone/>
            </a:pPr>
            <a:r>
              <a:rPr lang="en-US" sz="2000" b="1" dirty="0">
                <a:latin typeface="Consolas" pitchFamily="49" charset="0"/>
                <a:cs typeface="Consolas" pitchFamily="49" charset="0"/>
              </a:rPr>
              <a:t>RETURNS: the sum of the numbers in the list</a:t>
            </a:r>
          </a:p>
          <a:p>
            <a:pPr>
              <a:buNone/>
            </a:pPr>
            <a:r>
              <a:rPr lang="en-US" sz="2000" b="1" dirty="0">
                <a:latin typeface="Consolas" pitchFamily="49" charset="0"/>
                <a:cs typeface="Consolas" pitchFamily="49" charset="0"/>
              </a:rPr>
              <a:t>EXAMPLES:</a:t>
            </a:r>
          </a:p>
          <a:p>
            <a:pPr>
              <a:buNone/>
            </a:pPr>
            <a:r>
              <a:rPr lang="en-US" sz="2000" b="1" dirty="0">
                <a:latin typeface="Consolas" pitchFamily="49" charset="0"/>
                <a:cs typeface="Consolas" pitchFamily="49" charset="0"/>
              </a:rPr>
              <a:t>(ns-sum empty) = 0</a:t>
            </a:r>
          </a:p>
          <a:p>
            <a:pPr>
              <a:buNone/>
            </a:pPr>
            <a:r>
              <a:rPr lang="en-US" sz="2000" b="1" dirty="0">
                <a:latin typeface="Consolas" pitchFamily="49" charset="0"/>
                <a:cs typeface="Consolas" pitchFamily="49" charset="0"/>
              </a:rPr>
              <a:t>(ns-sum (cons 11 empty)) = 11</a:t>
            </a:r>
          </a:p>
          <a:p>
            <a:pPr>
              <a:buNone/>
            </a:pPr>
            <a:r>
              <a:rPr lang="en-US" sz="2000" b="1" dirty="0">
                <a:latin typeface="Consolas" pitchFamily="49" charset="0"/>
                <a:cs typeface="Consolas" pitchFamily="49" charset="0"/>
              </a:rPr>
              <a:t>(ns-sum (cons 33 (cons 11 empty))) = 44</a:t>
            </a:r>
          </a:p>
          <a:p>
            <a:pPr>
              <a:buNone/>
            </a:pPr>
            <a:r>
              <a:rPr lang="en-US" sz="2000" b="1" dirty="0">
                <a:latin typeface="Consolas" pitchFamily="49" charset="0"/>
                <a:cs typeface="Consolas" pitchFamily="49" charset="0"/>
              </a:rPr>
              <a:t>(ns-sum (cons 10 (cons 20 (cons 3 empty)))) = 33</a:t>
            </a:r>
          </a:p>
          <a:p>
            <a:pPr>
              <a:buNone/>
            </a:pPr>
            <a:r>
              <a:rPr lang="en-US" sz="2000" b="1" dirty="0">
                <a:latin typeface="Consolas" pitchFamily="49" charset="0"/>
                <a:cs typeface="Consolas" pitchFamily="49" charset="0"/>
              </a:rPr>
              <a:t>STRATEGY: Use template for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on </a:t>
            </a:r>
            <a:r>
              <a:rPr lang="en-US" sz="2000" b="1" dirty="0" err="1">
                <a:latin typeface="Consolas" pitchFamily="49" charset="0"/>
                <a:cs typeface="Consolas" pitchFamily="49" charset="0"/>
              </a:rPr>
              <a:t>lst</a:t>
            </a: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44</a:t>
            </a:fld>
            <a:endParaRPr lang="en-US"/>
          </a:p>
        </p:txBody>
      </p:sp>
      <p:sp>
        <p:nvSpPr>
          <p:cNvPr id="3" name="Rectangle 2"/>
          <p:cNvSpPr/>
          <p:nvPr/>
        </p:nvSpPr>
        <p:spPr>
          <a:xfrm>
            <a:off x="6588733" y="2659380"/>
            <a:ext cx="2062534"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Here's another example</a:t>
            </a:r>
          </a:p>
        </p:txBody>
      </p:sp>
    </p:spTree>
    <p:extLst>
      <p:ext uri="{BB962C8B-B14F-4D97-AF65-F5344CB8AC3E}">
        <p14:creationId xmlns:p14="http://schemas.microsoft.com/office/powerpoint/2010/main" val="3169547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ns-sum</a:t>
            </a:r>
          </a:p>
        </p:txBody>
      </p:sp>
      <p:sp>
        <p:nvSpPr>
          <p:cNvPr id="4"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ns-sum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(define (ns-sum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(ns-sum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3" name="Slide Number Placeholder 2"/>
          <p:cNvSpPr>
            <a:spLocks noGrp="1"/>
          </p:cNvSpPr>
          <p:nvPr>
            <p:ph type="sldNum" sz="quarter" idx="12"/>
          </p:nvPr>
        </p:nvSpPr>
        <p:spPr/>
        <p:txBody>
          <a:bodyPr/>
          <a:lstStyle/>
          <a:p>
            <a:fld id="{9F4492BD-6A9C-48FC-AC76-0B4FE11194A1}" type="slidenum">
              <a:rPr lang="en-US" smtClean="0"/>
              <a:pPr/>
              <a:t>45</a:t>
            </a:fld>
            <a:endParaRPr lang="en-US"/>
          </a:p>
        </p:txBody>
      </p:sp>
      <p:grpSp>
        <p:nvGrpSpPr>
          <p:cNvPr id="11" name="Group 8"/>
          <p:cNvGrpSpPr/>
          <p:nvPr/>
        </p:nvGrpSpPr>
        <p:grpSpPr>
          <a:xfrm>
            <a:off x="3236323" y="1516548"/>
            <a:ext cx="4678680" cy="1323536"/>
            <a:chOff x="3474720" y="1447799"/>
            <a:chExt cx="4678680" cy="1323536"/>
          </a:xfrm>
        </p:grpSpPr>
        <p:sp>
          <p:nvSpPr>
            <p:cNvPr id="12" name="Rectangle 11"/>
            <p:cNvSpPr/>
            <p:nvPr/>
          </p:nvSpPr>
          <p:spPr>
            <a:xfrm>
              <a:off x="4876800" y="1447799"/>
              <a:ext cx="3276600" cy="132353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What's the answer for the empty list?</a:t>
              </a:r>
            </a:p>
          </p:txBody>
        </p:sp>
        <p:sp>
          <p:nvSpPr>
            <p:cNvPr id="13" name="Freeform 12"/>
            <p:cNvSpPr/>
            <p:nvPr/>
          </p:nvSpPr>
          <p:spPr>
            <a:xfrm>
              <a:off x="3474720" y="1753772"/>
              <a:ext cx="1392702" cy="1017563"/>
            </a:xfrm>
            <a:custGeom>
              <a:avLst/>
              <a:gdLst>
                <a:gd name="connsiteX0" fmla="*/ 1392702 w 1392702"/>
                <a:gd name="connsiteY0" fmla="*/ 145366 h 1017563"/>
                <a:gd name="connsiteX1" fmla="*/ 618978 w 1392702"/>
                <a:gd name="connsiteY1" fmla="*/ 145366 h 1017563"/>
                <a:gd name="connsiteX2" fmla="*/ 0 w 1392702"/>
                <a:gd name="connsiteY2" fmla="*/ 1017563 h 1017563"/>
                <a:gd name="connsiteX3" fmla="*/ 0 w 1392702"/>
                <a:gd name="connsiteY3" fmla="*/ 1017563 h 1017563"/>
              </a:gdLst>
              <a:ahLst/>
              <a:cxnLst>
                <a:cxn ang="0">
                  <a:pos x="connsiteX0" y="connsiteY0"/>
                </a:cxn>
                <a:cxn ang="0">
                  <a:pos x="connsiteX1" y="connsiteY1"/>
                </a:cxn>
                <a:cxn ang="0">
                  <a:pos x="connsiteX2" y="connsiteY2"/>
                </a:cxn>
                <a:cxn ang="0">
                  <a:pos x="connsiteX3" y="connsiteY3"/>
                </a:cxn>
              </a:cxnLst>
              <a:rect l="l" t="t" r="r" b="b"/>
              <a:pathLst>
                <a:path w="1392702" h="1017563">
                  <a:moveTo>
                    <a:pt x="1392702" y="145366"/>
                  </a:moveTo>
                  <a:cubicBezTo>
                    <a:pt x="1121898" y="72683"/>
                    <a:pt x="851095" y="0"/>
                    <a:pt x="618978" y="145366"/>
                  </a:cubicBezTo>
                  <a:cubicBezTo>
                    <a:pt x="386861" y="290732"/>
                    <a:pt x="0" y="1017563"/>
                    <a:pt x="0" y="1017563"/>
                  </a:cubicBezTo>
                  <a:lnTo>
                    <a:pt x="0" y="101756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a:off x="2300016" y="3497748"/>
            <a:ext cx="5614987" cy="2349158"/>
            <a:chOff x="3124200" y="4191000"/>
            <a:chExt cx="5614987" cy="2349158"/>
          </a:xfrm>
        </p:grpSpPr>
        <p:sp>
          <p:nvSpPr>
            <p:cNvPr id="15" name="Rectangle 14"/>
            <p:cNvSpPr/>
            <p:nvPr/>
          </p:nvSpPr>
          <p:spPr>
            <a:xfrm>
              <a:off x="3962400" y="4724400"/>
              <a:ext cx="4776787" cy="18157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If we knew the first of the list, and the answer for the rest of the list, how could we combine them to get the answer for the whole list?</a:t>
              </a:r>
            </a:p>
          </p:txBody>
        </p:sp>
        <p:cxnSp>
          <p:nvCxnSpPr>
            <p:cNvPr id="16" name="Straight Arrow Connector 15"/>
            <p:cNvCxnSpPr>
              <a:stCxn id="15" idx="1"/>
            </p:cNvCxnSpPr>
            <p:nvPr/>
          </p:nvCxnSpPr>
          <p:spPr>
            <a:xfrm flipH="1" flipV="1">
              <a:off x="3124200" y="4191000"/>
              <a:ext cx="838200" cy="14412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7"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ns-sum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Font typeface="Arial" pitchFamily="34" charset="0"/>
              <a:buNone/>
            </a:pPr>
            <a:r>
              <a:rPr lang="en-US" sz="2000" b="1" dirty="0">
                <a:latin typeface="Consolas" pitchFamily="49" charset="0"/>
                <a:cs typeface="Consolas" pitchFamily="49" charset="0"/>
              </a:rPr>
              <a:t>(define (ns-sum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0</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t>
            </a:r>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(ns-sum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4207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work:</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11 (cons 22 (cons 33 empty))))</a:t>
            </a:r>
          </a:p>
          <a:p>
            <a:pPr>
              <a:buNone/>
            </a:pPr>
            <a:r>
              <a:rPr lang="en-US" sz="2400" b="1" dirty="0">
                <a:latin typeface="Consolas" pitchFamily="49" charset="0"/>
                <a:cs typeface="Consolas" pitchFamily="49" charset="0"/>
              </a:rPr>
              <a:t>= (+ 11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22 (cons 33 empty))))</a:t>
            </a:r>
          </a:p>
          <a:p>
            <a:pPr>
              <a:buNone/>
            </a:pPr>
            <a:r>
              <a:rPr lang="en-US" sz="2400" b="1" dirty="0">
                <a:latin typeface="Consolas" pitchFamily="49" charset="0"/>
                <a:cs typeface="Consolas" pitchFamily="49" charset="0"/>
              </a:rPr>
              <a:t>= (+ 11  (+ 22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33 empty))))</a:t>
            </a:r>
          </a:p>
          <a:p>
            <a:pPr>
              <a:buNone/>
            </a:pPr>
            <a:r>
              <a:rPr lang="en-US" sz="2400" b="1" dirty="0">
                <a:latin typeface="Consolas" pitchFamily="49" charset="0"/>
                <a:cs typeface="Consolas" pitchFamily="49" charset="0"/>
              </a:rPr>
              <a:t>= (+ 11  (+ 22    (+ 33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(+ 11  (+ 22    (+ 33    0)))</a:t>
            </a:r>
          </a:p>
          <a:p>
            <a:pPr>
              <a:buNone/>
            </a:pPr>
            <a:r>
              <a:rPr lang="en-US" sz="2400" b="1" dirty="0">
                <a:latin typeface="Consolas" pitchFamily="49" charset="0"/>
                <a:cs typeface="Consolas" pitchFamily="49" charset="0"/>
              </a:rPr>
              <a:t>= (+ 11  (+ 22    33))</a:t>
            </a:r>
          </a:p>
          <a:p>
            <a:pPr>
              <a:buNone/>
            </a:pPr>
            <a:r>
              <a:rPr lang="en-US" sz="2400" b="1" dirty="0">
                <a:latin typeface="Consolas" pitchFamily="49" charset="0"/>
                <a:cs typeface="Consolas" pitchFamily="49" charset="0"/>
              </a:rPr>
              <a:t>= (+ 11  55)</a:t>
            </a:r>
          </a:p>
          <a:p>
            <a:pPr>
              <a:buNone/>
            </a:pPr>
            <a:r>
              <a:rPr lang="en-US" sz="2400" b="1" dirty="0">
                <a:latin typeface="Consolas" pitchFamily="49" charset="0"/>
                <a:cs typeface="Consolas" pitchFamily="49" charset="0"/>
              </a:rPr>
              <a:t>= 66</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46</a:t>
            </a:fld>
            <a:endParaRPr lang="en-US"/>
          </a:p>
        </p:txBody>
      </p:sp>
    </p:spTree>
    <p:extLst>
      <p:ext uri="{BB962C8B-B14F-4D97-AF65-F5344CB8AC3E}">
        <p14:creationId xmlns:p14="http://schemas.microsoft.com/office/powerpoint/2010/main" val="99868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double-all</a:t>
            </a:r>
          </a:p>
        </p:txBody>
      </p:sp>
      <p:sp>
        <p:nvSpPr>
          <p:cNvPr id="3" name="Content Placeholder 2"/>
          <p:cNvSpPr>
            <a:spLocks noGrp="1"/>
          </p:cNvSpPr>
          <p:nvPr>
            <p:ph idx="1"/>
          </p:nvPr>
        </p:nvSpPr>
        <p:spPr/>
        <p:txBody>
          <a:bodyPr>
            <a:normAutofit fontScale="85000" lnSpcReduction="10000"/>
          </a:bodyPr>
          <a:lstStyle/>
          <a:p>
            <a:pPr>
              <a:buNone/>
            </a:pPr>
            <a:r>
              <a:rPr lang="en-US" sz="2800" b="1" dirty="0">
                <a:latin typeface="Consolas" pitchFamily="49" charset="0"/>
                <a:cs typeface="Consolas" pitchFamily="49" charset="0"/>
              </a:rPr>
              <a:t>double-all : </a:t>
            </a:r>
            <a:r>
              <a:rPr lang="en-US" sz="2800" b="1" dirty="0" err="1">
                <a:latin typeface="Consolas" pitchFamily="49" charset="0"/>
                <a:cs typeface="Consolas" pitchFamily="49" charset="0"/>
              </a:rPr>
              <a:t>NumberSeq</a:t>
            </a:r>
            <a:r>
              <a:rPr lang="en-US" sz="2800" b="1" dirty="0">
                <a:latin typeface="Consolas" pitchFamily="49" charset="0"/>
                <a:cs typeface="Consolas" pitchFamily="49" charset="0"/>
              </a:rPr>
              <a:t> -&gt; </a:t>
            </a:r>
            <a:r>
              <a:rPr lang="en-US" sz="2800" b="1" dirty="0" err="1">
                <a:latin typeface="Consolas" pitchFamily="49" charset="0"/>
                <a:cs typeface="Consolas" pitchFamily="49" charset="0"/>
              </a:rPr>
              <a:t>NumberSeq</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GIVEN: a </a:t>
            </a:r>
            <a:r>
              <a:rPr lang="en-US" sz="2800" b="1" dirty="0" err="1">
                <a:latin typeface="Consolas" pitchFamily="49" charset="0"/>
                <a:cs typeface="Consolas" pitchFamily="49" charset="0"/>
              </a:rPr>
              <a:t>NumberSeq</a:t>
            </a: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RETURNS: a sequence just like the original, but</a:t>
            </a:r>
          </a:p>
          <a:p>
            <a:pPr>
              <a:buNone/>
            </a:pPr>
            <a:r>
              <a:rPr lang="en-US" sz="2800" b="1" dirty="0">
                <a:latin typeface="Consolas" pitchFamily="49" charset="0"/>
                <a:cs typeface="Consolas" pitchFamily="49" charset="0"/>
              </a:rPr>
              <a:t>         with each number doubled</a:t>
            </a:r>
          </a:p>
          <a:p>
            <a:pPr>
              <a:buNone/>
            </a:pPr>
            <a:r>
              <a:rPr lang="en-US" sz="2800" b="1" dirty="0">
                <a:latin typeface="Consolas" pitchFamily="49" charset="0"/>
                <a:cs typeface="Consolas" pitchFamily="49" charset="0"/>
              </a:rPr>
              <a:t>EXAMPLES:</a:t>
            </a:r>
          </a:p>
          <a:p>
            <a:pPr>
              <a:buNone/>
            </a:pPr>
            <a:r>
              <a:rPr lang="en-US" sz="2800" b="1" dirty="0">
                <a:latin typeface="Consolas" pitchFamily="49" charset="0"/>
                <a:cs typeface="Consolas" pitchFamily="49" charset="0"/>
              </a:rPr>
              <a:t>(double-all empty) = empty</a:t>
            </a:r>
          </a:p>
          <a:p>
            <a:pPr>
              <a:buNone/>
            </a:pPr>
            <a:r>
              <a:rPr lang="en-US" sz="2800" b="1" dirty="0">
                <a:latin typeface="Consolas" pitchFamily="49" charset="0"/>
                <a:cs typeface="Consolas" pitchFamily="49" charset="0"/>
              </a:rPr>
              <a:t>(double-all (cons 11 empty)) </a:t>
            </a:r>
          </a:p>
          <a:p>
            <a:pPr>
              <a:buNone/>
            </a:pPr>
            <a:r>
              <a:rPr lang="en-US" sz="2800" b="1" dirty="0">
                <a:latin typeface="Consolas" pitchFamily="49" charset="0"/>
                <a:cs typeface="Consolas" pitchFamily="49" charset="0"/>
              </a:rPr>
              <a:t>          = (cons 22 empty)</a:t>
            </a:r>
          </a:p>
          <a:p>
            <a:pPr>
              <a:buNone/>
            </a:pPr>
            <a:r>
              <a:rPr lang="en-US" sz="2800" b="1" dirty="0">
                <a:latin typeface="Consolas" pitchFamily="49" charset="0"/>
                <a:cs typeface="Consolas" pitchFamily="49" charset="0"/>
              </a:rPr>
              <a:t>(double-all (cons 33 (cons 11 empty)))</a:t>
            </a:r>
          </a:p>
          <a:p>
            <a:pPr>
              <a:buNone/>
            </a:pPr>
            <a:r>
              <a:rPr lang="en-US" sz="2800" b="1" dirty="0">
                <a:latin typeface="Consolas" pitchFamily="49" charset="0"/>
                <a:cs typeface="Consolas" pitchFamily="49" charset="0"/>
              </a:rPr>
              <a:t>          = (cons 66 (cons 22 empty))</a:t>
            </a:r>
          </a:p>
          <a:p>
            <a:pPr>
              <a:buNone/>
            </a:pPr>
            <a:r>
              <a:rPr lang="en-US" sz="2800" b="1" dirty="0">
                <a:latin typeface="Consolas" pitchFamily="49" charset="0"/>
                <a:cs typeface="Consolas" pitchFamily="49" charset="0"/>
              </a:rPr>
              <a:t>STRATEGY: Use template for </a:t>
            </a:r>
            <a:r>
              <a:rPr lang="en-US" sz="2800" b="1" dirty="0" err="1">
                <a:latin typeface="Consolas" pitchFamily="49" charset="0"/>
                <a:cs typeface="Consolas" pitchFamily="49" charset="0"/>
              </a:rPr>
              <a:t>NumberSeq</a:t>
            </a:r>
            <a:r>
              <a:rPr lang="en-US" sz="2800" b="1" dirty="0">
                <a:latin typeface="Consolas" pitchFamily="49" charset="0"/>
                <a:cs typeface="Consolas" pitchFamily="49" charset="0"/>
              </a:rPr>
              <a:t> on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47</a:t>
            </a:fld>
            <a:endParaRPr lang="en-US"/>
          </a:p>
        </p:txBody>
      </p:sp>
    </p:spTree>
    <p:extLst>
      <p:ext uri="{BB962C8B-B14F-4D97-AF65-F5344CB8AC3E}">
        <p14:creationId xmlns:p14="http://schemas.microsoft.com/office/powerpoint/2010/main" val="3191662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double-all</a:t>
            </a:r>
          </a:p>
        </p:txBody>
      </p:sp>
      <p:sp>
        <p:nvSpPr>
          <p:cNvPr id="4" name="Content Placeholder 2"/>
          <p:cNvSpPr>
            <a:spLocks noGrp="1"/>
          </p:cNvSpPr>
          <p:nvPr>
            <p:ph idx="1"/>
          </p:nvPr>
        </p:nvSpPr>
        <p:spPr>
          <a:xfrm>
            <a:off x="457200" y="1371600"/>
            <a:ext cx="8229600" cy="4525963"/>
          </a:xfrm>
        </p:spPr>
        <p:txBody>
          <a:bodyPr>
            <a:normAutofit/>
          </a:bodyPr>
          <a:lstStyle/>
          <a:p>
            <a:pPr>
              <a:buNone/>
            </a:pPr>
            <a:r>
              <a:rPr lang="en-US" sz="2400" b="1" dirty="0">
                <a:latin typeface="Consolas" pitchFamily="49" charset="0"/>
                <a:cs typeface="Consolas" pitchFamily="49" charset="0"/>
              </a:rPr>
              <a:t>double-all : </a:t>
            </a:r>
            <a:r>
              <a:rPr lang="en-US" sz="2400" b="1" dirty="0" err="1">
                <a:latin typeface="Consolas" pitchFamily="49" charset="0"/>
                <a:cs typeface="Consolas" pitchFamily="49" charset="0"/>
              </a:rPr>
              <a:t>NumberSeq</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NumberSeq</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(define (double-all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(double-all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p:txBody>
      </p:sp>
      <p:sp>
        <p:nvSpPr>
          <p:cNvPr id="3" name="Slide Number Placeholder 2"/>
          <p:cNvSpPr>
            <a:spLocks noGrp="1"/>
          </p:cNvSpPr>
          <p:nvPr>
            <p:ph type="sldNum" sz="quarter" idx="12"/>
          </p:nvPr>
        </p:nvSpPr>
        <p:spPr/>
        <p:txBody>
          <a:bodyPr/>
          <a:lstStyle/>
          <a:p>
            <a:fld id="{9F4492BD-6A9C-48FC-AC76-0B4FE11194A1}" type="slidenum">
              <a:rPr lang="en-US" smtClean="0"/>
              <a:pPr/>
              <a:t>48</a:t>
            </a:fld>
            <a:endParaRPr lang="en-US"/>
          </a:p>
        </p:txBody>
      </p:sp>
      <p:grpSp>
        <p:nvGrpSpPr>
          <p:cNvPr id="5" name="Group 8"/>
          <p:cNvGrpSpPr/>
          <p:nvPr/>
        </p:nvGrpSpPr>
        <p:grpSpPr>
          <a:xfrm>
            <a:off x="3760946" y="1524000"/>
            <a:ext cx="4678680" cy="1323536"/>
            <a:chOff x="3474720" y="1447799"/>
            <a:chExt cx="4678680" cy="1323536"/>
          </a:xfrm>
        </p:grpSpPr>
        <p:sp>
          <p:nvSpPr>
            <p:cNvPr id="6" name="Rectangle 5"/>
            <p:cNvSpPr/>
            <p:nvPr/>
          </p:nvSpPr>
          <p:spPr>
            <a:xfrm>
              <a:off x="4876800" y="1447799"/>
              <a:ext cx="3276600" cy="132353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What's the answer for the empty list?</a:t>
              </a:r>
            </a:p>
          </p:txBody>
        </p:sp>
        <p:sp>
          <p:nvSpPr>
            <p:cNvPr id="7" name="Freeform 6"/>
            <p:cNvSpPr/>
            <p:nvPr/>
          </p:nvSpPr>
          <p:spPr>
            <a:xfrm>
              <a:off x="3474720" y="1753772"/>
              <a:ext cx="1392702" cy="1017563"/>
            </a:xfrm>
            <a:custGeom>
              <a:avLst/>
              <a:gdLst>
                <a:gd name="connsiteX0" fmla="*/ 1392702 w 1392702"/>
                <a:gd name="connsiteY0" fmla="*/ 145366 h 1017563"/>
                <a:gd name="connsiteX1" fmla="*/ 618978 w 1392702"/>
                <a:gd name="connsiteY1" fmla="*/ 145366 h 1017563"/>
                <a:gd name="connsiteX2" fmla="*/ 0 w 1392702"/>
                <a:gd name="connsiteY2" fmla="*/ 1017563 h 1017563"/>
                <a:gd name="connsiteX3" fmla="*/ 0 w 1392702"/>
                <a:gd name="connsiteY3" fmla="*/ 1017563 h 1017563"/>
              </a:gdLst>
              <a:ahLst/>
              <a:cxnLst>
                <a:cxn ang="0">
                  <a:pos x="connsiteX0" y="connsiteY0"/>
                </a:cxn>
                <a:cxn ang="0">
                  <a:pos x="connsiteX1" y="connsiteY1"/>
                </a:cxn>
                <a:cxn ang="0">
                  <a:pos x="connsiteX2" y="connsiteY2"/>
                </a:cxn>
                <a:cxn ang="0">
                  <a:pos x="connsiteX3" y="connsiteY3"/>
                </a:cxn>
              </a:cxnLst>
              <a:rect l="l" t="t" r="r" b="b"/>
              <a:pathLst>
                <a:path w="1392702" h="1017563">
                  <a:moveTo>
                    <a:pt x="1392702" y="145366"/>
                  </a:moveTo>
                  <a:cubicBezTo>
                    <a:pt x="1121898" y="72683"/>
                    <a:pt x="851095" y="0"/>
                    <a:pt x="618978" y="145366"/>
                  </a:cubicBezTo>
                  <a:cubicBezTo>
                    <a:pt x="386861" y="290732"/>
                    <a:pt x="0" y="1017563"/>
                    <a:pt x="0" y="1017563"/>
                  </a:cubicBezTo>
                  <a:lnTo>
                    <a:pt x="0" y="101756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p:cNvGrpSpPr/>
          <p:nvPr/>
        </p:nvGrpSpPr>
        <p:grpSpPr>
          <a:xfrm>
            <a:off x="2873693" y="3650734"/>
            <a:ext cx="5614987" cy="2349158"/>
            <a:chOff x="3124200" y="4191000"/>
            <a:chExt cx="5614987" cy="2349158"/>
          </a:xfrm>
        </p:grpSpPr>
        <p:sp>
          <p:nvSpPr>
            <p:cNvPr id="9" name="Rectangle 8"/>
            <p:cNvSpPr/>
            <p:nvPr/>
          </p:nvSpPr>
          <p:spPr>
            <a:xfrm>
              <a:off x="3962400" y="4724400"/>
              <a:ext cx="4776787" cy="18157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If we knew the first of the list, and the answer for the rest of the list, how could we combine them to get the answer for the whole list?</a:t>
              </a:r>
            </a:p>
          </p:txBody>
        </p:sp>
        <p:cxnSp>
          <p:nvCxnSpPr>
            <p:cNvPr id="10" name="Straight Arrow Connector 9"/>
            <p:cNvCxnSpPr>
              <a:stCxn id="9" idx="1"/>
            </p:cNvCxnSpPr>
            <p:nvPr/>
          </p:nvCxnSpPr>
          <p:spPr>
            <a:xfrm flipH="1" flipV="1">
              <a:off x="3124200" y="4191000"/>
              <a:ext cx="838200" cy="14412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 name="Content Placeholder 2"/>
          <p:cNvSpPr txBox="1">
            <a:spLocks/>
          </p:cNvSpPr>
          <p:nvPr/>
        </p:nvSpPr>
        <p:spPr>
          <a:xfrm>
            <a:off x="457200" y="1371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b="1" dirty="0">
                <a:latin typeface="Consolas" pitchFamily="49" charset="0"/>
                <a:cs typeface="Consolas" pitchFamily="49" charset="0"/>
              </a:rPr>
              <a:t>double-all : </a:t>
            </a:r>
            <a:r>
              <a:rPr lang="en-US" sz="2400" b="1" dirty="0" err="1">
                <a:latin typeface="Consolas" pitchFamily="49" charset="0"/>
                <a:cs typeface="Consolas" pitchFamily="49" charset="0"/>
              </a:rPr>
              <a:t>NumberSeq</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NumberSeq</a:t>
            </a:r>
            <a:endParaRPr lang="en-US" sz="2400" b="1" dirty="0">
              <a:latin typeface="Consolas" pitchFamily="49" charset="0"/>
              <a:cs typeface="Consolas" pitchFamily="49" charset="0"/>
            </a:endParaRPr>
          </a:p>
          <a:p>
            <a:pPr>
              <a:buFont typeface="Arial" pitchFamily="34" charset="0"/>
              <a:buNone/>
            </a:pPr>
            <a:r>
              <a:rPr lang="en-US" sz="2400" b="1" dirty="0">
                <a:latin typeface="Consolas" pitchFamily="49" charset="0"/>
                <a:cs typeface="Consolas" pitchFamily="49" charset="0"/>
              </a:rPr>
              <a:t>(define (double-all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Font typeface="Arial" pitchFamily="34" charset="0"/>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Font typeface="Arial" pitchFamily="34" charset="0"/>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empty</a:t>
            </a:r>
            <a:r>
              <a:rPr lang="en-US" sz="2400" b="1" dirty="0">
                <a:latin typeface="Consolas" pitchFamily="49" charset="0"/>
                <a:cs typeface="Consolas" pitchFamily="49" charset="0"/>
              </a:rPr>
              <a:t> ]</a:t>
            </a:r>
          </a:p>
          <a:p>
            <a:pPr>
              <a:buFont typeface="Arial" pitchFamily="34" charset="0"/>
              <a:buNone/>
            </a:pPr>
            <a:r>
              <a:rPr lang="en-US" sz="2400" b="1" dirty="0">
                <a:latin typeface="Consolas" pitchFamily="49" charset="0"/>
                <a:cs typeface="Consolas" pitchFamily="49" charset="0"/>
              </a:rPr>
              <a:t>    [else </a:t>
            </a:r>
            <a:r>
              <a:rPr lang="en-US" sz="2400" b="1" dirty="0">
                <a:solidFill>
                  <a:srgbClr val="FF0000"/>
                </a:solidFill>
                <a:latin typeface="Consolas" pitchFamily="49" charset="0"/>
                <a:cs typeface="Consolas" pitchFamily="49" charset="0"/>
              </a:rPr>
              <a:t>(cons (* 2 (first </a:t>
            </a:r>
            <a:r>
              <a:rPr lang="en-US" sz="2400" b="1" dirty="0" err="1">
                <a:solidFill>
                  <a:srgbClr val="FF0000"/>
                </a:solidFill>
                <a:latin typeface="Consolas" pitchFamily="49" charset="0"/>
                <a:cs typeface="Consolas" pitchFamily="49" charset="0"/>
              </a:rPr>
              <a:t>lst</a:t>
            </a:r>
            <a:r>
              <a:rPr lang="en-US" sz="2400" b="1" dirty="0">
                <a:solidFill>
                  <a:srgbClr val="FF0000"/>
                </a:solidFill>
                <a:latin typeface="Consolas" pitchFamily="49" charset="0"/>
                <a:cs typeface="Consolas" pitchFamily="49" charset="0"/>
              </a:rPr>
              <a:t>))</a:t>
            </a:r>
          </a:p>
          <a:p>
            <a:pPr>
              <a:buFont typeface="Arial" pitchFamily="34" charset="0"/>
              <a:buNone/>
            </a:pPr>
            <a:r>
              <a:rPr lang="en-US" sz="2400" b="1" dirty="0">
                <a:latin typeface="Consolas" pitchFamily="49" charset="0"/>
                <a:cs typeface="Consolas" pitchFamily="49" charset="0"/>
              </a:rPr>
              <a:t>               (double-all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Font typeface="Arial" pitchFamily="34" charset="0"/>
              <a:buNone/>
            </a:pPr>
            <a:endParaRPr lang="en-US" sz="2800" b="1" dirty="0">
              <a:latin typeface="Consolas" pitchFamily="49" charset="0"/>
              <a:cs typeface="Consolas" pitchFamily="49" charset="0"/>
            </a:endParaRPr>
          </a:p>
        </p:txBody>
      </p:sp>
    </p:spTree>
    <p:extLst>
      <p:ext uri="{BB962C8B-B14F-4D97-AF65-F5344CB8AC3E}">
        <p14:creationId xmlns:p14="http://schemas.microsoft.com/office/powerpoint/2010/main" val="380845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work:</a:t>
            </a:r>
          </a:p>
        </p:txBody>
      </p:sp>
      <p:sp>
        <p:nvSpPr>
          <p:cNvPr id="3" name="Content Placeholder 2"/>
          <p:cNvSpPr>
            <a:spLocks noGrp="1"/>
          </p:cNvSpPr>
          <p:nvPr>
            <p:ph idx="1"/>
          </p:nvPr>
        </p:nvSpPr>
        <p:spPr>
          <a:xfrm>
            <a:off x="210833" y="1624012"/>
            <a:ext cx="8610995" cy="4525963"/>
          </a:xfrm>
        </p:spPr>
        <p:txBody>
          <a:bodyPr>
            <a:normAutofit/>
          </a:bodyPr>
          <a:lstStyle/>
          <a:p>
            <a:pPr>
              <a:buNone/>
            </a:pPr>
            <a:r>
              <a:rPr lang="en-US" sz="2400" b="1" dirty="0">
                <a:latin typeface="Consolas" pitchFamily="49" charset="0"/>
                <a:cs typeface="Consolas" pitchFamily="49" charset="0"/>
              </a:rPr>
              <a:t>(</a:t>
            </a:r>
            <a:r>
              <a:rPr lang="en-US" sz="2400" b="1" dirty="0">
                <a:solidFill>
                  <a:srgbClr val="FF0000"/>
                </a:solidFill>
                <a:latin typeface="Consolas" pitchFamily="49" charset="0"/>
                <a:cs typeface="Consolas" pitchFamily="49" charset="0"/>
              </a:rPr>
              <a:t>double-all</a:t>
            </a:r>
            <a:r>
              <a:rPr lang="en-US" sz="2400" b="1" dirty="0">
                <a:latin typeface="Consolas" pitchFamily="49" charset="0"/>
                <a:cs typeface="Consolas" pitchFamily="49" charset="0"/>
              </a:rPr>
              <a:t> (cons 11 (cons 22 (cons 33 empty))))</a:t>
            </a:r>
          </a:p>
          <a:p>
            <a:pPr>
              <a:buNone/>
            </a:pPr>
            <a:r>
              <a:rPr lang="en-US" sz="2400" b="1" dirty="0">
                <a:latin typeface="Consolas" pitchFamily="49" charset="0"/>
                <a:cs typeface="Consolas" pitchFamily="49" charset="0"/>
              </a:rPr>
              <a:t>= (cons 22 (</a:t>
            </a:r>
            <a:r>
              <a:rPr lang="en-US" sz="2400" b="1" dirty="0">
                <a:solidFill>
                  <a:srgbClr val="FF0000"/>
                </a:solidFill>
                <a:latin typeface="Consolas" pitchFamily="49" charset="0"/>
                <a:cs typeface="Consolas" pitchFamily="49" charset="0"/>
              </a:rPr>
              <a:t>double-all</a:t>
            </a:r>
            <a:r>
              <a:rPr lang="en-US" sz="2400" b="1" dirty="0">
                <a:latin typeface="Consolas" pitchFamily="49" charset="0"/>
                <a:cs typeface="Consolas" pitchFamily="49" charset="0"/>
              </a:rPr>
              <a:t> (cons 22 (cons 33 empty))))</a:t>
            </a:r>
          </a:p>
          <a:p>
            <a:pPr>
              <a:buNone/>
            </a:pPr>
            <a:r>
              <a:rPr lang="en-US" sz="2400" b="1" dirty="0">
                <a:latin typeface="Consolas" pitchFamily="49" charset="0"/>
                <a:cs typeface="Consolas" pitchFamily="49" charset="0"/>
              </a:rPr>
              <a:t>= (cons 22 (cons 44 (</a:t>
            </a:r>
            <a:r>
              <a:rPr lang="en-US" sz="2400" b="1" dirty="0">
                <a:solidFill>
                  <a:srgbClr val="FF0000"/>
                </a:solidFill>
                <a:latin typeface="Consolas" pitchFamily="49" charset="0"/>
                <a:cs typeface="Consolas" pitchFamily="49" charset="0"/>
              </a:rPr>
              <a:t>double-all</a:t>
            </a:r>
            <a:r>
              <a:rPr lang="en-US" sz="2400" b="1" dirty="0">
                <a:latin typeface="Consolas" pitchFamily="49" charset="0"/>
                <a:cs typeface="Consolas" pitchFamily="49" charset="0"/>
              </a:rPr>
              <a:t> (cons 33 empty))))</a:t>
            </a:r>
          </a:p>
          <a:p>
            <a:pPr>
              <a:buNone/>
            </a:pPr>
            <a:r>
              <a:rPr lang="en-US" sz="2400" b="1" dirty="0">
                <a:latin typeface="Consolas" pitchFamily="49" charset="0"/>
                <a:cs typeface="Consolas" pitchFamily="49" charset="0"/>
              </a:rPr>
              <a:t>= (cons 22 (cons 44 (cons 66 (</a:t>
            </a:r>
            <a:r>
              <a:rPr lang="en-US" sz="2400" b="1" dirty="0">
                <a:solidFill>
                  <a:srgbClr val="FF0000"/>
                </a:solidFill>
                <a:latin typeface="Consolas" pitchFamily="49" charset="0"/>
                <a:cs typeface="Consolas" pitchFamily="49" charset="0"/>
              </a:rPr>
              <a:t>double-all</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(cons 22 (cons 44 (cons 66 empty)))</a:t>
            </a:r>
          </a:p>
          <a:p>
            <a:pPr>
              <a:buNone/>
            </a:pP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49</a:t>
            </a:fld>
            <a:endParaRPr lang="en-US"/>
          </a:p>
        </p:txBody>
      </p:sp>
    </p:spTree>
    <p:extLst>
      <p:ext uri="{BB962C8B-B14F-4D97-AF65-F5344CB8AC3E}">
        <p14:creationId xmlns:p14="http://schemas.microsoft.com/office/powerpoint/2010/main" val="169402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Sequence Information</a:t>
            </a:r>
          </a:p>
        </p:txBody>
      </p:sp>
      <p:sp>
        <p:nvSpPr>
          <p:cNvPr id="3" name="Content Placeholder 2"/>
          <p:cNvSpPr>
            <a:spLocks noGrp="1"/>
          </p:cNvSpPr>
          <p:nvPr>
            <p:ph idx="1"/>
          </p:nvPr>
        </p:nvSpPr>
        <p:spPr/>
        <p:txBody>
          <a:bodyPr>
            <a:normAutofit/>
          </a:bodyPr>
          <a:lstStyle/>
          <a:p>
            <a:r>
              <a:rPr lang="en-US" dirty="0"/>
              <a:t>a phone book, which is a sequence of listings</a:t>
            </a:r>
          </a:p>
          <a:p>
            <a:r>
              <a:rPr lang="en-US" dirty="0"/>
              <a:t>a presentation, which is a sequence of slides</a:t>
            </a:r>
          </a:p>
          <a:p>
            <a:endParaRPr lang="en-US" dirty="0"/>
          </a:p>
          <a:p>
            <a:r>
              <a:rPr lang="en-US" dirty="0"/>
              <a:t>In Racket, these can be represented as </a:t>
            </a:r>
            <a:r>
              <a:rPr lang="en-US" i="1" dirty="0">
                <a:solidFill>
                  <a:srgbClr val="FF0000"/>
                </a:solidFill>
              </a:rPr>
              <a:t>lists</a:t>
            </a:r>
            <a:r>
              <a:rPr lang="en-US" dirty="0"/>
              <a:t>.</a:t>
            </a:r>
          </a:p>
          <a:p>
            <a:pPr lvl="1"/>
            <a:r>
              <a:rPr lang="en-US" dirty="0"/>
              <a:t>for some applications, there are more efficient representations, but we’ll start with lists.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1649594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remove-evens</a:t>
            </a:r>
          </a:p>
        </p:txBody>
      </p:sp>
      <p:sp>
        <p:nvSpPr>
          <p:cNvPr id="3" name="Content Placeholder 2"/>
          <p:cNvSpPr>
            <a:spLocks noGrp="1"/>
          </p:cNvSpPr>
          <p:nvPr>
            <p:ph idx="1"/>
          </p:nvPr>
        </p:nvSpPr>
        <p:spPr/>
        <p:txBody>
          <a:bodyPr/>
          <a:lstStyle/>
          <a:p>
            <a:r>
              <a:rPr lang="en-US" dirty="0"/>
              <a:t>For this one, we'll need to specialize to integers.</a:t>
            </a:r>
          </a:p>
          <a:p>
            <a:endParaRPr lang="en-US" dirty="0"/>
          </a:p>
          <a:p>
            <a:pPr marL="0" indent="0">
              <a:buNone/>
            </a:pPr>
            <a:r>
              <a:rPr lang="en-US" sz="2400" b="1" dirty="0">
                <a:latin typeface="Consolas" panose="020B0609020204030204" pitchFamily="49" charset="0"/>
                <a:cs typeface="Consolas" panose="020B0609020204030204" pitchFamily="49" charset="0"/>
              </a:rPr>
              <a:t>A </a:t>
            </a:r>
            <a:r>
              <a:rPr lang="en-US" sz="2400" b="1" dirty="0" err="1">
                <a:latin typeface="Consolas" panose="020B0609020204030204" pitchFamily="49" charset="0"/>
                <a:cs typeface="Consolas" panose="020B0609020204030204" pitchFamily="49" charset="0"/>
              </a:rPr>
              <a:t>IntegerSequence</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ISeq</a:t>
            </a:r>
            <a:r>
              <a:rPr lang="en-US" sz="2400" b="1" dirty="0">
                <a:latin typeface="Consolas" panose="020B0609020204030204" pitchFamily="49" charset="0"/>
                <a:cs typeface="Consolas" panose="020B0609020204030204" pitchFamily="49" charset="0"/>
              </a:rPr>
              <a:t>) is one of</a:t>
            </a:r>
          </a:p>
          <a:p>
            <a:pPr marL="0" indent="0">
              <a:buNone/>
            </a:pPr>
            <a:r>
              <a:rPr lang="en-US" sz="2400" b="1" dirty="0">
                <a:latin typeface="Consolas" panose="020B0609020204030204" pitchFamily="49" charset="0"/>
                <a:cs typeface="Consolas" panose="020B0609020204030204" pitchFamily="49" charset="0"/>
              </a:rPr>
              <a:t>-- empty</a:t>
            </a:r>
          </a:p>
          <a:p>
            <a:pPr marL="0" indent="0">
              <a:buNone/>
            </a:pPr>
            <a:r>
              <a:rPr lang="en-US" sz="2400" b="1" dirty="0">
                <a:latin typeface="Consolas" panose="020B0609020204030204" pitchFamily="49" charset="0"/>
                <a:cs typeface="Consolas" panose="020B0609020204030204" pitchFamily="49" charset="0"/>
              </a:rPr>
              <a:t>-- (cons Integer </a:t>
            </a:r>
            <a:r>
              <a:rPr lang="en-US" sz="2400" b="1" dirty="0" err="1">
                <a:latin typeface="Consolas" panose="020B0609020204030204" pitchFamily="49" charset="0"/>
                <a:cs typeface="Consolas" panose="020B0609020204030204" pitchFamily="49" charset="0"/>
              </a:rPr>
              <a:t>ISeq</a:t>
            </a:r>
            <a:r>
              <a:rPr lang="en-US" sz="2400" b="1"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50</a:t>
            </a:fld>
            <a:endParaRPr lang="en-US"/>
          </a:p>
        </p:txBody>
      </p:sp>
    </p:spTree>
    <p:extLst>
      <p:ext uri="{BB962C8B-B14F-4D97-AF65-F5344CB8AC3E}">
        <p14:creationId xmlns:p14="http://schemas.microsoft.com/office/powerpoint/2010/main" val="11992733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remove-evens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remove-evens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GIVEN: a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RETURNS: a sequence just like the original, but with all</a:t>
            </a:r>
          </a:p>
          <a:p>
            <a:pPr>
              <a:buNone/>
            </a:pPr>
            <a:r>
              <a:rPr lang="en-US" sz="2000" b="1" dirty="0">
                <a:latin typeface="Consolas" pitchFamily="49" charset="0"/>
                <a:cs typeface="Consolas" pitchFamily="49" charset="0"/>
              </a:rPr>
              <a:t> the even numbers removed</a:t>
            </a:r>
          </a:p>
          <a:p>
            <a:pPr>
              <a:buNone/>
            </a:pPr>
            <a:r>
              <a:rPr lang="en-US" sz="2000" b="1" dirty="0">
                <a:latin typeface="Consolas" pitchFamily="49" charset="0"/>
                <a:cs typeface="Consolas" pitchFamily="49" charset="0"/>
              </a:rPr>
              <a:t>EXAMPLES:</a:t>
            </a:r>
          </a:p>
          <a:p>
            <a:pPr>
              <a:buNone/>
            </a:pPr>
            <a:r>
              <a:rPr lang="en-US" sz="2000" b="1" dirty="0">
                <a:latin typeface="Consolas" pitchFamily="49" charset="0"/>
                <a:cs typeface="Consolas" pitchFamily="49" charset="0"/>
              </a:rPr>
              <a:t>(remove-evens empty) = empty</a:t>
            </a:r>
          </a:p>
          <a:p>
            <a:pPr>
              <a:buNone/>
            </a:pPr>
            <a:r>
              <a:rPr lang="en-US" sz="2000" b="1" dirty="0">
                <a:latin typeface="Consolas" pitchFamily="49" charset="0"/>
                <a:cs typeface="Consolas" pitchFamily="49" charset="0"/>
              </a:rPr>
              <a:t>(remove-evens (cons 12 empty)) = empty</a:t>
            </a:r>
          </a:p>
          <a:p>
            <a:pPr>
              <a:buNone/>
            </a:pPr>
            <a:r>
              <a:rPr lang="en-US" sz="2000" b="1" dirty="0">
                <a:latin typeface="Consolas" pitchFamily="49" charset="0"/>
                <a:cs typeface="Consolas" pitchFamily="49" charset="0"/>
              </a:rPr>
              <a:t>(define seq-22-11-13-46-7 </a:t>
            </a:r>
          </a:p>
          <a:p>
            <a:pPr>
              <a:buNone/>
            </a:pPr>
            <a:r>
              <a:rPr lang="en-US" sz="2000" b="1" dirty="0">
                <a:latin typeface="Consolas" pitchFamily="49" charset="0"/>
                <a:cs typeface="Consolas" pitchFamily="49" charset="0"/>
              </a:rPr>
              <a:t>  (cons 22 (cons 11 (cons 13 (cons 46 (cons 7 empty))))))</a:t>
            </a:r>
          </a:p>
          <a:p>
            <a:pPr>
              <a:buNone/>
            </a:pPr>
            <a:r>
              <a:rPr lang="en-US" sz="2000" b="1" dirty="0">
                <a:latin typeface="Consolas" pitchFamily="49" charset="0"/>
                <a:cs typeface="Consolas" pitchFamily="49" charset="0"/>
              </a:rPr>
              <a:t>(remove-evens seq-22-11-13-46-7)</a:t>
            </a:r>
          </a:p>
          <a:p>
            <a:pPr>
              <a:buNone/>
            </a:pPr>
            <a:r>
              <a:rPr lang="en-US" sz="2000" b="1" dirty="0">
                <a:latin typeface="Consolas" pitchFamily="49" charset="0"/>
                <a:cs typeface="Consolas" pitchFamily="49" charset="0"/>
              </a:rPr>
              <a:t>  = (cons 11 (cons 13 (cons 7 empty)))</a:t>
            </a:r>
          </a:p>
          <a:p>
            <a:pPr>
              <a:buNone/>
            </a:pPr>
            <a:r>
              <a:rPr lang="en-US" sz="2000" b="1" dirty="0">
                <a:latin typeface="Consolas" pitchFamily="49" charset="0"/>
                <a:cs typeface="Consolas" pitchFamily="49" charset="0"/>
              </a:rPr>
              <a:t>STRATEGY: Use observer template for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51</a:t>
            </a:fld>
            <a:endParaRPr lang="en-US"/>
          </a:p>
        </p:txBody>
      </p:sp>
    </p:spTree>
    <p:extLst>
      <p:ext uri="{BB962C8B-B14F-4D97-AF65-F5344CB8AC3E}">
        <p14:creationId xmlns:p14="http://schemas.microsoft.com/office/powerpoint/2010/main" val="4084597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remove-evens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(remove-evens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(if (even?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(remove-evens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(cons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(remove-evens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r>
              <a:rPr lang="en-US" sz="2000" b="1" dirty="0">
                <a:latin typeface="Consolas" pitchFamily="49" charset="0"/>
                <a:cs typeface="Consolas" pitchFamily="49" charset="0"/>
              </a:rPr>
              <a:t>]))</a:t>
            </a:r>
          </a:p>
          <a:p>
            <a:pPr>
              <a:buFont typeface="Arial" pitchFamily="34" charset="0"/>
              <a:buNone/>
            </a:pPr>
            <a:endParaRPr lang="en-US" sz="2000" b="1" dirty="0">
              <a:latin typeface="Consolas" pitchFamily="49" charset="0"/>
              <a:cs typeface="Consolas" pitchFamily="49" charset="0"/>
            </a:endParaRPr>
          </a:p>
          <a:p>
            <a:pPr>
              <a:buFont typeface="Arial" pitchFamily="34" charset="0"/>
              <a:buNone/>
            </a:pPr>
            <a:endParaRPr lang="en-US" sz="2000" b="1" dirty="0">
              <a:latin typeface="Consolas" pitchFamily="49" charset="0"/>
              <a:cs typeface="Consolas" pitchFamily="49" charset="0"/>
            </a:endParaRPr>
          </a:p>
          <a:p>
            <a:pPr>
              <a:buFont typeface="Arial" pitchFamily="34" charset="0"/>
              <a:buNone/>
            </a:pPr>
            <a:endParaRPr lang="en-US" sz="2000" b="1" dirty="0">
              <a:latin typeface="Consolas" pitchFamily="49" charset="0"/>
              <a:cs typeface="Consolas" pitchFamily="49" charset="0"/>
            </a:endParaRPr>
          </a:p>
          <a:p>
            <a:pPr>
              <a:buFont typeface="Arial" pitchFamily="34" charset="0"/>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Example 4: remove-evens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remove-evens </a:t>
            </a:r>
            <a:r>
              <a:rPr lang="en-US" sz="2000" b="1">
                <a:latin typeface="Consolas" pitchFamily="49" charset="0"/>
                <a:cs typeface="Consolas" pitchFamily="49" charset="0"/>
              </a:rPr>
              <a:t>: LOI -&gt; LOI</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(remove-evens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(remove-evens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endParaRPr lang="en-US" sz="2000" b="1" dirty="0">
              <a:latin typeface="Courier New" pitchFamily="49" charset="0"/>
              <a:cs typeface="Courier New" pitchFamily="49" charset="0"/>
            </a:endParaRPr>
          </a:p>
        </p:txBody>
      </p:sp>
      <p:sp>
        <p:nvSpPr>
          <p:cNvPr id="10" name="Slide Number Placeholder 9"/>
          <p:cNvSpPr>
            <a:spLocks noGrp="1"/>
          </p:cNvSpPr>
          <p:nvPr>
            <p:ph type="sldNum" sz="quarter" idx="12"/>
          </p:nvPr>
        </p:nvSpPr>
        <p:spPr/>
        <p:txBody>
          <a:bodyPr/>
          <a:lstStyle/>
          <a:p>
            <a:fld id="{9F4492BD-6A9C-48FC-AC76-0B4FE11194A1}" type="slidenum">
              <a:rPr lang="en-US" smtClean="0"/>
              <a:pPr/>
              <a:t>52</a:t>
            </a:fld>
            <a:endParaRPr lang="en-US"/>
          </a:p>
        </p:txBody>
      </p:sp>
      <p:grpSp>
        <p:nvGrpSpPr>
          <p:cNvPr id="4" name="Group 8"/>
          <p:cNvGrpSpPr/>
          <p:nvPr/>
        </p:nvGrpSpPr>
        <p:grpSpPr>
          <a:xfrm>
            <a:off x="3292793" y="1447800"/>
            <a:ext cx="4678680" cy="1323536"/>
            <a:chOff x="3474720" y="1447799"/>
            <a:chExt cx="4678680" cy="1323536"/>
          </a:xfrm>
        </p:grpSpPr>
        <p:sp>
          <p:nvSpPr>
            <p:cNvPr id="5" name="Rectangle 4"/>
            <p:cNvSpPr/>
            <p:nvPr/>
          </p:nvSpPr>
          <p:spPr>
            <a:xfrm>
              <a:off x="4876800" y="1447799"/>
              <a:ext cx="3276600" cy="132353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What's the answer for the empty list?</a:t>
              </a:r>
            </a:p>
          </p:txBody>
        </p:sp>
        <p:sp>
          <p:nvSpPr>
            <p:cNvPr id="6" name="Freeform 5"/>
            <p:cNvSpPr/>
            <p:nvPr/>
          </p:nvSpPr>
          <p:spPr>
            <a:xfrm>
              <a:off x="3474720" y="1753772"/>
              <a:ext cx="1392702" cy="1017563"/>
            </a:xfrm>
            <a:custGeom>
              <a:avLst/>
              <a:gdLst>
                <a:gd name="connsiteX0" fmla="*/ 1392702 w 1392702"/>
                <a:gd name="connsiteY0" fmla="*/ 145366 h 1017563"/>
                <a:gd name="connsiteX1" fmla="*/ 618978 w 1392702"/>
                <a:gd name="connsiteY1" fmla="*/ 145366 h 1017563"/>
                <a:gd name="connsiteX2" fmla="*/ 0 w 1392702"/>
                <a:gd name="connsiteY2" fmla="*/ 1017563 h 1017563"/>
                <a:gd name="connsiteX3" fmla="*/ 0 w 1392702"/>
                <a:gd name="connsiteY3" fmla="*/ 1017563 h 1017563"/>
              </a:gdLst>
              <a:ahLst/>
              <a:cxnLst>
                <a:cxn ang="0">
                  <a:pos x="connsiteX0" y="connsiteY0"/>
                </a:cxn>
                <a:cxn ang="0">
                  <a:pos x="connsiteX1" y="connsiteY1"/>
                </a:cxn>
                <a:cxn ang="0">
                  <a:pos x="connsiteX2" y="connsiteY2"/>
                </a:cxn>
                <a:cxn ang="0">
                  <a:pos x="connsiteX3" y="connsiteY3"/>
                </a:cxn>
              </a:cxnLst>
              <a:rect l="l" t="t" r="r" b="b"/>
              <a:pathLst>
                <a:path w="1392702" h="1017563">
                  <a:moveTo>
                    <a:pt x="1392702" y="145366"/>
                  </a:moveTo>
                  <a:cubicBezTo>
                    <a:pt x="1121898" y="72683"/>
                    <a:pt x="851095" y="0"/>
                    <a:pt x="618978" y="145366"/>
                  </a:cubicBezTo>
                  <a:cubicBezTo>
                    <a:pt x="386861" y="290732"/>
                    <a:pt x="0" y="1017563"/>
                    <a:pt x="0" y="1017563"/>
                  </a:cubicBezTo>
                  <a:lnTo>
                    <a:pt x="0" y="101756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 name="Group 6"/>
          <p:cNvGrpSpPr/>
          <p:nvPr/>
        </p:nvGrpSpPr>
        <p:grpSpPr>
          <a:xfrm>
            <a:off x="2286000" y="3429000"/>
            <a:ext cx="6224587" cy="2960132"/>
            <a:chOff x="2514600" y="3580026"/>
            <a:chExt cx="6224587" cy="2960132"/>
          </a:xfrm>
        </p:grpSpPr>
        <p:sp>
          <p:nvSpPr>
            <p:cNvPr id="8" name="Rectangle 7"/>
            <p:cNvSpPr/>
            <p:nvPr/>
          </p:nvSpPr>
          <p:spPr>
            <a:xfrm>
              <a:off x="3962400" y="4724400"/>
              <a:ext cx="4776787" cy="18157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If we knew the first of the list, and the answer for the rest of the list, how could we combine them to get the answer for the whole list?</a:t>
              </a:r>
            </a:p>
          </p:txBody>
        </p:sp>
        <p:cxnSp>
          <p:nvCxnSpPr>
            <p:cNvPr id="9" name="Straight Arrow Connector 8"/>
            <p:cNvCxnSpPr>
              <a:stCxn id="8" idx="1"/>
            </p:cNvCxnSpPr>
            <p:nvPr/>
          </p:nvCxnSpPr>
          <p:spPr>
            <a:xfrm flipH="1" flipV="1">
              <a:off x="2514600" y="3580026"/>
              <a:ext cx="1447800" cy="205225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3909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remove-evens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remove-evens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(remove-evens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(if (even?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p>
          <a:p>
            <a:pPr>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(remove-evens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solidFill>
                  <a:srgbClr val="FF0000"/>
                </a:solidFill>
                <a:latin typeface="Consolas" pitchFamily="49" charset="0"/>
                <a:cs typeface="Consolas" pitchFamily="49" charset="0"/>
              </a:rPr>
              <a:t>              (cons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(remove-evens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endParaRPr lang="en-US" sz="20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9F4492BD-6A9C-48FC-AC76-0B4FE11194A1}" type="slidenum">
              <a:rPr lang="en-US" smtClean="0"/>
              <a:pPr/>
              <a:t>53</a:t>
            </a:fld>
            <a:endParaRPr lang="en-US"/>
          </a:p>
        </p:txBody>
      </p:sp>
      <p:sp>
        <p:nvSpPr>
          <p:cNvPr id="4" name="Rounded Rectangle 3"/>
          <p:cNvSpPr/>
          <p:nvPr/>
        </p:nvSpPr>
        <p:spPr>
          <a:xfrm>
            <a:off x="1905000" y="3048000"/>
            <a:ext cx="5334000" cy="1600200"/>
          </a:xfrm>
          <a:prstGeom prst="roundRect">
            <a:avLst/>
          </a:prstGeom>
          <a:noFill/>
          <a:ln w="38100">
            <a:solidFill>
              <a:schemeClr val="accent3"/>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cxnSp>
        <p:nvCxnSpPr>
          <p:cNvPr id="7" name="Straight Arrow Connector 6"/>
          <p:cNvCxnSpPr/>
          <p:nvPr/>
        </p:nvCxnSpPr>
        <p:spPr>
          <a:xfrm flipH="1" flipV="1">
            <a:off x="4953000" y="4648200"/>
            <a:ext cx="381000" cy="609600"/>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01987" y="5257799"/>
            <a:ext cx="2276061" cy="120263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code seems a little complicated.  Could we make it more readable?</a:t>
            </a:r>
          </a:p>
        </p:txBody>
      </p:sp>
    </p:spTree>
    <p:extLst>
      <p:ext uri="{BB962C8B-B14F-4D97-AF65-F5344CB8AC3E}">
        <p14:creationId xmlns:p14="http://schemas.microsoft.com/office/powerpoint/2010/main" val="4076232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remove-evens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remove-evens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(remove-evens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(even?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p>
          <a:p>
            <a:pPr>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(remove-evens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a:t>
            </a:r>
            <a:r>
              <a:rPr lang="en-US" sz="2000" b="1" dirty="0">
                <a:solidFill>
                  <a:srgbClr val="FF0000"/>
                </a:solidFill>
                <a:latin typeface="Consolas" pitchFamily="49" charset="0"/>
                <a:cs typeface="Consolas" pitchFamily="49" charset="0"/>
              </a:rPr>
              <a:t> (cons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(remove-evens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endParaRPr lang="en-US" sz="20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9F4492BD-6A9C-48FC-AC76-0B4FE11194A1}" type="slidenum">
              <a:rPr lang="en-US" smtClean="0"/>
              <a:pPr/>
              <a:t>54</a:t>
            </a:fld>
            <a:endParaRPr lang="en-US"/>
          </a:p>
        </p:txBody>
      </p:sp>
      <p:sp>
        <p:nvSpPr>
          <p:cNvPr id="8" name="Rectangle 7"/>
          <p:cNvSpPr/>
          <p:nvPr/>
        </p:nvSpPr>
        <p:spPr>
          <a:xfrm>
            <a:off x="2133600" y="4800600"/>
            <a:ext cx="4343400" cy="155575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a clearer version, which is also acceptable for this class.  The template is just a way for you to get started writing your function definition.  It's OK to vary it a little if it leads to more readable code.</a:t>
            </a:r>
          </a:p>
        </p:txBody>
      </p:sp>
    </p:spTree>
    <p:extLst>
      <p:ext uri="{BB962C8B-B14F-4D97-AF65-F5344CB8AC3E}">
        <p14:creationId xmlns:p14="http://schemas.microsoft.com/office/powerpoint/2010/main" val="29657246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5: remove-first-even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remove-first-even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GIVEN: a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RETURNS: a list just like the original, but with all the</a:t>
            </a:r>
          </a:p>
          <a:p>
            <a:pPr>
              <a:buNone/>
            </a:pPr>
            <a:r>
              <a:rPr lang="en-US" sz="2000" b="1" dirty="0">
                <a:latin typeface="Consolas" pitchFamily="49" charset="0"/>
                <a:cs typeface="Consolas" pitchFamily="49" charset="0"/>
              </a:rPr>
              <a:t>  even numbers removed</a:t>
            </a:r>
          </a:p>
          <a:p>
            <a:pPr>
              <a:buNone/>
            </a:pPr>
            <a:r>
              <a:rPr lang="en-US" sz="2000" b="1" dirty="0">
                <a:latin typeface="Consolas" pitchFamily="49" charset="0"/>
                <a:cs typeface="Consolas" pitchFamily="49" charset="0"/>
              </a:rPr>
              <a:t>EXAMPLES:</a:t>
            </a:r>
          </a:p>
          <a:p>
            <a:pPr>
              <a:buNone/>
            </a:pPr>
            <a:r>
              <a:rPr lang="en-US" sz="2000" b="1" dirty="0">
                <a:latin typeface="Consolas" pitchFamily="49" charset="0"/>
                <a:cs typeface="Consolas" pitchFamily="49" charset="0"/>
              </a:rPr>
              <a:t>(remove-first-even empty) = empty</a:t>
            </a:r>
          </a:p>
          <a:p>
            <a:pPr>
              <a:buNone/>
            </a:pPr>
            <a:r>
              <a:rPr lang="en-US" sz="2000" b="1" dirty="0">
                <a:latin typeface="Consolas" pitchFamily="49" charset="0"/>
                <a:cs typeface="Consolas" pitchFamily="49" charset="0"/>
              </a:rPr>
              <a:t>(remove-first-even (cons 12 empty)) = empty</a:t>
            </a:r>
          </a:p>
          <a:p>
            <a:pPr>
              <a:buNone/>
            </a:pPr>
            <a:r>
              <a:rPr lang="en-US" sz="2000" b="1" dirty="0">
                <a:latin typeface="Consolas" pitchFamily="49" charset="0"/>
                <a:cs typeface="Consolas" pitchFamily="49" charset="0"/>
              </a:rPr>
              <a:t>(define seq-22-11-13-46-7 </a:t>
            </a:r>
          </a:p>
          <a:p>
            <a:pPr>
              <a:buNone/>
            </a:pPr>
            <a:r>
              <a:rPr lang="en-US" sz="2000" b="1" dirty="0">
                <a:latin typeface="Consolas" pitchFamily="49" charset="0"/>
                <a:cs typeface="Consolas" pitchFamily="49" charset="0"/>
              </a:rPr>
              <a:t>  (cons 22 (cons 11 (cons 13 (cons 46 (cons 7 empty))))))</a:t>
            </a:r>
          </a:p>
          <a:p>
            <a:pPr>
              <a:buNone/>
            </a:pPr>
            <a:r>
              <a:rPr lang="en-US" sz="2000" b="1" dirty="0">
                <a:latin typeface="Consolas" pitchFamily="49" charset="0"/>
                <a:cs typeface="Consolas" pitchFamily="49" charset="0"/>
              </a:rPr>
              <a:t>(remove-first-even seq-22-11-13-46-7)</a:t>
            </a:r>
          </a:p>
          <a:p>
            <a:pPr>
              <a:buNone/>
            </a:pPr>
            <a:r>
              <a:rPr lang="en-US" sz="2000" b="1" dirty="0">
                <a:latin typeface="Consolas" pitchFamily="49" charset="0"/>
                <a:cs typeface="Consolas" pitchFamily="49" charset="0"/>
              </a:rPr>
              <a:t>  = (cons 11 (cons 13 (cons (cons 46 (cons 7 empty))))))</a:t>
            </a:r>
          </a:p>
          <a:p>
            <a:pPr>
              <a:buNone/>
            </a:pPr>
            <a:r>
              <a:rPr lang="en-US" sz="2000" b="1" dirty="0">
                <a:latin typeface="Consolas" pitchFamily="49" charset="0"/>
                <a:cs typeface="Consolas" pitchFamily="49" charset="0"/>
              </a:rPr>
              <a:t>STRATEGY: Use template for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on </a:t>
            </a:r>
            <a:r>
              <a:rPr lang="en-US" sz="2000" b="1" dirty="0" err="1">
                <a:latin typeface="Consolas" pitchFamily="49" charset="0"/>
                <a:cs typeface="Consolas" pitchFamily="49" charset="0"/>
              </a:rPr>
              <a:t>lst</a:t>
            </a: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55</a:t>
            </a:fld>
            <a:endParaRPr lang="en-US"/>
          </a:p>
        </p:txBody>
      </p:sp>
      <p:sp>
        <p:nvSpPr>
          <p:cNvPr id="4" name="Rectangle 3"/>
          <p:cNvSpPr/>
          <p:nvPr/>
        </p:nvSpPr>
        <p:spPr>
          <a:xfrm>
            <a:off x="609600" y="6019800"/>
            <a:ext cx="3276600" cy="762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Why is this not a good set of examples?</a:t>
            </a:r>
          </a:p>
        </p:txBody>
      </p:sp>
      <p:sp>
        <p:nvSpPr>
          <p:cNvPr id="21" name="Rectangle 20"/>
          <p:cNvSpPr/>
          <p:nvPr/>
        </p:nvSpPr>
        <p:spPr>
          <a:xfrm>
            <a:off x="4038600" y="6019800"/>
            <a:ext cx="4724400" cy="762000"/>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Answer: None of them show what happens when the first element of the list is odd</a:t>
            </a:r>
          </a:p>
        </p:txBody>
      </p:sp>
    </p:spTree>
    <p:extLst>
      <p:ext uri="{BB962C8B-B14F-4D97-AF65-F5344CB8AC3E}">
        <p14:creationId xmlns:p14="http://schemas.microsoft.com/office/powerpoint/2010/main" val="100425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a:spLocks/>
          </p:cNvSpPr>
          <p:nvPr/>
        </p:nvSpPr>
        <p:spPr>
          <a:xfrm>
            <a:off x="457200" y="1600200"/>
            <a:ext cx="8458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remove-first-even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(remove-first-even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(if (even?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a:t>
            </a:r>
            <a:r>
              <a:rPr lang="en-US" sz="2000" b="1" dirty="0">
                <a:solidFill>
                  <a:srgbClr val="00B050"/>
                </a:solidFill>
                <a:latin typeface="Consolas" pitchFamily="49" charset="0"/>
                <a:cs typeface="Consolas" pitchFamily="49" charset="0"/>
              </a:rPr>
              <a:t>(rest </a:t>
            </a:r>
            <a:r>
              <a:rPr lang="en-US" sz="2000" b="1" dirty="0" err="1">
                <a:solidFill>
                  <a:srgbClr val="00B050"/>
                </a:solidFill>
                <a:latin typeface="Consolas" pitchFamily="49" charset="0"/>
                <a:cs typeface="Consolas" pitchFamily="49" charset="0"/>
              </a:rPr>
              <a:t>lst</a:t>
            </a:r>
            <a:r>
              <a:rPr lang="en-US" sz="2000" b="1" dirty="0">
                <a:solidFill>
                  <a:srgbClr val="00B050"/>
                </a:solidFill>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(cons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(remove-first-even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r>
              <a:rPr lang="en-US" sz="2000" b="1" dirty="0">
                <a:latin typeface="Consolas" pitchFamily="49" charset="0"/>
                <a:cs typeface="Consolas" pitchFamily="49" charset="0"/>
              </a:rPr>
              <a:t>]))</a:t>
            </a:r>
            <a:endParaRPr lang="en-US" sz="2000" b="1" dirty="0">
              <a:solidFill>
                <a:srgbClr val="FF0000"/>
              </a:solidFill>
              <a:latin typeface="Consolas" pitchFamily="49" charset="0"/>
              <a:cs typeface="Consolas" pitchFamily="49" charset="0"/>
            </a:endParaRPr>
          </a:p>
          <a:p>
            <a:pPr>
              <a:buFont typeface="Arial" pitchFamily="34" charset="0"/>
              <a:buNone/>
            </a:pPr>
            <a:endParaRPr lang="en-US" sz="2000" b="1" dirty="0">
              <a:latin typeface="Courier New" pitchFamily="49" charset="0"/>
              <a:cs typeface="Courier New" pitchFamily="49" charset="0"/>
            </a:endParaRP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remove-first-even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(remove-first-even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(remove-first-even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Example 5: remove-first-even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56</a:t>
            </a:fld>
            <a:endParaRPr lang="en-US"/>
          </a:p>
        </p:txBody>
      </p:sp>
      <p:grpSp>
        <p:nvGrpSpPr>
          <p:cNvPr id="10" name="Group 8"/>
          <p:cNvGrpSpPr/>
          <p:nvPr/>
        </p:nvGrpSpPr>
        <p:grpSpPr>
          <a:xfrm>
            <a:off x="3292793" y="1447800"/>
            <a:ext cx="4678680" cy="1323536"/>
            <a:chOff x="3474720" y="1447799"/>
            <a:chExt cx="4678680" cy="1323536"/>
          </a:xfrm>
        </p:grpSpPr>
        <p:sp>
          <p:nvSpPr>
            <p:cNvPr id="13" name="Rectangle 12"/>
            <p:cNvSpPr/>
            <p:nvPr/>
          </p:nvSpPr>
          <p:spPr>
            <a:xfrm>
              <a:off x="4876800" y="1447799"/>
              <a:ext cx="3276600" cy="132353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What's the answer for the empty list?</a:t>
              </a:r>
            </a:p>
          </p:txBody>
        </p:sp>
        <p:sp>
          <p:nvSpPr>
            <p:cNvPr id="14" name="Freeform 13"/>
            <p:cNvSpPr/>
            <p:nvPr/>
          </p:nvSpPr>
          <p:spPr>
            <a:xfrm>
              <a:off x="3474720" y="1753772"/>
              <a:ext cx="1392702" cy="1017563"/>
            </a:xfrm>
            <a:custGeom>
              <a:avLst/>
              <a:gdLst>
                <a:gd name="connsiteX0" fmla="*/ 1392702 w 1392702"/>
                <a:gd name="connsiteY0" fmla="*/ 145366 h 1017563"/>
                <a:gd name="connsiteX1" fmla="*/ 618978 w 1392702"/>
                <a:gd name="connsiteY1" fmla="*/ 145366 h 1017563"/>
                <a:gd name="connsiteX2" fmla="*/ 0 w 1392702"/>
                <a:gd name="connsiteY2" fmla="*/ 1017563 h 1017563"/>
                <a:gd name="connsiteX3" fmla="*/ 0 w 1392702"/>
                <a:gd name="connsiteY3" fmla="*/ 1017563 h 1017563"/>
              </a:gdLst>
              <a:ahLst/>
              <a:cxnLst>
                <a:cxn ang="0">
                  <a:pos x="connsiteX0" y="connsiteY0"/>
                </a:cxn>
                <a:cxn ang="0">
                  <a:pos x="connsiteX1" y="connsiteY1"/>
                </a:cxn>
                <a:cxn ang="0">
                  <a:pos x="connsiteX2" y="connsiteY2"/>
                </a:cxn>
                <a:cxn ang="0">
                  <a:pos x="connsiteX3" y="connsiteY3"/>
                </a:cxn>
              </a:cxnLst>
              <a:rect l="l" t="t" r="r" b="b"/>
              <a:pathLst>
                <a:path w="1392702" h="1017563">
                  <a:moveTo>
                    <a:pt x="1392702" y="145366"/>
                  </a:moveTo>
                  <a:cubicBezTo>
                    <a:pt x="1121898" y="72683"/>
                    <a:pt x="851095" y="0"/>
                    <a:pt x="618978" y="145366"/>
                  </a:cubicBezTo>
                  <a:cubicBezTo>
                    <a:pt x="386861" y="290732"/>
                    <a:pt x="0" y="1017563"/>
                    <a:pt x="0" y="1017563"/>
                  </a:cubicBezTo>
                  <a:lnTo>
                    <a:pt x="0" y="101756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remove-first-even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(remove-first-even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(remove-first-even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grpSp>
        <p:nvGrpSpPr>
          <p:cNvPr id="19" name="Group 18"/>
          <p:cNvGrpSpPr/>
          <p:nvPr/>
        </p:nvGrpSpPr>
        <p:grpSpPr>
          <a:xfrm>
            <a:off x="304800" y="3429000"/>
            <a:ext cx="4776787" cy="3034958"/>
            <a:chOff x="304800" y="3429000"/>
            <a:chExt cx="4776787" cy="3034958"/>
          </a:xfrm>
        </p:grpSpPr>
        <p:sp>
          <p:nvSpPr>
            <p:cNvPr id="17" name="Rectangle 16"/>
            <p:cNvSpPr/>
            <p:nvPr/>
          </p:nvSpPr>
          <p:spPr>
            <a:xfrm>
              <a:off x="304800" y="4648200"/>
              <a:ext cx="4776787" cy="18157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If we knew the first of the list, and the answer for the rest of the list, how could we combine them to get the answer for the whole list?</a:t>
              </a:r>
            </a:p>
          </p:txBody>
        </p:sp>
        <p:cxnSp>
          <p:nvCxnSpPr>
            <p:cNvPr id="9" name="Straight Arrow Connector 8"/>
            <p:cNvCxnSpPr>
              <a:stCxn id="17" idx="0"/>
            </p:cNvCxnSpPr>
            <p:nvPr/>
          </p:nvCxnSpPr>
          <p:spPr>
            <a:xfrm flipH="1" flipV="1">
              <a:off x="2362200" y="3429000"/>
              <a:ext cx="330994" cy="1219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4114800" y="3124200"/>
            <a:ext cx="4343400" cy="914400"/>
            <a:chOff x="4114800" y="3124200"/>
            <a:chExt cx="4343400" cy="914400"/>
          </a:xfrm>
        </p:grpSpPr>
        <p:sp>
          <p:nvSpPr>
            <p:cNvPr id="21" name="Rectangle 20"/>
            <p:cNvSpPr/>
            <p:nvPr/>
          </p:nvSpPr>
          <p:spPr>
            <a:xfrm>
              <a:off x="6019800" y="3124200"/>
              <a:ext cx="2438400" cy="914400"/>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This is OK: you don’t have to recur if you don’t need to.</a:t>
              </a:r>
            </a:p>
          </p:txBody>
        </p:sp>
        <p:cxnSp>
          <p:nvCxnSpPr>
            <p:cNvPr id="23" name="Straight Arrow Connector 22"/>
            <p:cNvCxnSpPr>
              <a:stCxn id="21" idx="1"/>
            </p:cNvCxnSpPr>
            <p:nvPr/>
          </p:nvCxnSpPr>
          <p:spPr>
            <a:xfrm flipH="1">
              <a:off x="4114800" y="3581400"/>
              <a:ext cx="1905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72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P spid="15" grpId="0"/>
      <p:bldP spid="15"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5: remove-first-even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57</a:t>
            </a:fld>
            <a:endParaRPr lang="en-US"/>
          </a:p>
        </p:txBody>
      </p:sp>
      <p:sp>
        <p:nvSpPr>
          <p:cNvPr id="20" name="Content Placeholder 2"/>
          <p:cNvSpPr txBox="1">
            <a:spLocks/>
          </p:cNvSpPr>
          <p:nvPr/>
        </p:nvSpPr>
        <p:spPr>
          <a:xfrm>
            <a:off x="609600" y="1647825"/>
            <a:ext cx="8458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remove-first-even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(remove-first-even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(even?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a:t>
            </a:r>
            <a:r>
              <a:rPr lang="en-US" sz="2000" b="1" dirty="0">
                <a:solidFill>
                  <a:srgbClr val="00B050"/>
                </a:solidFill>
                <a:latin typeface="Consolas" pitchFamily="49" charset="0"/>
                <a:cs typeface="Consolas" pitchFamily="49" charset="0"/>
              </a:rPr>
              <a:t>(rest </a:t>
            </a:r>
            <a:r>
              <a:rPr lang="en-US" sz="2000" b="1" dirty="0" err="1">
                <a:solidFill>
                  <a:srgbClr val="00B050"/>
                </a:solidFill>
                <a:latin typeface="Consolas" pitchFamily="49" charset="0"/>
                <a:cs typeface="Consolas" pitchFamily="49" charset="0"/>
              </a:rPr>
              <a:t>lst</a:t>
            </a:r>
            <a:r>
              <a:rPr lang="en-US" sz="2000" b="1" dirty="0">
                <a:solidFill>
                  <a:srgbClr val="00B050"/>
                </a:solidFill>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(cons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(remove-first-even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r>
              <a:rPr lang="en-US" sz="2000" b="1" dirty="0">
                <a:latin typeface="Consolas" pitchFamily="49" charset="0"/>
                <a:cs typeface="Consolas" pitchFamily="49" charset="0"/>
              </a:rPr>
              <a:t>]))</a:t>
            </a:r>
            <a:endParaRPr lang="en-US" sz="2000" b="1" dirty="0">
              <a:solidFill>
                <a:srgbClr val="FF0000"/>
              </a:solidFill>
              <a:latin typeface="Consolas" pitchFamily="49" charset="0"/>
              <a:cs typeface="Consolas" pitchFamily="49" charset="0"/>
            </a:endParaRPr>
          </a:p>
          <a:p>
            <a:pPr>
              <a:buFont typeface="Arial" pitchFamily="34" charset="0"/>
              <a:buNone/>
            </a:pPr>
            <a:endParaRPr lang="en-US" sz="2000" b="1" dirty="0">
              <a:latin typeface="Courier New" pitchFamily="49" charset="0"/>
              <a:cs typeface="Courier New" pitchFamily="49" charset="0"/>
            </a:endParaRPr>
          </a:p>
        </p:txBody>
      </p:sp>
      <p:sp>
        <p:nvSpPr>
          <p:cNvPr id="6" name="Rectangle 5"/>
          <p:cNvSpPr/>
          <p:nvPr/>
        </p:nvSpPr>
        <p:spPr>
          <a:xfrm>
            <a:off x="2438400" y="4734864"/>
            <a:ext cx="3810000" cy="1676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Again, here's another version of remove-first-even that is acceptable.   It's OK to vary the template, but you'll be less likely to make mistakes if you stick close to the template.</a:t>
            </a:r>
          </a:p>
        </p:txBody>
      </p:sp>
    </p:spTree>
    <p:extLst>
      <p:ext uri="{BB962C8B-B14F-4D97-AF65-F5344CB8AC3E}">
        <p14:creationId xmlns:p14="http://schemas.microsoft.com/office/powerpoint/2010/main" val="419070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6: insert</a:t>
            </a:r>
          </a:p>
        </p:txBody>
      </p:sp>
      <p:sp>
        <p:nvSpPr>
          <p:cNvPr id="5" name="Content Placeholder 4"/>
          <p:cNvSpPr>
            <a:spLocks noGrp="1"/>
          </p:cNvSpPr>
          <p:nvPr>
            <p:ph idx="1"/>
          </p:nvPr>
        </p:nvSpPr>
        <p:spPr/>
        <p:txBody>
          <a:bodyPr>
            <a:normAutofit/>
          </a:bodyPr>
          <a:lstStyle/>
          <a:p>
            <a:r>
              <a:rPr lang="en-US" sz="2000" dirty="0"/>
              <a:t>;; insert : Integer </a:t>
            </a:r>
            <a:r>
              <a:rPr lang="en-US" sz="2000" dirty="0" err="1"/>
              <a:t>SortedSeq</a:t>
            </a:r>
            <a:r>
              <a:rPr lang="en-US" sz="2000" dirty="0"/>
              <a:t> -&gt; </a:t>
            </a:r>
            <a:r>
              <a:rPr lang="en-US" sz="2000" dirty="0" err="1"/>
              <a:t>SortedSeq</a:t>
            </a:r>
            <a:endParaRPr lang="en-US" sz="2000" dirty="0"/>
          </a:p>
          <a:p>
            <a:r>
              <a:rPr lang="en-US" sz="2000" dirty="0"/>
              <a:t>;; GIVEN: An integer and a sorted sequence</a:t>
            </a:r>
          </a:p>
          <a:p>
            <a:r>
              <a:rPr lang="en-US" sz="2000" dirty="0"/>
              <a:t>;; RETURNS: A new </a:t>
            </a:r>
            <a:r>
              <a:rPr lang="en-US" sz="2000" dirty="0" err="1"/>
              <a:t>SortedSeq</a:t>
            </a:r>
            <a:r>
              <a:rPr lang="en-US" sz="2000" dirty="0"/>
              <a:t> just like the</a:t>
            </a:r>
          </a:p>
          <a:p>
            <a:r>
              <a:rPr lang="en-US" sz="2000" dirty="0"/>
              <a:t>;;   original</a:t>
            </a:r>
          </a:p>
          <a:p>
            <a:r>
              <a:rPr lang="en-US" sz="2000" dirty="0"/>
              <a:t>;; EXAMPLES:</a:t>
            </a:r>
          </a:p>
          <a:p>
            <a:r>
              <a:rPr lang="en-US" sz="2000" dirty="0"/>
              <a:t>;; (insert 3 empty) = (list 3)</a:t>
            </a:r>
          </a:p>
          <a:p>
            <a:r>
              <a:rPr lang="en-US" sz="2000" dirty="0"/>
              <a:t>;; (insert 3 (list 5 6)) = (list 3 5 6)</a:t>
            </a:r>
          </a:p>
          <a:p>
            <a:r>
              <a:rPr lang="en-US" sz="2000" dirty="0"/>
              <a:t>;; (insert 3 (list -1 1 5 6)) </a:t>
            </a:r>
          </a:p>
          <a:p>
            <a:r>
              <a:rPr lang="en-US" sz="2000" dirty="0"/>
              <a:t>;;    = (list -1 1 3 5 6)</a:t>
            </a:r>
          </a:p>
          <a:p>
            <a:r>
              <a:rPr lang="en-US" sz="2000" dirty="0"/>
              <a:t>;; STRATEGY: Use observer template for</a:t>
            </a:r>
          </a:p>
          <a:p>
            <a:r>
              <a:rPr lang="en-US" sz="2000" dirty="0"/>
              <a:t>;; </a:t>
            </a:r>
            <a:r>
              <a:rPr lang="en-US" sz="2000" dirty="0" err="1"/>
              <a:t>SortedSeq</a:t>
            </a:r>
            <a:endParaRPr lang="en-US" sz="2000" dirty="0"/>
          </a:p>
        </p:txBody>
      </p:sp>
      <p:sp>
        <p:nvSpPr>
          <p:cNvPr id="4" name="Slide Number Placeholder 3"/>
          <p:cNvSpPr>
            <a:spLocks noGrp="1"/>
          </p:cNvSpPr>
          <p:nvPr>
            <p:ph type="sldNum" sz="quarter" idx="12"/>
          </p:nvPr>
        </p:nvSpPr>
        <p:spPr/>
        <p:txBody>
          <a:bodyPr/>
          <a:lstStyle/>
          <a:p>
            <a:fld id="{2AF3B5EA-18B6-4040-9F78-6052AF49C681}" type="slidenum">
              <a:rPr lang="en-US" smtClean="0"/>
              <a:t>58</a:t>
            </a:fld>
            <a:endParaRPr lang="en-US"/>
          </a:p>
        </p:txBody>
      </p:sp>
    </p:spTree>
    <p:extLst>
      <p:ext uri="{BB962C8B-B14F-4D97-AF65-F5344CB8AC3E}">
        <p14:creationId xmlns:p14="http://schemas.microsoft.com/office/powerpoint/2010/main" val="22179790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for </a:t>
            </a:r>
            <a:r>
              <a:rPr lang="en-US" b="1" dirty="0"/>
              <a:t>insert</a:t>
            </a:r>
          </a:p>
        </p:txBody>
      </p:sp>
      <p:sp>
        <p:nvSpPr>
          <p:cNvPr id="3" name="Content Placeholder 2"/>
          <p:cNvSpPr>
            <a:spLocks noGrp="1"/>
          </p:cNvSpPr>
          <p:nvPr>
            <p:ph idx="1"/>
          </p:nvPr>
        </p:nvSpPr>
        <p:spPr/>
        <p:txBody>
          <a:bodyPr/>
          <a:lstStyle/>
          <a:p>
            <a:r>
              <a:rPr lang="en-US" sz="2000" dirty="0"/>
              <a:t>(define (insert n </a:t>
            </a:r>
            <a:r>
              <a:rPr lang="en-US" sz="2000" dirty="0" err="1"/>
              <a:t>seq</a:t>
            </a:r>
            <a:r>
              <a:rPr lang="en-US" sz="2000" dirty="0"/>
              <a:t>)</a:t>
            </a:r>
          </a:p>
          <a:p>
            <a:r>
              <a:rPr lang="en-US" sz="2000" dirty="0"/>
              <a:t>  (cond</a:t>
            </a:r>
          </a:p>
          <a:p>
            <a:r>
              <a:rPr lang="en-US" sz="2000" dirty="0"/>
              <a:t>    [(empty? </a:t>
            </a:r>
            <a:r>
              <a:rPr lang="en-US" sz="2000" dirty="0" err="1"/>
              <a:t>seq</a:t>
            </a:r>
            <a:r>
              <a:rPr lang="en-US" sz="2000" dirty="0"/>
              <a:t>) (cons n empty)]</a:t>
            </a:r>
          </a:p>
          <a:p>
            <a:r>
              <a:rPr lang="en-US" sz="2000" dirty="0"/>
              <a:t>    [(&lt; n (first </a:t>
            </a:r>
            <a:r>
              <a:rPr lang="en-US" sz="2000" dirty="0" err="1"/>
              <a:t>seq</a:t>
            </a:r>
            <a:r>
              <a:rPr lang="en-US" sz="2000" dirty="0"/>
              <a:t>)) (cons n </a:t>
            </a:r>
            <a:r>
              <a:rPr lang="en-US" sz="2000" dirty="0" err="1"/>
              <a:t>seq</a:t>
            </a:r>
            <a:r>
              <a:rPr lang="en-US" sz="2000" dirty="0"/>
              <a:t>)]</a:t>
            </a:r>
          </a:p>
          <a:p>
            <a:r>
              <a:rPr lang="en-US" sz="2000" dirty="0"/>
              <a:t>    [else (cons (first </a:t>
            </a:r>
            <a:r>
              <a:rPr lang="en-US" sz="2000" dirty="0" err="1"/>
              <a:t>seq</a:t>
            </a:r>
            <a:r>
              <a:rPr lang="en-US" sz="2000" dirty="0"/>
              <a:t>)</a:t>
            </a:r>
          </a:p>
          <a:p>
            <a:r>
              <a:rPr lang="en-US" sz="2000" dirty="0"/>
              <a:t>                (insert n (rest </a:t>
            </a:r>
            <a:r>
              <a:rPr lang="en-US" sz="2000" dirty="0" err="1"/>
              <a:t>seq</a:t>
            </a:r>
            <a:r>
              <a:rPr lang="en-US" sz="2000" dirty="0"/>
              <a: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59</a:t>
            </a:fld>
            <a:endParaRPr lang="en-US"/>
          </a:p>
        </p:txBody>
      </p:sp>
    </p:spTree>
    <p:extLst>
      <p:ext uri="{BB962C8B-B14F-4D97-AF65-F5344CB8AC3E}">
        <p14:creationId xmlns:p14="http://schemas.microsoft.com/office/powerpoint/2010/main" val="259187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Lists: A Handy Representation for Sequences</a:t>
            </a:r>
          </a:p>
        </p:txBody>
      </p:sp>
      <p:sp>
        <p:nvSpPr>
          <p:cNvPr id="3" name="Content Placeholder 2"/>
          <p:cNvSpPr>
            <a:spLocks noGrp="1"/>
          </p:cNvSpPr>
          <p:nvPr>
            <p:ph idx="1"/>
          </p:nvPr>
        </p:nvSpPr>
        <p:spPr/>
        <p:txBody>
          <a:bodyPr>
            <a:normAutofit/>
          </a:bodyPr>
          <a:lstStyle/>
          <a:p>
            <a:r>
              <a:rPr lang="en-US" dirty="0"/>
              <a:t>Sequences of data items arise so often that Racket has a standard way of representing them.</a:t>
            </a:r>
          </a:p>
          <a:p>
            <a:r>
              <a:rPr lang="en-US" dirty="0"/>
              <a:t>Sequence information in Racket is most often represented by </a:t>
            </a:r>
            <a:r>
              <a:rPr lang="en-US" i="1" dirty="0">
                <a:solidFill>
                  <a:srgbClr val="FF0000"/>
                </a:solidFill>
              </a:rPr>
              <a:t>lists</a:t>
            </a:r>
            <a:r>
              <a:rPr lang="en-US" dirty="0"/>
              <a:t>.</a:t>
            </a:r>
          </a:p>
          <a:p>
            <a:r>
              <a:rPr lang="en-US" dirty="0"/>
              <a:t>These are implemented as singly-linked lists, which you should have learned about in your data structures course.</a:t>
            </a:r>
          </a:p>
          <a:p>
            <a:pPr lvl="1">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6141281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work:</a:t>
            </a:r>
          </a:p>
        </p:txBody>
      </p:sp>
      <p:sp>
        <p:nvSpPr>
          <p:cNvPr id="3" name="Content Placeholder 2"/>
          <p:cNvSpPr>
            <a:spLocks noGrp="1"/>
          </p:cNvSpPr>
          <p:nvPr>
            <p:ph idx="1"/>
          </p:nvPr>
        </p:nvSpPr>
        <p:spPr>
          <a:xfrm>
            <a:off x="210833" y="1624012"/>
            <a:ext cx="8610995" cy="4525963"/>
          </a:xfrm>
        </p:spPr>
        <p:txBody>
          <a:bodyPr>
            <a:normAutofit/>
          </a:bodyPr>
          <a:lstStyle/>
          <a:p>
            <a:pPr>
              <a:buNone/>
            </a:pPr>
            <a:r>
              <a:rPr lang="en-US" sz="2400" b="1" dirty="0">
                <a:latin typeface="Consolas" pitchFamily="49" charset="0"/>
                <a:cs typeface="Consolas" pitchFamily="49" charset="0"/>
              </a:rPr>
              <a:t>(</a:t>
            </a:r>
            <a:r>
              <a:rPr lang="en-US" sz="2400" b="1" dirty="0">
                <a:solidFill>
                  <a:srgbClr val="FF0000"/>
                </a:solidFill>
                <a:latin typeface="Consolas" pitchFamily="49" charset="0"/>
                <a:cs typeface="Consolas" pitchFamily="49" charset="0"/>
              </a:rPr>
              <a:t>insert </a:t>
            </a:r>
            <a:r>
              <a:rPr lang="en-US" sz="2400" b="1" dirty="0">
                <a:latin typeface="Consolas" pitchFamily="49" charset="0"/>
                <a:cs typeface="Consolas" pitchFamily="49" charset="0"/>
              </a:rPr>
              <a:t>27 (cons 11 (cons 22 (cons 33 empty))))</a:t>
            </a:r>
          </a:p>
          <a:p>
            <a:pPr>
              <a:buNone/>
            </a:pPr>
            <a:r>
              <a:rPr lang="en-US" sz="2400" b="1" dirty="0">
                <a:latin typeface="Consolas" pitchFamily="49" charset="0"/>
                <a:cs typeface="Consolas" pitchFamily="49" charset="0"/>
              </a:rPr>
              <a:t>= (cons 11 (</a:t>
            </a:r>
            <a:r>
              <a:rPr lang="en-US" sz="2400" b="1" dirty="0">
                <a:solidFill>
                  <a:srgbClr val="FF0000"/>
                </a:solidFill>
                <a:latin typeface="Consolas" pitchFamily="49" charset="0"/>
                <a:cs typeface="Consolas" pitchFamily="49" charset="0"/>
              </a:rPr>
              <a:t>insert</a:t>
            </a:r>
            <a:r>
              <a:rPr lang="en-US" sz="2400" b="1" dirty="0">
                <a:latin typeface="Consolas" pitchFamily="49" charset="0"/>
                <a:cs typeface="Consolas" pitchFamily="49" charset="0"/>
              </a:rPr>
              <a:t> 27 (cons 22 (cons 33 empty))))</a:t>
            </a:r>
          </a:p>
          <a:p>
            <a:pPr>
              <a:buNone/>
            </a:pPr>
            <a:r>
              <a:rPr lang="en-US" sz="2400" b="1" dirty="0">
                <a:latin typeface="Consolas" pitchFamily="49" charset="0"/>
                <a:cs typeface="Consolas" pitchFamily="49" charset="0"/>
              </a:rPr>
              <a:t>= (cons 11 (cons 22 (</a:t>
            </a:r>
            <a:r>
              <a:rPr lang="en-US" sz="2400" b="1" dirty="0">
                <a:solidFill>
                  <a:srgbClr val="FF0000"/>
                </a:solidFill>
                <a:latin typeface="Consolas" pitchFamily="49" charset="0"/>
                <a:cs typeface="Consolas" pitchFamily="49" charset="0"/>
              </a:rPr>
              <a:t>insert 27</a:t>
            </a:r>
            <a:r>
              <a:rPr lang="en-US" sz="2400" b="1" dirty="0">
                <a:latin typeface="Consolas" pitchFamily="49" charset="0"/>
                <a:cs typeface="Consolas" pitchFamily="49" charset="0"/>
              </a:rPr>
              <a:t> (cons 33 empty))))</a:t>
            </a:r>
          </a:p>
          <a:p>
            <a:pPr>
              <a:buNone/>
            </a:pPr>
            <a:r>
              <a:rPr lang="en-US" sz="2400" b="1" dirty="0">
                <a:latin typeface="Consolas" pitchFamily="49" charset="0"/>
                <a:cs typeface="Consolas" pitchFamily="49" charset="0"/>
              </a:rPr>
              <a:t>= (cons 11 (cons 22 (cons 27 (cons 33 empty))))</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60</a:t>
            </a:fld>
            <a:endParaRPr lang="en-US"/>
          </a:p>
        </p:txBody>
      </p:sp>
      <p:sp>
        <p:nvSpPr>
          <p:cNvPr id="5" name="Rectangle 4"/>
          <p:cNvSpPr/>
          <p:nvPr/>
        </p:nvSpPr>
        <p:spPr>
          <a:xfrm>
            <a:off x="4313583" y="3965713"/>
            <a:ext cx="4035287" cy="163001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Observe that this computation may take time proportional to the length of the sequence (in this case, 3).</a:t>
            </a:r>
          </a:p>
        </p:txBody>
      </p:sp>
    </p:spTree>
    <p:extLst>
      <p:ext uri="{BB962C8B-B14F-4D97-AF65-F5344CB8AC3E}">
        <p14:creationId xmlns:p14="http://schemas.microsoft.com/office/powerpoint/2010/main" val="310227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7: Insertion Sort</a:t>
            </a:r>
          </a:p>
        </p:txBody>
      </p:sp>
      <p:sp>
        <p:nvSpPr>
          <p:cNvPr id="5" name="Content Placeholder 4"/>
          <p:cNvSpPr>
            <a:spLocks noGrp="1"/>
          </p:cNvSpPr>
          <p:nvPr>
            <p:ph idx="1"/>
          </p:nvPr>
        </p:nvSpPr>
        <p:spPr>
          <a:xfrm>
            <a:off x="457200" y="1600200"/>
            <a:ext cx="8597348" cy="4525963"/>
          </a:xfrm>
        </p:spPr>
        <p:txBody>
          <a:bodyPr>
            <a:normAutofit fontScale="77500" lnSpcReduction="20000"/>
          </a:bodyPr>
          <a:lstStyle/>
          <a:p>
            <a:r>
              <a:rPr lang="en-US" dirty="0"/>
              <a:t>;; </a:t>
            </a:r>
            <a:r>
              <a:rPr lang="en-US" dirty="0" err="1">
                <a:solidFill>
                  <a:srgbClr val="FF0000"/>
                </a:solidFill>
              </a:rPr>
              <a:t>mysort</a:t>
            </a:r>
            <a:r>
              <a:rPr lang="en-US" dirty="0"/>
              <a:t> : </a:t>
            </a:r>
            <a:r>
              <a:rPr lang="en-US" dirty="0" err="1"/>
              <a:t>IntSeq</a:t>
            </a:r>
            <a:r>
              <a:rPr lang="en-US" dirty="0"/>
              <a:t> -&gt; </a:t>
            </a:r>
            <a:r>
              <a:rPr lang="en-US" dirty="0" err="1"/>
              <a:t>SortedSeq</a:t>
            </a:r>
            <a:endParaRPr lang="en-US" dirty="0"/>
          </a:p>
          <a:p>
            <a:r>
              <a:rPr lang="en-US" dirty="0"/>
              <a:t>;; GIVEN: An integer sequence</a:t>
            </a:r>
          </a:p>
          <a:p>
            <a:r>
              <a:rPr lang="en-US" dirty="0"/>
              <a:t>;; RETURNS: The same sequence, </a:t>
            </a:r>
          </a:p>
          <a:p>
            <a:r>
              <a:rPr lang="en-US" dirty="0"/>
              <a:t>;;  but sorted by &lt;= .</a:t>
            </a:r>
          </a:p>
          <a:p>
            <a:r>
              <a:rPr lang="en-US" dirty="0"/>
              <a:t>;; EXAMPLES:</a:t>
            </a:r>
          </a:p>
          <a:p>
            <a:r>
              <a:rPr lang="en-US" dirty="0"/>
              <a:t>;; (</a:t>
            </a:r>
            <a:r>
              <a:rPr lang="en-US" dirty="0" err="1"/>
              <a:t>mysort</a:t>
            </a:r>
            <a:r>
              <a:rPr lang="en-US" dirty="0"/>
              <a:t> empty) = empty</a:t>
            </a:r>
          </a:p>
          <a:p>
            <a:r>
              <a:rPr lang="en-US" dirty="0"/>
              <a:t>;; (</a:t>
            </a:r>
            <a:r>
              <a:rPr lang="en-US" dirty="0" err="1"/>
              <a:t>mysort</a:t>
            </a:r>
            <a:r>
              <a:rPr lang="en-US" dirty="0"/>
              <a:t> (list 3)) = (list 3)</a:t>
            </a:r>
          </a:p>
          <a:p>
            <a:r>
              <a:rPr lang="en-US" dirty="0"/>
              <a:t>;; (</a:t>
            </a:r>
            <a:r>
              <a:rPr lang="en-US" dirty="0" err="1"/>
              <a:t>mysort</a:t>
            </a:r>
            <a:r>
              <a:rPr lang="en-US" dirty="0"/>
              <a:t> (list 2 1 4)) = (list 1 2 4)</a:t>
            </a:r>
          </a:p>
          <a:p>
            <a:r>
              <a:rPr lang="en-US" dirty="0"/>
              <a:t>;; (</a:t>
            </a:r>
            <a:r>
              <a:rPr lang="en-US" dirty="0" err="1"/>
              <a:t>mysort</a:t>
            </a:r>
            <a:r>
              <a:rPr lang="en-US" dirty="0"/>
              <a:t> (list 2 1 4 2)) = (list 1 2 2 4)</a:t>
            </a:r>
          </a:p>
          <a:p>
            <a:r>
              <a:rPr lang="en-US" dirty="0"/>
              <a:t>;; STRATEGY: Use observer template for</a:t>
            </a:r>
          </a:p>
          <a:p>
            <a:r>
              <a:rPr lang="en-US" dirty="0"/>
              <a:t>;;  </a:t>
            </a:r>
            <a:r>
              <a:rPr lang="en-US" dirty="0" err="1"/>
              <a:t>IntSeq</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61</a:t>
            </a:fld>
            <a:endParaRPr lang="en-US"/>
          </a:p>
        </p:txBody>
      </p:sp>
      <p:sp>
        <p:nvSpPr>
          <p:cNvPr id="6" name="Rectangle 5"/>
          <p:cNvSpPr/>
          <p:nvPr/>
        </p:nvSpPr>
        <p:spPr>
          <a:xfrm>
            <a:off x="6193734" y="1732460"/>
            <a:ext cx="2852531" cy="914400"/>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sort is predefined in ISL, so we need to use a different name.</a:t>
            </a:r>
          </a:p>
        </p:txBody>
      </p:sp>
    </p:spTree>
    <p:extLst>
      <p:ext uri="{BB962C8B-B14F-4D97-AF65-F5344CB8AC3E}">
        <p14:creationId xmlns:p14="http://schemas.microsoft.com/office/powerpoint/2010/main" val="42746590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for </a:t>
            </a:r>
            <a:r>
              <a:rPr lang="en-US" b="1" dirty="0" err="1"/>
              <a:t>mysort</a:t>
            </a:r>
            <a:endParaRPr lang="en-US" b="1" dirty="0"/>
          </a:p>
        </p:txBody>
      </p:sp>
      <p:sp>
        <p:nvSpPr>
          <p:cNvPr id="3" name="Content Placeholder 2"/>
          <p:cNvSpPr>
            <a:spLocks noGrp="1"/>
          </p:cNvSpPr>
          <p:nvPr>
            <p:ph idx="1"/>
          </p:nvPr>
        </p:nvSpPr>
        <p:spPr/>
        <p:txBody>
          <a:bodyPr>
            <a:normAutofit/>
          </a:bodyPr>
          <a:lstStyle/>
          <a:p>
            <a:r>
              <a:rPr lang="en-US" sz="2400" dirty="0"/>
              <a:t>(define (</a:t>
            </a:r>
            <a:r>
              <a:rPr lang="en-US" sz="2400" dirty="0" err="1"/>
              <a:t>mysort</a:t>
            </a:r>
            <a:r>
              <a:rPr lang="en-US" sz="2400" dirty="0"/>
              <a:t> </a:t>
            </a:r>
            <a:r>
              <a:rPr lang="en-US" sz="2400" dirty="0" err="1"/>
              <a:t>ints</a:t>
            </a:r>
            <a:r>
              <a:rPr lang="en-US" sz="2400" dirty="0"/>
              <a:t>)</a:t>
            </a:r>
          </a:p>
          <a:p>
            <a:r>
              <a:rPr lang="en-US" sz="2400" dirty="0"/>
              <a:t>  (cond</a:t>
            </a:r>
          </a:p>
          <a:p>
            <a:r>
              <a:rPr lang="en-US" sz="2400" dirty="0"/>
              <a:t>    [(empty? </a:t>
            </a:r>
            <a:r>
              <a:rPr lang="en-US" sz="2400" dirty="0" err="1"/>
              <a:t>ints</a:t>
            </a:r>
            <a:r>
              <a:rPr lang="en-US" sz="2400" dirty="0"/>
              <a:t>) empty]</a:t>
            </a:r>
          </a:p>
          <a:p>
            <a:r>
              <a:rPr lang="en-US" sz="2400" dirty="0"/>
              <a:t>    [else (insert (first </a:t>
            </a:r>
            <a:r>
              <a:rPr lang="en-US" sz="2400" dirty="0" err="1"/>
              <a:t>ints</a:t>
            </a:r>
            <a:r>
              <a:rPr lang="en-US" sz="2400" dirty="0"/>
              <a:t>)</a:t>
            </a:r>
          </a:p>
          <a:p>
            <a:r>
              <a:rPr lang="en-US" sz="2400" dirty="0"/>
              <a:t>                  (</a:t>
            </a:r>
            <a:r>
              <a:rPr lang="en-US" sz="2400" dirty="0" err="1"/>
              <a:t>mysort</a:t>
            </a:r>
            <a:r>
              <a:rPr lang="en-US" sz="2400" dirty="0"/>
              <a:t> (rest </a:t>
            </a:r>
            <a:r>
              <a:rPr lang="en-US" sz="2400" dirty="0" err="1"/>
              <a:t>ints</a:t>
            </a:r>
            <a:r>
              <a:rPr lang="en-US" sz="2400"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62</a:t>
            </a:fld>
            <a:endParaRPr lang="en-US"/>
          </a:p>
        </p:txBody>
      </p:sp>
      <p:sp>
        <p:nvSpPr>
          <p:cNvPr id="5" name="Rectangle 4"/>
          <p:cNvSpPr/>
          <p:nvPr/>
        </p:nvSpPr>
        <p:spPr>
          <a:xfrm>
            <a:off x="3759200" y="4145280"/>
            <a:ext cx="4145280" cy="138176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second argument to </a:t>
            </a:r>
            <a:r>
              <a:rPr lang="en-US" b="1" dirty="0">
                <a:solidFill>
                  <a:schemeClr val="tx1"/>
                </a:solidFill>
              </a:rPr>
              <a:t>insert</a:t>
            </a:r>
            <a:r>
              <a:rPr lang="en-US" dirty="0">
                <a:solidFill>
                  <a:schemeClr val="tx1"/>
                </a:solidFill>
              </a:rPr>
              <a:t> is always supposed to be a </a:t>
            </a:r>
            <a:r>
              <a:rPr lang="en-US" b="1" dirty="0" err="1">
                <a:solidFill>
                  <a:schemeClr val="tx1"/>
                </a:solidFill>
              </a:rPr>
              <a:t>SortedSeq</a:t>
            </a:r>
            <a:r>
              <a:rPr lang="en-US" dirty="0">
                <a:solidFill>
                  <a:schemeClr val="tx1"/>
                </a:solidFill>
              </a:rPr>
              <a:t>.  Why is this true?  (Hint: look at the contract for </a:t>
            </a:r>
            <a:r>
              <a:rPr lang="en-US" b="1" dirty="0" err="1">
                <a:solidFill>
                  <a:schemeClr val="tx1"/>
                </a:solidFill>
              </a:rPr>
              <a:t>mysort</a:t>
            </a:r>
            <a:r>
              <a:rPr lang="en-US" dirty="0">
                <a:solidFill>
                  <a:schemeClr val="tx1"/>
                </a:solidFill>
              </a:rPr>
              <a:t>.)</a:t>
            </a:r>
          </a:p>
        </p:txBody>
      </p:sp>
    </p:spTree>
    <p:extLst>
      <p:ext uri="{BB962C8B-B14F-4D97-AF65-F5344CB8AC3E}">
        <p14:creationId xmlns:p14="http://schemas.microsoft.com/office/powerpoint/2010/main" val="12838554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work:</a:t>
            </a:r>
          </a:p>
        </p:txBody>
      </p:sp>
      <p:sp>
        <p:nvSpPr>
          <p:cNvPr id="3" name="Content Placeholder 2"/>
          <p:cNvSpPr>
            <a:spLocks noGrp="1"/>
          </p:cNvSpPr>
          <p:nvPr>
            <p:ph idx="1"/>
          </p:nvPr>
        </p:nvSpPr>
        <p:spPr>
          <a:xfrm>
            <a:off x="210833" y="1624012"/>
            <a:ext cx="8933167" cy="4525963"/>
          </a:xfrm>
        </p:spPr>
        <p:txBody>
          <a:bodyPr>
            <a:normAutofit/>
          </a:bodyPr>
          <a:lstStyle/>
          <a:p>
            <a:pPr>
              <a:buNone/>
            </a:pPr>
            <a:r>
              <a:rPr lang="en-US" sz="2000" b="1" dirty="0">
                <a:latin typeface="Consolas" pitchFamily="49" charset="0"/>
                <a:cs typeface="Consolas" pitchFamily="49" charset="0"/>
              </a:rPr>
              <a:t>  (</a:t>
            </a:r>
            <a:r>
              <a:rPr lang="en-US" sz="2000" b="1" dirty="0" err="1">
                <a:solidFill>
                  <a:srgbClr val="FF0000"/>
                </a:solidFill>
                <a:latin typeface="Consolas" pitchFamily="49" charset="0"/>
                <a:cs typeface="Consolas" pitchFamily="49" charset="0"/>
              </a:rPr>
              <a:t>mysort</a:t>
            </a:r>
            <a:r>
              <a:rPr lang="en-US" sz="2000" b="1" dirty="0">
                <a:latin typeface="Consolas" pitchFamily="49" charset="0"/>
                <a:cs typeface="Consolas" pitchFamily="49" charset="0"/>
              </a:rPr>
              <a:t> (list 2 1 4 2))</a:t>
            </a:r>
          </a:p>
          <a:p>
            <a:pPr>
              <a:buNone/>
            </a:pPr>
            <a:r>
              <a:rPr lang="en-US" sz="2000" b="1" dirty="0">
                <a:latin typeface="Consolas" pitchFamily="49" charset="0"/>
                <a:cs typeface="Consolas" pitchFamily="49" charset="0"/>
              </a:rPr>
              <a:t>=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a:t>
            </a:r>
            <a:r>
              <a:rPr lang="en-US" sz="2000" b="1" dirty="0" err="1">
                <a:solidFill>
                  <a:srgbClr val="FF0000"/>
                </a:solidFill>
                <a:latin typeface="Consolas" pitchFamily="49" charset="0"/>
                <a:cs typeface="Consolas" pitchFamily="49" charset="0"/>
              </a:rPr>
              <a:t>mysort</a:t>
            </a:r>
            <a:r>
              <a:rPr lang="en-US" sz="2000" b="1" dirty="0">
                <a:latin typeface="Consolas" pitchFamily="49" charset="0"/>
                <a:cs typeface="Consolas" pitchFamily="49" charset="0"/>
              </a:rPr>
              <a:t> (list 1 4 2)))</a:t>
            </a:r>
          </a:p>
          <a:p>
            <a:pPr>
              <a:buNone/>
            </a:pPr>
            <a:r>
              <a:rPr lang="en-US" sz="2000" b="1" dirty="0">
                <a:latin typeface="Consolas" pitchFamily="49" charset="0"/>
                <a:cs typeface="Consolas" pitchFamily="49" charset="0"/>
              </a:rPr>
              <a:t>=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1 (</a:t>
            </a:r>
            <a:r>
              <a:rPr lang="en-US" sz="2000" b="1" dirty="0" err="1">
                <a:solidFill>
                  <a:srgbClr val="FF0000"/>
                </a:solidFill>
                <a:latin typeface="Consolas" pitchFamily="49" charset="0"/>
                <a:cs typeface="Consolas" pitchFamily="49" charset="0"/>
              </a:rPr>
              <a:t>mysort</a:t>
            </a:r>
            <a:r>
              <a:rPr lang="en-US" sz="2000" b="1" dirty="0">
                <a:latin typeface="Consolas" pitchFamily="49" charset="0"/>
                <a:cs typeface="Consolas" pitchFamily="49" charset="0"/>
              </a:rPr>
              <a:t> (list 4 2))))</a:t>
            </a:r>
          </a:p>
          <a:p>
            <a:pPr>
              <a:buNone/>
            </a:pPr>
            <a:r>
              <a:rPr lang="en-US" sz="2000" b="1" dirty="0">
                <a:latin typeface="Consolas" pitchFamily="49" charset="0"/>
                <a:cs typeface="Consolas" pitchFamily="49" charset="0"/>
              </a:rPr>
              <a:t>=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1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4 (</a:t>
            </a:r>
            <a:r>
              <a:rPr lang="en-US" sz="2000" b="1" dirty="0" err="1">
                <a:solidFill>
                  <a:srgbClr val="FF0000"/>
                </a:solidFill>
                <a:latin typeface="Consolas" pitchFamily="49" charset="0"/>
                <a:cs typeface="Consolas" pitchFamily="49" charset="0"/>
              </a:rPr>
              <a:t>mysort</a:t>
            </a:r>
            <a:r>
              <a:rPr lang="en-US" sz="2000" b="1" dirty="0">
                <a:latin typeface="Consolas" pitchFamily="49" charset="0"/>
                <a:cs typeface="Consolas" pitchFamily="49" charset="0"/>
              </a:rPr>
              <a:t> (list 2)))))</a:t>
            </a:r>
          </a:p>
          <a:p>
            <a:pPr>
              <a:buNone/>
            </a:pPr>
            <a:r>
              <a:rPr lang="en-US" sz="2000" b="1" dirty="0">
                <a:latin typeface="Consolas" pitchFamily="49" charset="0"/>
                <a:cs typeface="Consolas" pitchFamily="49" charset="0"/>
              </a:rPr>
              <a:t>=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1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4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a:t>
            </a:r>
            <a:r>
              <a:rPr lang="en-US" sz="2000" b="1" dirty="0" err="1">
                <a:solidFill>
                  <a:srgbClr val="FF0000"/>
                </a:solidFill>
                <a:latin typeface="Consolas" pitchFamily="49" charset="0"/>
                <a:cs typeface="Consolas" pitchFamily="49" charset="0"/>
              </a:rPr>
              <a:t>mysort</a:t>
            </a:r>
            <a:r>
              <a:rPr lang="en-US" sz="2000" b="1" dirty="0">
                <a:latin typeface="Consolas" pitchFamily="49" charset="0"/>
                <a:cs typeface="Consolas" pitchFamily="49" charset="0"/>
              </a:rPr>
              <a:t> empty)))))</a:t>
            </a:r>
          </a:p>
          <a:p>
            <a:pPr>
              <a:buNone/>
            </a:pPr>
            <a:r>
              <a:rPr lang="en-US" sz="2000" b="1" dirty="0">
                <a:latin typeface="Consolas" pitchFamily="49" charset="0"/>
                <a:cs typeface="Consolas" pitchFamily="49" charset="0"/>
              </a:rPr>
              <a:t>=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1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4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empty))))</a:t>
            </a:r>
          </a:p>
          <a:p>
            <a:pPr>
              <a:buNone/>
            </a:pPr>
            <a:r>
              <a:rPr lang="en-US" sz="2000" b="1" dirty="0">
                <a:latin typeface="Consolas" pitchFamily="49" charset="0"/>
                <a:cs typeface="Consolas" pitchFamily="49" charset="0"/>
              </a:rPr>
              <a:t>=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1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4 (list 2))))</a:t>
            </a:r>
          </a:p>
          <a:p>
            <a:pPr>
              <a:buNone/>
            </a:pPr>
            <a:r>
              <a:rPr lang="en-US" sz="2000" b="1" dirty="0">
                <a:latin typeface="Consolas" pitchFamily="49" charset="0"/>
                <a:cs typeface="Consolas" pitchFamily="49" charset="0"/>
              </a:rPr>
              <a:t>=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1 (list 2 4)))</a:t>
            </a:r>
          </a:p>
          <a:p>
            <a:pPr>
              <a:buNone/>
            </a:pPr>
            <a:r>
              <a:rPr lang="en-US" sz="2000" b="1" dirty="0">
                <a:latin typeface="Consolas" pitchFamily="49" charset="0"/>
                <a:cs typeface="Consolas" pitchFamily="49" charset="0"/>
              </a:rPr>
              <a:t>=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(list 1 2 4)))</a:t>
            </a:r>
          </a:p>
          <a:p>
            <a:pPr>
              <a:buNone/>
            </a:pPr>
            <a:r>
              <a:rPr lang="en-US" sz="2000" b="1" dirty="0">
                <a:latin typeface="Consolas" pitchFamily="49" charset="0"/>
                <a:cs typeface="Consolas" pitchFamily="49" charset="0"/>
              </a:rPr>
              <a:t>= (list 1 2 2 4))</a:t>
            </a:r>
          </a:p>
          <a:p>
            <a:pPr>
              <a:buNone/>
            </a:pP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63</a:t>
            </a:fld>
            <a:endParaRPr lang="en-US"/>
          </a:p>
        </p:txBody>
      </p:sp>
    </p:spTree>
    <p:extLst>
      <p:ext uri="{BB962C8B-B14F-4D97-AF65-F5344CB8AC3E}">
        <p14:creationId xmlns:p14="http://schemas.microsoft.com/office/powerpoint/2010/main" val="128063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steps does this take?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If you call </a:t>
                </a:r>
                <a:r>
                  <a:rPr lang="en-US" b="1" dirty="0" err="1"/>
                  <a:t>mysort</a:t>
                </a:r>
                <a:r>
                  <a:rPr lang="en-US" dirty="0"/>
                  <a:t> on a list of length </a:t>
                </a:r>
                <a14:m>
                  <m:oMath xmlns:m="http://schemas.openxmlformats.org/officeDocument/2006/math">
                    <m:r>
                      <a:rPr lang="en-US" b="0" i="1" smtClean="0">
                        <a:latin typeface="Cambria Math" panose="02040503050406030204" pitchFamily="18" charset="0"/>
                      </a:rPr>
                      <m:t>𝑁</m:t>
                    </m:r>
                  </m:oMath>
                </a14:m>
                <a:r>
                  <a:rPr lang="en-US" dirty="0"/>
                  <a:t>, it will take </a:t>
                </a:r>
                <a14:m>
                  <m:oMath xmlns:m="http://schemas.openxmlformats.org/officeDocument/2006/math">
                    <m:r>
                      <a:rPr lang="en-US" i="1">
                        <a:latin typeface="Cambria Math" panose="02040503050406030204" pitchFamily="18" charset="0"/>
                      </a:rPr>
                      <m:t>𝑁</m:t>
                    </m:r>
                  </m:oMath>
                </a14:m>
                <a:r>
                  <a:rPr lang="en-US" dirty="0"/>
                  <a:t> steps to get to the end, leaving </a:t>
                </a:r>
                <a14:m>
                  <m:oMath xmlns:m="http://schemas.openxmlformats.org/officeDocument/2006/math">
                    <m:r>
                      <a:rPr lang="en-US" i="1">
                        <a:latin typeface="Cambria Math" panose="02040503050406030204" pitchFamily="18" charset="0"/>
                      </a:rPr>
                      <m:t>𝑁</m:t>
                    </m:r>
                  </m:oMath>
                </a14:m>
                <a:r>
                  <a:rPr lang="en-US" dirty="0"/>
                  <a:t> calls to </a:t>
                </a:r>
                <a:r>
                  <a:rPr lang="en-US" b="1" dirty="0"/>
                  <a:t>insert</a:t>
                </a:r>
                <a:r>
                  <a:rPr lang="en-US" dirty="0"/>
                  <a:t> still to be executed.</a:t>
                </a:r>
              </a:p>
              <a:p>
                <a:r>
                  <a:rPr lang="en-US" dirty="0"/>
                  <a:t>Each call to </a:t>
                </a:r>
                <a:r>
                  <a:rPr lang="en-US" b="1" dirty="0"/>
                  <a:t>insert</a:t>
                </a:r>
                <a:r>
                  <a:rPr lang="en-US" dirty="0"/>
                  <a:t> takes a number of steps proportional to the length of its argument, which again can be of length </a:t>
                </a:r>
                <a14:m>
                  <m:oMath xmlns:m="http://schemas.openxmlformats.org/officeDocument/2006/math">
                    <m:r>
                      <a:rPr lang="en-US" i="1">
                        <a:latin typeface="Cambria Math" panose="02040503050406030204" pitchFamily="18" charset="0"/>
                      </a:rPr>
                      <m:t>𝑁</m:t>
                    </m:r>
                  </m:oMath>
                </a14:m>
                <a:r>
                  <a:rPr lang="en-US" dirty="0"/>
                  <a:t>.</a:t>
                </a:r>
              </a:p>
              <a:p>
                <a:r>
                  <a:rPr lang="en-US" dirty="0"/>
                  <a:t>There are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 </m:t>
                    </m:r>
                  </m:oMath>
                </a14:m>
                <a:r>
                  <a:rPr lang="en-US" dirty="0"/>
                  <a:t>calls to </a:t>
                </a:r>
                <a:r>
                  <a:rPr lang="en-US" b="1" dirty="0"/>
                  <a:t>insert</a:t>
                </a:r>
                <a:r>
                  <a:rPr lang="en-US" dirty="0"/>
                  <a:t>, so the whole computation takes time proportional to </a:t>
                </a:r>
                <a14:m>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𝑁</m:t>
                        </m:r>
                      </m:e>
                      <m:sup>
                        <m:r>
                          <a:rPr lang="en-US" b="0" i="1" smtClean="0">
                            <a:latin typeface="Cambria Math" panose="02040503050406030204" pitchFamily="18" charset="0"/>
                          </a:rPr>
                          <m:t>2</m:t>
                        </m:r>
                      </m:sup>
                    </m:sSup>
                  </m:oMath>
                </a14:m>
                <a:r>
                  <a:rPr lang="en-US" dirty="0"/>
                  <a:t>.</a:t>
                </a:r>
              </a:p>
              <a:p>
                <a:r>
                  <a:rPr lang="en-US" dirty="0"/>
                  <a:t>This can all be made precise; you should have learned this in your undergraduate algorithms course.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504" r="-1111" b="-13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64</a:t>
            </a:fld>
            <a:endParaRPr lang="en-US"/>
          </a:p>
        </p:txBody>
      </p:sp>
    </p:spTree>
    <p:extLst>
      <p:ext uri="{BB962C8B-B14F-4D97-AF65-F5344CB8AC3E}">
        <p14:creationId xmlns:p14="http://schemas.microsoft.com/office/powerpoint/2010/main" val="5174451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write down the template for a list data definition</a:t>
            </a:r>
          </a:p>
          <a:p>
            <a:pPr lvl="1"/>
            <a:r>
              <a:rPr lang="en-US" dirty="0"/>
              <a:t>use structural decomposition to define simple functions on lists</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65</a:t>
            </a:fld>
            <a:endParaRPr lang="en-US"/>
          </a:p>
        </p:txBody>
      </p:sp>
    </p:spTree>
    <p:extLst>
      <p:ext uri="{BB962C8B-B14F-4D97-AF65-F5344CB8AC3E}">
        <p14:creationId xmlns:p14="http://schemas.microsoft.com/office/powerpoint/2010/main" val="32841061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a:t>Do Guided Practice 4.3</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66</a:t>
            </a:fld>
            <a:endParaRPr lang="en-US"/>
          </a:p>
        </p:txBody>
      </p:sp>
    </p:spTree>
    <p:extLst>
      <p:ext uri="{BB962C8B-B14F-4D97-AF65-F5344CB8AC3E}">
        <p14:creationId xmlns:p14="http://schemas.microsoft.com/office/powerpoint/2010/main" val="492395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Lists of Structures</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4.3</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67</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21156155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Lists of structures occur all the time</a:t>
            </a:r>
          </a:p>
          <a:p>
            <a:r>
              <a:rPr lang="en-US" dirty="0"/>
              <a:t>Programming with these is no different:</a:t>
            </a:r>
          </a:p>
          <a:p>
            <a:pPr lvl="1"/>
            <a:r>
              <a:rPr lang="en-US" dirty="0"/>
              <a:t>write down the data definition, including interpretation and template</a:t>
            </a:r>
          </a:p>
          <a:p>
            <a:pPr lvl="1"/>
            <a:r>
              <a:rPr lang="en-US" dirty="0"/>
              <a:t>Follow the Recipe!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68</a:t>
            </a:fld>
            <a:endParaRPr lang="en-US"/>
          </a:p>
        </p:txBody>
      </p:sp>
    </p:spTree>
    <p:extLst>
      <p:ext uri="{BB962C8B-B14F-4D97-AF65-F5344CB8AC3E}">
        <p14:creationId xmlns:p14="http://schemas.microsoft.com/office/powerpoint/2010/main" val="5946213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write down a template for lists of compound data</a:t>
            </a:r>
          </a:p>
          <a:p>
            <a:pPr lvl="1"/>
            <a:r>
              <a:rPr lang="en-US" dirty="0"/>
              <a:t>use the template to write simple functions on lists of compound data</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69</a:t>
            </a:fld>
            <a:endParaRPr lang="en-US"/>
          </a:p>
        </p:txBody>
      </p:sp>
    </p:spTree>
    <p:extLst>
      <p:ext uri="{BB962C8B-B14F-4D97-AF65-F5344CB8AC3E}">
        <p14:creationId xmlns:p14="http://schemas.microsoft.com/office/powerpoint/2010/main" val="58258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Data Definition for Sequence Data</a:t>
            </a:r>
          </a:p>
        </p:txBody>
      </p:sp>
      <p:sp>
        <p:nvSpPr>
          <p:cNvPr id="5" name="Content Placeholder 4"/>
          <p:cNvSpPr>
            <a:spLocks noGrp="1"/>
          </p:cNvSpPr>
          <p:nvPr>
            <p:ph idx="1"/>
          </p:nvPr>
        </p:nvSpPr>
        <p:spPr/>
        <p:txBody>
          <a:bodyPr>
            <a:normAutofit fontScale="70000" lnSpcReduction="20000"/>
          </a:bodyPr>
          <a:lstStyle/>
          <a:p>
            <a:r>
              <a:rPr lang="en-US" dirty="0"/>
              <a:t>DATA DEFINITION:</a:t>
            </a:r>
          </a:p>
          <a:p>
            <a:endParaRPr lang="en-US" dirty="0"/>
          </a:p>
          <a:p>
            <a:r>
              <a:rPr lang="en-US" dirty="0"/>
              <a:t>A </a:t>
            </a:r>
            <a:r>
              <a:rPr lang="en-US" dirty="0" err="1"/>
              <a:t>NumberSeq</a:t>
            </a:r>
            <a:r>
              <a:rPr lang="en-US" dirty="0"/>
              <a:t> is represented as a list of Number.</a:t>
            </a:r>
          </a:p>
          <a:p>
            <a:r>
              <a:rPr lang="en-US" dirty="0"/>
              <a:t>;; CONSTRUCTOR TEMPLATE:</a:t>
            </a:r>
          </a:p>
          <a:p>
            <a:r>
              <a:rPr lang="en-US" dirty="0"/>
              <a:t>;; empty                  -- the empty sequence</a:t>
            </a:r>
          </a:p>
          <a:p>
            <a:r>
              <a:rPr lang="en-US" dirty="0"/>
              <a:t>;; (cons n ns)</a:t>
            </a:r>
          </a:p>
          <a:p>
            <a:r>
              <a:rPr lang="en-US" dirty="0"/>
              <a:t>;;   WHERE:</a:t>
            </a:r>
          </a:p>
          <a:p>
            <a:r>
              <a:rPr lang="en-US" dirty="0"/>
              <a:t>;;    n  is a Number      -- the first number</a:t>
            </a:r>
          </a:p>
          <a:p>
            <a:r>
              <a:rPr lang="en-US" dirty="0"/>
              <a:t>;;                           in the sequence</a:t>
            </a:r>
          </a:p>
          <a:p>
            <a:r>
              <a:rPr lang="en-US" dirty="0"/>
              <a:t>;;    ns is a </a:t>
            </a:r>
            <a:r>
              <a:rPr lang="en-US" dirty="0" err="1"/>
              <a:t>NumberSeq</a:t>
            </a:r>
            <a:r>
              <a:rPr lang="en-US" dirty="0"/>
              <a:t>  -- the rest of the </a:t>
            </a:r>
          </a:p>
          <a:p>
            <a:r>
              <a:rPr lang="en-US" dirty="0"/>
              <a:t>;;                           numbers in the sequence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
        <p:nvSpPr>
          <p:cNvPr id="6" name="Rectangle 5"/>
          <p:cNvSpPr/>
          <p:nvPr/>
        </p:nvSpPr>
        <p:spPr>
          <a:xfrm>
            <a:off x="4126395" y="1421297"/>
            <a:ext cx="4853609" cy="68790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There are many ways to represent a sequence of numbers.  Here we’ve chosen to represent a sequence as a singly-linked list.</a:t>
            </a:r>
          </a:p>
        </p:txBody>
      </p:sp>
      <p:cxnSp>
        <p:nvCxnSpPr>
          <p:cNvPr id="8" name="Straight Arrow Connector 7"/>
          <p:cNvCxnSpPr/>
          <p:nvPr/>
        </p:nvCxnSpPr>
        <p:spPr>
          <a:xfrm flipH="1">
            <a:off x="6072809" y="2109201"/>
            <a:ext cx="480391" cy="206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5983" y="5581098"/>
            <a:ext cx="3916017" cy="77525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deal with the observer template a little later.</a:t>
            </a:r>
          </a:p>
        </p:txBody>
      </p:sp>
      <p:sp>
        <p:nvSpPr>
          <p:cNvPr id="10" name="Rectangle 9"/>
          <p:cNvSpPr/>
          <p:nvPr/>
        </p:nvSpPr>
        <p:spPr>
          <a:xfrm>
            <a:off x="5141844" y="5399225"/>
            <a:ext cx="2968486" cy="1143000"/>
          </a:xfrm>
          <a:prstGeom prst="rect">
            <a:avLst/>
          </a:prstGeom>
          <a:solidFill>
            <a:schemeClr val="accent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chemeClr val="tx1"/>
                </a:solidFill>
              </a:rPr>
              <a:t>empty </a:t>
            </a:r>
            <a:r>
              <a:rPr lang="en-US" dirty="0">
                <a:solidFill>
                  <a:schemeClr val="tx1"/>
                </a:solidFill>
              </a:rPr>
              <a:t> and </a:t>
            </a:r>
            <a:r>
              <a:rPr lang="en-US" b="1" dirty="0">
                <a:solidFill>
                  <a:schemeClr val="tx1"/>
                </a:solidFill>
              </a:rPr>
              <a:t>cons</a:t>
            </a:r>
            <a:r>
              <a:rPr lang="en-US" dirty="0">
                <a:solidFill>
                  <a:schemeClr val="tx1"/>
                </a:solidFill>
              </a:rPr>
              <a:t> are built into Racket.  We don’t need any </a:t>
            </a:r>
            <a:r>
              <a:rPr lang="en-US" b="1" dirty="0">
                <a:solidFill>
                  <a:schemeClr val="tx1"/>
                </a:solidFill>
              </a:rPr>
              <a:t>define-structures</a:t>
            </a:r>
            <a:r>
              <a:rPr lang="en-US" dirty="0">
                <a:solidFill>
                  <a:schemeClr val="tx1"/>
                </a:solidFill>
              </a:rPr>
              <a:t> for them</a:t>
            </a:r>
          </a:p>
        </p:txBody>
      </p:sp>
    </p:spTree>
    <p:extLst>
      <p:ext uri="{BB962C8B-B14F-4D97-AF65-F5344CB8AC3E}">
        <p14:creationId xmlns:p14="http://schemas.microsoft.com/office/powerpoint/2010/main" val="313541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Programming with lists of structures</a:t>
            </a:r>
          </a:p>
        </p:txBody>
      </p:sp>
      <p:sp>
        <p:nvSpPr>
          <p:cNvPr id="3" name="Content Placeholder 2"/>
          <p:cNvSpPr>
            <a:spLocks noGrp="1"/>
          </p:cNvSpPr>
          <p:nvPr>
            <p:ph idx="1"/>
          </p:nvPr>
        </p:nvSpPr>
        <p:spPr/>
        <p:txBody>
          <a:bodyPr/>
          <a:lstStyle/>
          <a:p>
            <a:r>
              <a:rPr lang="en-US" dirty="0"/>
              <a:t>Programming with lists of structures is no different from programming with lists of scalars, except that we make one small change in the recipe for templates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70</a:t>
            </a:fld>
            <a:endParaRPr lang="en-US"/>
          </a:p>
        </p:txBody>
      </p:sp>
    </p:spTree>
    <p:extLst>
      <p:ext uri="{BB962C8B-B14F-4D97-AF65-F5344CB8AC3E}">
        <p14:creationId xmlns:p14="http://schemas.microsoft.com/office/powerpoint/2010/main" val="1546577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modeling a bookstore</a:t>
            </a:r>
          </a:p>
        </p:txBody>
      </p:sp>
      <p:sp>
        <p:nvSpPr>
          <p:cNvPr id="3" name="Content Placeholder 2"/>
          <p:cNvSpPr>
            <a:spLocks noGrp="1"/>
          </p:cNvSpPr>
          <p:nvPr>
            <p:ph idx="1"/>
          </p:nvPr>
        </p:nvSpPr>
        <p:spPr/>
        <p:txBody>
          <a:bodyPr/>
          <a:lstStyle/>
          <a:p>
            <a:r>
              <a:rPr lang="en-US" dirty="0"/>
              <a:t>Let's imagine a program to help manage a bookstore.</a:t>
            </a:r>
          </a:p>
          <a:p>
            <a:r>
              <a:rPr lang="en-US" dirty="0"/>
              <a:t>Let’s build a simple model of the inventory of a bookstore.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71</a:t>
            </a:fld>
            <a:endParaRPr lang="en-US"/>
          </a:p>
        </p:txBody>
      </p:sp>
    </p:spTree>
    <p:extLst>
      <p:ext uri="{BB962C8B-B14F-4D97-AF65-F5344CB8AC3E}">
        <p14:creationId xmlns:p14="http://schemas.microsoft.com/office/powerpoint/2010/main" val="21373869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Data Design</a:t>
            </a:r>
          </a:p>
        </p:txBody>
      </p:sp>
      <p:sp>
        <p:nvSpPr>
          <p:cNvPr id="5" name="Content Placeholder 4"/>
          <p:cNvSpPr>
            <a:spLocks noGrp="1"/>
          </p:cNvSpPr>
          <p:nvPr>
            <p:ph idx="1"/>
          </p:nvPr>
        </p:nvSpPr>
        <p:spPr/>
        <p:txBody>
          <a:bodyPr/>
          <a:lstStyle/>
          <a:p>
            <a:r>
              <a:rPr lang="en-US" dirty="0"/>
              <a:t>First, we’ll give data definitions for the various quantities we need to represent: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72</a:t>
            </a:fld>
            <a:endParaRPr lang="en-US"/>
          </a:p>
        </p:txBody>
      </p:sp>
    </p:spTree>
    <p:extLst>
      <p:ext uri="{BB962C8B-B14F-4D97-AF65-F5344CB8AC3E}">
        <p14:creationId xmlns:p14="http://schemas.microsoft.com/office/powerpoint/2010/main" val="29501974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Preliminary Data Definitions</a:t>
            </a:r>
          </a:p>
        </p:txBody>
      </p:sp>
      <p:sp>
        <p:nvSpPr>
          <p:cNvPr id="6" name="Content Placeholder 5"/>
          <p:cNvSpPr>
            <a:spLocks noGrp="1"/>
          </p:cNvSpPr>
          <p:nvPr>
            <p:ph idx="1"/>
          </p:nvPr>
        </p:nvSpPr>
        <p:spPr/>
        <p:txBody>
          <a:bodyPr>
            <a:normAutofit fontScale="47500" lnSpcReduction="20000"/>
          </a:bodyPr>
          <a:lstStyle/>
          <a:p>
            <a:r>
              <a:rPr lang="en-US" dirty="0"/>
              <a:t>;; An Author is represented as a String (any string will do)</a:t>
            </a:r>
          </a:p>
          <a:p>
            <a:endParaRPr lang="en-US" dirty="0"/>
          </a:p>
          <a:p>
            <a:endParaRPr lang="en-US" dirty="0"/>
          </a:p>
          <a:p>
            <a:endParaRPr lang="en-US" dirty="0"/>
          </a:p>
          <a:p>
            <a:r>
              <a:rPr lang="en-US" dirty="0"/>
              <a:t>;; A Title is represented as a String (any string will do)</a:t>
            </a:r>
          </a:p>
          <a:p>
            <a:endParaRPr lang="en-US" dirty="0"/>
          </a:p>
          <a:p>
            <a:r>
              <a:rPr lang="en-US" dirty="0"/>
              <a:t>;; An International Standard Book Number (ISBN) is represented</a:t>
            </a:r>
          </a:p>
          <a:p>
            <a:r>
              <a:rPr lang="en-US" dirty="0"/>
              <a:t>;; as a positive integer (</a:t>
            </a:r>
            <a:r>
              <a:rPr lang="en-US" dirty="0" err="1"/>
              <a:t>PosInt</a:t>
            </a:r>
            <a:r>
              <a:rPr lang="en-US" dirty="0"/>
              <a:t>).</a:t>
            </a:r>
          </a:p>
          <a:p>
            <a:endParaRPr lang="en-US" dirty="0"/>
          </a:p>
          <a:p>
            <a:endParaRPr lang="en-US" dirty="0"/>
          </a:p>
          <a:p>
            <a:endParaRPr lang="en-US" dirty="0"/>
          </a:p>
          <a:p>
            <a:endParaRPr lang="en-US" dirty="0"/>
          </a:p>
          <a:p>
            <a:endParaRPr lang="en-US" dirty="0"/>
          </a:p>
          <a:p>
            <a:r>
              <a:rPr lang="en-US" dirty="0"/>
              <a:t>;; A </a:t>
            </a:r>
            <a:r>
              <a:rPr lang="en-US" dirty="0" err="1"/>
              <a:t>DollarAmount</a:t>
            </a:r>
            <a:r>
              <a:rPr lang="en-US" dirty="0"/>
              <a:t> is represented as an integer,</a:t>
            </a:r>
          </a:p>
          <a:p>
            <a:r>
              <a:rPr lang="en-US" dirty="0"/>
              <a:t>;; INTERP:  the amount in USD*100.</a:t>
            </a:r>
          </a:p>
          <a:p>
            <a:r>
              <a:rPr lang="en-US" dirty="0"/>
              <a:t>;; </a:t>
            </a:r>
            <a:r>
              <a:rPr lang="en-US" dirty="0" err="1"/>
              <a:t>eg</a:t>
            </a:r>
            <a:r>
              <a:rPr lang="en-US" dirty="0"/>
              <a:t>: the integer 3679 represents the dollar amount $36.79</a:t>
            </a:r>
          </a:p>
          <a:p>
            <a:r>
              <a:rPr lang="en-US" dirty="0"/>
              <a:t>;; A </a:t>
            </a:r>
            <a:r>
              <a:rPr lang="en-US" dirty="0" err="1"/>
              <a:t>DollarAmount</a:t>
            </a:r>
            <a:r>
              <a:rPr lang="en-US" dirty="0"/>
              <a:t> may be negative.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73</a:t>
            </a:fld>
            <a:endParaRPr lang="en-US"/>
          </a:p>
        </p:txBody>
      </p:sp>
      <p:sp>
        <p:nvSpPr>
          <p:cNvPr id="7" name="Rectangle 6"/>
          <p:cNvSpPr/>
          <p:nvPr/>
        </p:nvSpPr>
        <p:spPr>
          <a:xfrm>
            <a:off x="4810538" y="1924013"/>
            <a:ext cx="4189344" cy="49388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We might refine this definition later, </a:t>
            </a:r>
            <a:r>
              <a:rPr lang="en-US" sz="1400" dirty="0" err="1">
                <a:solidFill>
                  <a:schemeClr val="tx1"/>
                </a:solidFill>
              </a:rPr>
              <a:t>eg</a:t>
            </a:r>
            <a:r>
              <a:rPr lang="en-US" sz="1400" dirty="0">
                <a:solidFill>
                  <a:schemeClr val="tx1"/>
                </a:solidFill>
              </a:rPr>
              <a:t> keep track of </a:t>
            </a:r>
            <a:r>
              <a:rPr lang="en-US" sz="1400" dirty="0" err="1">
                <a:solidFill>
                  <a:schemeClr val="tx1"/>
                </a:solidFill>
              </a:rPr>
              <a:t>FirstName</a:t>
            </a:r>
            <a:r>
              <a:rPr lang="en-US" sz="1400" dirty="0">
                <a:solidFill>
                  <a:schemeClr val="tx1"/>
                </a:solidFill>
              </a:rPr>
              <a:t>, </a:t>
            </a:r>
            <a:r>
              <a:rPr lang="en-US" sz="1400" dirty="0" err="1">
                <a:solidFill>
                  <a:schemeClr val="tx1"/>
                </a:solidFill>
              </a:rPr>
              <a:t>LastName</a:t>
            </a:r>
            <a:r>
              <a:rPr lang="en-US" sz="1400" dirty="0">
                <a:solidFill>
                  <a:schemeClr val="tx1"/>
                </a:solidFill>
              </a:rPr>
              <a:t>, etc. </a:t>
            </a:r>
          </a:p>
        </p:txBody>
      </p:sp>
      <p:sp>
        <p:nvSpPr>
          <p:cNvPr id="10" name="Rectangle 9"/>
          <p:cNvSpPr/>
          <p:nvPr/>
        </p:nvSpPr>
        <p:spPr>
          <a:xfrm>
            <a:off x="4393097" y="3245643"/>
            <a:ext cx="4606786" cy="12350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t>Actually, an ISBN is a sequence of exactly 13 digits, divided into four fields (see https://en.wikipedia.org/wiki/International_Standard_Book_Number).</a:t>
            </a:r>
          </a:p>
          <a:p>
            <a:r>
              <a:rPr lang="en-US" sz="1200" dirty="0"/>
              <a:t>We don't need to represent all this information, so we will simply represent it as a </a:t>
            </a:r>
            <a:r>
              <a:rPr lang="en-US" sz="1200" b="1" dirty="0" err="1"/>
              <a:t>PosInt</a:t>
            </a:r>
            <a:r>
              <a:rPr lang="en-US" sz="1200" dirty="0"/>
              <a:t>.</a:t>
            </a:r>
          </a:p>
        </p:txBody>
      </p:sp>
    </p:spTree>
    <p:extLst>
      <p:ext uri="{BB962C8B-B14F-4D97-AF65-F5344CB8AC3E}">
        <p14:creationId xmlns:p14="http://schemas.microsoft.com/office/powerpoint/2010/main" val="18702454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BookStatus</a:t>
            </a:r>
            <a:endParaRPr lang="en-US" dirty="0"/>
          </a:p>
        </p:txBody>
      </p:sp>
      <p:sp>
        <p:nvSpPr>
          <p:cNvPr id="5" name="Content Placeholder 4"/>
          <p:cNvSpPr>
            <a:spLocks noGrp="1"/>
          </p:cNvSpPr>
          <p:nvPr>
            <p:ph idx="1"/>
          </p:nvPr>
        </p:nvSpPr>
        <p:spPr/>
        <p:txBody>
          <a:bodyPr>
            <a:normAutofit fontScale="47500" lnSpcReduction="20000"/>
          </a:bodyPr>
          <a:lstStyle/>
          <a:p>
            <a:r>
              <a:rPr lang="en-US" dirty="0"/>
              <a:t>;; A </a:t>
            </a:r>
            <a:r>
              <a:rPr lang="en-US" dirty="0" err="1"/>
              <a:t>BookStatus</a:t>
            </a:r>
            <a:r>
              <a:rPr lang="en-US" dirty="0"/>
              <a:t> is represented as</a:t>
            </a:r>
          </a:p>
          <a:p>
            <a:r>
              <a:rPr lang="en-US" dirty="0"/>
              <a:t>;; (book-status </a:t>
            </a:r>
            <a:r>
              <a:rPr lang="en-US" dirty="0" err="1"/>
              <a:t>isbn</a:t>
            </a:r>
            <a:r>
              <a:rPr lang="en-US" dirty="0"/>
              <a:t> author title cost price on-hand)</a:t>
            </a:r>
          </a:p>
          <a:p>
            <a:endParaRPr lang="en-US" dirty="0"/>
          </a:p>
          <a:p>
            <a:r>
              <a:rPr lang="en-US" dirty="0"/>
              <a:t>;; INTERP:</a:t>
            </a:r>
          </a:p>
          <a:p>
            <a:r>
              <a:rPr lang="en-US" dirty="0"/>
              <a:t>;; </a:t>
            </a:r>
            <a:r>
              <a:rPr lang="en-US" dirty="0" err="1"/>
              <a:t>isbn</a:t>
            </a:r>
            <a:r>
              <a:rPr lang="en-US" dirty="0"/>
              <a:t>   : ISBN          -- the ISBN of the book</a:t>
            </a:r>
          </a:p>
          <a:p>
            <a:r>
              <a:rPr lang="en-US" dirty="0"/>
              <a:t>;; author : Author        -- the book's author</a:t>
            </a:r>
          </a:p>
          <a:p>
            <a:r>
              <a:rPr lang="en-US" dirty="0"/>
              <a:t>;; title  : Title         -- the book's title</a:t>
            </a:r>
          </a:p>
          <a:p>
            <a:r>
              <a:rPr lang="en-US" dirty="0"/>
              <a:t>;; cost   : </a:t>
            </a:r>
            <a:r>
              <a:rPr lang="en-US" dirty="0" err="1"/>
              <a:t>DollarAmount</a:t>
            </a:r>
            <a:r>
              <a:rPr lang="en-US" dirty="0"/>
              <a:t>  -- the wholesale cost of the book (how much</a:t>
            </a:r>
          </a:p>
          <a:p>
            <a:r>
              <a:rPr lang="en-US" dirty="0"/>
              <a:t>;;                           the bookstore paid for each copy of the</a:t>
            </a:r>
          </a:p>
          <a:p>
            <a:r>
              <a:rPr lang="en-US" dirty="0"/>
              <a:t>;;                           book</a:t>
            </a:r>
          </a:p>
          <a:p>
            <a:r>
              <a:rPr lang="en-US" dirty="0"/>
              <a:t>;; price  : </a:t>
            </a:r>
            <a:r>
              <a:rPr lang="en-US" dirty="0" err="1"/>
              <a:t>DollarAmount</a:t>
            </a:r>
            <a:r>
              <a:rPr lang="en-US" dirty="0"/>
              <a:t>  -- the price of the book (how much the</a:t>
            </a:r>
          </a:p>
          <a:p>
            <a:r>
              <a:rPr lang="en-US" dirty="0"/>
              <a:t>;;                           bookstore charges a customer for the</a:t>
            </a:r>
          </a:p>
          <a:p>
            <a:r>
              <a:rPr lang="en-US" dirty="0"/>
              <a:t>;;                           book)</a:t>
            </a:r>
          </a:p>
          <a:p>
            <a:r>
              <a:rPr lang="en-US" dirty="0"/>
              <a:t>;; on-hand: </a:t>
            </a:r>
            <a:r>
              <a:rPr lang="en-US" dirty="0" err="1"/>
              <a:t>NonNegInt</a:t>
            </a:r>
            <a:r>
              <a:rPr lang="en-US" dirty="0"/>
              <a:t>     -- the number of copies of the book that are</a:t>
            </a:r>
          </a:p>
          <a:p>
            <a:r>
              <a:rPr lang="en-US" dirty="0"/>
              <a:t>;;                           on hand in the bookstore)</a:t>
            </a:r>
          </a:p>
        </p:txBody>
      </p:sp>
      <p:sp>
        <p:nvSpPr>
          <p:cNvPr id="4" name="Slide Number Placeholder 3"/>
          <p:cNvSpPr>
            <a:spLocks noGrp="1"/>
          </p:cNvSpPr>
          <p:nvPr>
            <p:ph type="sldNum" sz="quarter" idx="12"/>
          </p:nvPr>
        </p:nvSpPr>
        <p:spPr/>
        <p:txBody>
          <a:bodyPr/>
          <a:lstStyle/>
          <a:p>
            <a:fld id="{2AF3B5EA-18B6-4040-9F78-6052AF49C681}" type="slidenum">
              <a:rPr lang="en-US" smtClean="0"/>
              <a:t>74</a:t>
            </a:fld>
            <a:endParaRPr lang="en-US"/>
          </a:p>
        </p:txBody>
      </p:sp>
      <p:sp>
        <p:nvSpPr>
          <p:cNvPr id="6" name="Rectangle 5"/>
          <p:cNvSpPr/>
          <p:nvPr/>
        </p:nvSpPr>
        <p:spPr>
          <a:xfrm>
            <a:off x="3975652" y="5287617"/>
            <a:ext cx="4164496" cy="124239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Note that we are not modelling a Book (that’s something that exists on a shelf somewhere </a:t>
            </a:r>
            <a:r>
              <a:rPr lang="en-US" dirty="0">
                <a:solidFill>
                  <a:schemeClr val="tx1"/>
                </a:solidFill>
                <a:sym typeface="Wingdings" panose="05000000000000000000" pitchFamily="2" charset="2"/>
              </a:rPr>
              <a:t>). W</a:t>
            </a:r>
            <a:r>
              <a:rPr lang="en-US" dirty="0">
                <a:solidFill>
                  <a:schemeClr val="tx1"/>
                </a:solidFill>
              </a:rPr>
              <a:t>e are modelling the status of all copies of this book.</a:t>
            </a:r>
          </a:p>
        </p:txBody>
      </p:sp>
    </p:spTree>
    <p:extLst>
      <p:ext uri="{BB962C8B-B14F-4D97-AF65-F5344CB8AC3E}">
        <p14:creationId xmlns:p14="http://schemas.microsoft.com/office/powerpoint/2010/main" val="41978749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BookStatus</a:t>
            </a:r>
            <a:r>
              <a:rPr lang="en-US" dirty="0"/>
              <a:t> (cont’d)</a:t>
            </a:r>
          </a:p>
        </p:txBody>
      </p:sp>
      <p:sp>
        <p:nvSpPr>
          <p:cNvPr id="3" name="Content Placeholder 2"/>
          <p:cNvSpPr>
            <a:spLocks noGrp="1"/>
          </p:cNvSpPr>
          <p:nvPr>
            <p:ph idx="1"/>
          </p:nvPr>
        </p:nvSpPr>
        <p:spPr>
          <a:xfrm>
            <a:off x="457200" y="1600200"/>
            <a:ext cx="8597348" cy="4525963"/>
          </a:xfrm>
        </p:spPr>
        <p:txBody>
          <a:bodyPr>
            <a:normAutofit fontScale="47500" lnSpcReduction="20000"/>
          </a:bodyPr>
          <a:lstStyle/>
          <a:p>
            <a:r>
              <a:rPr lang="en-US" dirty="0"/>
              <a:t>;; IMPLEMENTATION:</a:t>
            </a:r>
          </a:p>
          <a:p>
            <a:r>
              <a:rPr lang="en-US" dirty="0"/>
              <a:t>(define-struct book-status (</a:t>
            </a:r>
            <a:r>
              <a:rPr lang="en-US" dirty="0" err="1"/>
              <a:t>isbn</a:t>
            </a:r>
            <a:r>
              <a:rPr lang="en-US" dirty="0"/>
              <a:t> author title cost price on-hand))</a:t>
            </a:r>
          </a:p>
          <a:p>
            <a:endParaRPr lang="en-US" dirty="0"/>
          </a:p>
          <a:p>
            <a:r>
              <a:rPr lang="en-US" dirty="0"/>
              <a:t>;; CONSTRUCTOR TEMPLATE:</a:t>
            </a:r>
          </a:p>
          <a:p>
            <a:r>
              <a:rPr lang="en-US" dirty="0"/>
              <a:t>;; (make-book-status ISBN Author Title </a:t>
            </a:r>
            <a:r>
              <a:rPr lang="en-US" dirty="0" err="1"/>
              <a:t>DollarAmount</a:t>
            </a:r>
            <a:r>
              <a:rPr lang="en-US" dirty="0"/>
              <a:t> </a:t>
            </a:r>
            <a:r>
              <a:rPr lang="en-US" dirty="0" err="1"/>
              <a:t>DollarAmount</a:t>
            </a:r>
            <a:r>
              <a:rPr lang="en-US" dirty="0"/>
              <a:t> </a:t>
            </a:r>
            <a:r>
              <a:rPr lang="en-US" dirty="0" err="1"/>
              <a:t>NonNegInt</a:t>
            </a:r>
            <a:r>
              <a:rPr lang="en-US" dirty="0"/>
              <a:t>)</a:t>
            </a:r>
          </a:p>
          <a:p>
            <a:endParaRPr lang="en-US" dirty="0"/>
          </a:p>
          <a:p>
            <a:r>
              <a:rPr lang="en-US" dirty="0"/>
              <a:t>;; OBSERVER TEMPLATE:</a:t>
            </a:r>
          </a:p>
          <a:p>
            <a:r>
              <a:rPr lang="en-US" dirty="0"/>
              <a:t>;; book-status-</a:t>
            </a:r>
            <a:r>
              <a:rPr lang="en-US" dirty="0" err="1"/>
              <a:t>fn</a:t>
            </a:r>
            <a:r>
              <a:rPr lang="en-US" dirty="0"/>
              <a:t> : </a:t>
            </a:r>
            <a:r>
              <a:rPr lang="en-US" dirty="0" err="1"/>
              <a:t>BookStatus</a:t>
            </a:r>
            <a:r>
              <a:rPr lang="en-US" dirty="0"/>
              <a:t> -&gt; ??</a:t>
            </a:r>
          </a:p>
          <a:p>
            <a:r>
              <a:rPr lang="en-US" dirty="0"/>
              <a:t>(define (book-status-</a:t>
            </a:r>
            <a:r>
              <a:rPr lang="en-US" dirty="0" err="1"/>
              <a:t>fn</a:t>
            </a:r>
            <a:r>
              <a:rPr lang="en-US" dirty="0"/>
              <a:t> b)</a:t>
            </a:r>
          </a:p>
          <a:p>
            <a:r>
              <a:rPr lang="en-US" dirty="0"/>
              <a:t>  (...</a:t>
            </a:r>
          </a:p>
          <a:p>
            <a:r>
              <a:rPr lang="en-US" dirty="0"/>
              <a:t>   (book-status-</a:t>
            </a:r>
            <a:r>
              <a:rPr lang="en-US" dirty="0" err="1"/>
              <a:t>isbn</a:t>
            </a:r>
            <a:r>
              <a:rPr lang="en-US" dirty="0"/>
              <a:t> b)</a:t>
            </a:r>
          </a:p>
          <a:p>
            <a:r>
              <a:rPr lang="en-US" dirty="0"/>
              <a:t>   (book-status-author b)</a:t>
            </a:r>
          </a:p>
          <a:p>
            <a:r>
              <a:rPr lang="en-US" dirty="0"/>
              <a:t>   (book-status-title b)</a:t>
            </a:r>
          </a:p>
          <a:p>
            <a:r>
              <a:rPr lang="en-US" dirty="0"/>
              <a:t>   (book-status-cost b)</a:t>
            </a:r>
          </a:p>
          <a:p>
            <a:r>
              <a:rPr lang="en-US" dirty="0"/>
              <a:t>   (book-status-price b)</a:t>
            </a:r>
          </a:p>
          <a:p>
            <a:r>
              <a:rPr lang="en-US" dirty="0"/>
              <a:t>   (book-status-on-hand b)))</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75</a:t>
            </a:fld>
            <a:endParaRPr lang="en-US"/>
          </a:p>
        </p:txBody>
      </p:sp>
    </p:spTree>
    <p:extLst>
      <p:ext uri="{BB962C8B-B14F-4D97-AF65-F5344CB8AC3E}">
        <p14:creationId xmlns:p14="http://schemas.microsoft.com/office/powerpoint/2010/main" val="8477073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Inventory</a:t>
            </a:r>
          </a:p>
        </p:txBody>
      </p:sp>
      <p:sp>
        <p:nvSpPr>
          <p:cNvPr id="3" name="Content Placeholder 2"/>
          <p:cNvSpPr>
            <a:spLocks noGrp="1"/>
          </p:cNvSpPr>
          <p:nvPr>
            <p:ph idx="1"/>
          </p:nvPr>
        </p:nvSpPr>
        <p:spPr/>
        <p:txBody>
          <a:bodyPr>
            <a:normAutofit fontScale="70000" lnSpcReduction="20000"/>
          </a:bodyPr>
          <a:lstStyle/>
          <a:p>
            <a:r>
              <a:rPr lang="en-US" dirty="0"/>
              <a:t>;; An Inventory is represented as a list of</a:t>
            </a:r>
          </a:p>
          <a:p>
            <a:r>
              <a:rPr lang="en-US" dirty="0"/>
              <a:t>;;   </a:t>
            </a:r>
            <a:r>
              <a:rPr lang="en-US" dirty="0" err="1"/>
              <a:t>BookStatus</a:t>
            </a:r>
            <a:r>
              <a:rPr lang="en-US" dirty="0"/>
              <a:t>, in increasing ISBN order, with at</a:t>
            </a:r>
          </a:p>
          <a:p>
            <a:r>
              <a:rPr lang="en-US" dirty="0"/>
              <a:t>;;   most one entry per ISBN.</a:t>
            </a:r>
          </a:p>
          <a:p>
            <a:endParaRPr lang="en-US" dirty="0"/>
          </a:p>
          <a:p>
            <a:r>
              <a:rPr lang="en-US" dirty="0"/>
              <a:t>;; CONSTRUCTOR TEMPLATES:</a:t>
            </a:r>
          </a:p>
          <a:p>
            <a:r>
              <a:rPr lang="en-US" dirty="0"/>
              <a:t>;; empty</a:t>
            </a:r>
          </a:p>
          <a:p>
            <a:r>
              <a:rPr lang="en-US" dirty="0"/>
              <a:t>;; (cons </a:t>
            </a:r>
            <a:r>
              <a:rPr lang="en-US" dirty="0" err="1"/>
              <a:t>bs</a:t>
            </a:r>
            <a:r>
              <a:rPr lang="en-US" dirty="0"/>
              <a:t> </a:t>
            </a:r>
            <a:r>
              <a:rPr lang="en-US" dirty="0" err="1"/>
              <a:t>inv</a:t>
            </a:r>
            <a:r>
              <a:rPr lang="en-US" dirty="0"/>
              <a:t>)</a:t>
            </a:r>
          </a:p>
          <a:p>
            <a:r>
              <a:rPr lang="en-US" dirty="0"/>
              <a:t>;; -- WHERE</a:t>
            </a:r>
          </a:p>
          <a:p>
            <a:r>
              <a:rPr lang="en-US" dirty="0"/>
              <a:t>;;    </a:t>
            </a:r>
            <a:r>
              <a:rPr lang="en-US" dirty="0" err="1"/>
              <a:t>bs</a:t>
            </a:r>
            <a:r>
              <a:rPr lang="en-US" dirty="0"/>
              <a:t>  is a </a:t>
            </a:r>
            <a:r>
              <a:rPr lang="en-US" dirty="0" err="1"/>
              <a:t>BookStatus</a:t>
            </a:r>
            <a:endParaRPr lang="en-US" dirty="0"/>
          </a:p>
          <a:p>
            <a:r>
              <a:rPr lang="en-US" dirty="0"/>
              <a:t>;;    </a:t>
            </a:r>
            <a:r>
              <a:rPr lang="en-US" dirty="0" err="1"/>
              <a:t>inv</a:t>
            </a:r>
            <a:r>
              <a:rPr lang="en-US" dirty="0"/>
              <a:t> is an Inventory</a:t>
            </a:r>
          </a:p>
          <a:p>
            <a:r>
              <a:rPr lang="en-US" dirty="0"/>
              <a:t>;;    and</a:t>
            </a:r>
          </a:p>
          <a:p>
            <a:r>
              <a:rPr lang="en-US" dirty="0"/>
              <a:t>;;     (</a:t>
            </a:r>
            <a:r>
              <a:rPr lang="en-US" dirty="0" err="1"/>
              <a:t>bookstatus-isbn</a:t>
            </a:r>
            <a:r>
              <a:rPr lang="en-US" dirty="0"/>
              <a:t> </a:t>
            </a:r>
            <a:r>
              <a:rPr lang="en-US" dirty="0" err="1"/>
              <a:t>bs</a:t>
            </a:r>
            <a:r>
              <a:rPr lang="en-US" dirty="0"/>
              <a:t>) is less than the ISBN of</a:t>
            </a:r>
          </a:p>
          <a:p>
            <a:r>
              <a:rPr lang="en-US" dirty="0"/>
              <a:t>;;     any book in inv.</a:t>
            </a:r>
          </a:p>
        </p:txBody>
      </p:sp>
      <p:sp>
        <p:nvSpPr>
          <p:cNvPr id="4" name="Slide Number Placeholder 3"/>
          <p:cNvSpPr>
            <a:spLocks noGrp="1"/>
          </p:cNvSpPr>
          <p:nvPr>
            <p:ph type="sldNum" sz="quarter" idx="12"/>
          </p:nvPr>
        </p:nvSpPr>
        <p:spPr/>
        <p:txBody>
          <a:bodyPr/>
          <a:lstStyle/>
          <a:p>
            <a:fld id="{2AF3B5EA-18B6-4040-9F78-6052AF49C681}" type="slidenum">
              <a:rPr lang="en-US" smtClean="0"/>
              <a:t>76</a:t>
            </a:fld>
            <a:endParaRPr lang="en-US"/>
          </a:p>
        </p:txBody>
      </p:sp>
    </p:spTree>
    <p:extLst>
      <p:ext uri="{BB962C8B-B14F-4D97-AF65-F5344CB8AC3E}">
        <p14:creationId xmlns:p14="http://schemas.microsoft.com/office/powerpoint/2010/main" val="18629373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Inventory (cont’d)</a:t>
            </a:r>
          </a:p>
        </p:txBody>
      </p:sp>
      <p:sp>
        <p:nvSpPr>
          <p:cNvPr id="3" name="Content Placeholder 2"/>
          <p:cNvSpPr>
            <a:spLocks noGrp="1"/>
          </p:cNvSpPr>
          <p:nvPr>
            <p:ph idx="1"/>
          </p:nvPr>
        </p:nvSpPr>
        <p:spPr/>
        <p:txBody>
          <a:bodyPr>
            <a:normAutofit/>
          </a:bodyPr>
          <a:lstStyle/>
          <a:p>
            <a:r>
              <a:rPr lang="en-US" sz="2000" dirty="0"/>
              <a:t>;; OBSERVER TEMPLATE:</a:t>
            </a:r>
          </a:p>
          <a:p>
            <a:endParaRPr lang="en-US" sz="2000" dirty="0"/>
          </a:p>
          <a:p>
            <a:r>
              <a:rPr lang="en-US" sz="2000" dirty="0"/>
              <a:t>;; </a:t>
            </a:r>
            <a:r>
              <a:rPr lang="en-US" sz="2000" dirty="0" err="1"/>
              <a:t>inv-fn</a:t>
            </a:r>
            <a:r>
              <a:rPr lang="en-US" sz="2000" dirty="0"/>
              <a:t> : Inventory -&gt; ??</a:t>
            </a:r>
          </a:p>
          <a:p>
            <a:r>
              <a:rPr lang="en-US" sz="2000" dirty="0"/>
              <a:t>(define (</a:t>
            </a:r>
            <a:r>
              <a:rPr lang="en-US" sz="2000" dirty="0" err="1"/>
              <a:t>inv-fn</a:t>
            </a:r>
            <a:r>
              <a:rPr lang="en-US" sz="2000" dirty="0"/>
              <a:t> </a:t>
            </a:r>
            <a:r>
              <a:rPr lang="en-US" sz="2000" dirty="0" err="1"/>
              <a:t>inv</a:t>
            </a:r>
            <a:r>
              <a:rPr lang="en-US" sz="2000" dirty="0"/>
              <a:t>)</a:t>
            </a:r>
          </a:p>
          <a:p>
            <a:r>
              <a:rPr lang="en-US" sz="2000" dirty="0"/>
              <a:t>  (cond</a:t>
            </a:r>
          </a:p>
          <a:p>
            <a:r>
              <a:rPr lang="en-US" sz="2000" dirty="0"/>
              <a:t>    [(empty? </a:t>
            </a:r>
            <a:r>
              <a:rPr lang="en-US" sz="2000" dirty="0" err="1"/>
              <a:t>inv</a:t>
            </a:r>
            <a:r>
              <a:rPr lang="en-US" sz="2000" dirty="0"/>
              <a:t>) ...]</a:t>
            </a:r>
          </a:p>
          <a:p>
            <a:r>
              <a:rPr lang="en-US" sz="2000" dirty="0"/>
              <a:t>    [else (...</a:t>
            </a:r>
          </a:p>
          <a:p>
            <a:r>
              <a:rPr lang="en-US" sz="2000" dirty="0"/>
              <a:t>            (first </a:t>
            </a:r>
            <a:r>
              <a:rPr lang="en-US" sz="2000" dirty="0" err="1"/>
              <a:t>inv</a:t>
            </a:r>
            <a:r>
              <a:rPr lang="en-US" sz="2000" dirty="0"/>
              <a:t>)</a:t>
            </a:r>
          </a:p>
          <a:p>
            <a:r>
              <a:rPr lang="en-US" sz="2000" dirty="0"/>
              <a:t>            (</a:t>
            </a:r>
            <a:r>
              <a:rPr lang="en-US" sz="2000" dirty="0" err="1"/>
              <a:t>inv-fn</a:t>
            </a:r>
            <a:r>
              <a:rPr lang="en-US" sz="2000" dirty="0"/>
              <a:t> (rest </a:t>
            </a:r>
            <a:r>
              <a:rPr lang="en-US" sz="2000" dirty="0" err="1"/>
              <a:t>inv</a:t>
            </a:r>
            <a:r>
              <a:rPr lang="en-US" sz="2000"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77</a:t>
            </a:fld>
            <a:endParaRPr lang="en-US"/>
          </a:p>
        </p:txBody>
      </p:sp>
    </p:spTree>
    <p:extLst>
      <p:ext uri="{BB962C8B-B14F-4D97-AF65-F5344CB8AC3E}">
        <p14:creationId xmlns:p14="http://schemas.microsoft.com/office/powerpoint/2010/main" val="10634020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Inventory (cont’d)</a:t>
            </a:r>
          </a:p>
        </p:txBody>
      </p:sp>
      <p:sp>
        <p:nvSpPr>
          <p:cNvPr id="3" name="Content Placeholder 2"/>
          <p:cNvSpPr>
            <a:spLocks noGrp="1"/>
          </p:cNvSpPr>
          <p:nvPr>
            <p:ph idx="1"/>
          </p:nvPr>
        </p:nvSpPr>
        <p:spPr/>
        <p:txBody>
          <a:bodyPr>
            <a:normAutofit/>
          </a:bodyPr>
          <a:lstStyle/>
          <a:p>
            <a:endParaRPr lang="en-US" sz="2000" dirty="0"/>
          </a:p>
          <a:p>
            <a:r>
              <a:rPr lang="en-US" sz="2000" dirty="0"/>
              <a:t>(define (</a:t>
            </a:r>
            <a:r>
              <a:rPr lang="en-US" sz="2000" dirty="0" err="1"/>
              <a:t>inv-fn</a:t>
            </a:r>
            <a:r>
              <a:rPr lang="en-US" sz="2000" dirty="0"/>
              <a:t> </a:t>
            </a:r>
            <a:r>
              <a:rPr lang="en-US" sz="2000" dirty="0" err="1"/>
              <a:t>inv</a:t>
            </a:r>
            <a:r>
              <a:rPr lang="en-US" sz="2000" dirty="0"/>
              <a:t>)</a:t>
            </a:r>
          </a:p>
          <a:p>
            <a:r>
              <a:rPr lang="en-US" sz="2000" dirty="0"/>
              <a:t>  (cond</a:t>
            </a:r>
          </a:p>
          <a:p>
            <a:r>
              <a:rPr lang="en-US" sz="2000" dirty="0"/>
              <a:t>    [(empty? </a:t>
            </a:r>
            <a:r>
              <a:rPr lang="en-US" sz="2000" dirty="0" err="1"/>
              <a:t>inv</a:t>
            </a:r>
            <a:r>
              <a:rPr lang="en-US" sz="2000" dirty="0"/>
              <a:t>) ...]</a:t>
            </a:r>
          </a:p>
          <a:p>
            <a:r>
              <a:rPr lang="en-US" sz="2000" dirty="0"/>
              <a:t>    [else (...</a:t>
            </a:r>
          </a:p>
          <a:p>
            <a:r>
              <a:rPr lang="en-US" sz="2000" dirty="0"/>
              <a:t>            (</a:t>
            </a:r>
            <a:r>
              <a:rPr lang="en-US" sz="2000" dirty="0">
                <a:solidFill>
                  <a:srgbClr val="FF0000"/>
                </a:solidFill>
              </a:rPr>
              <a:t>book-status-</a:t>
            </a:r>
            <a:r>
              <a:rPr lang="en-US" sz="2000" dirty="0" err="1">
                <a:solidFill>
                  <a:srgbClr val="FF0000"/>
                </a:solidFill>
              </a:rPr>
              <a:t>fn</a:t>
            </a:r>
            <a:r>
              <a:rPr lang="en-US" sz="2000" dirty="0"/>
              <a:t> (first </a:t>
            </a:r>
            <a:r>
              <a:rPr lang="en-US" sz="2000" dirty="0" err="1"/>
              <a:t>inv</a:t>
            </a:r>
            <a:r>
              <a:rPr lang="en-US" sz="2000" dirty="0"/>
              <a:t>))</a:t>
            </a:r>
          </a:p>
          <a:p>
            <a:r>
              <a:rPr lang="en-US" sz="2000" dirty="0"/>
              <a:t>            (</a:t>
            </a:r>
            <a:r>
              <a:rPr lang="en-US" sz="2000" dirty="0" err="1"/>
              <a:t>inv-fn</a:t>
            </a:r>
            <a:r>
              <a:rPr lang="en-US" sz="2000" dirty="0"/>
              <a:t> (rest </a:t>
            </a:r>
            <a:r>
              <a:rPr lang="en-US" sz="2000" dirty="0" err="1"/>
              <a:t>inv</a:t>
            </a:r>
            <a:r>
              <a:rPr lang="en-US" sz="2000"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78</a:t>
            </a:fld>
            <a:endParaRPr lang="en-US"/>
          </a:p>
        </p:txBody>
      </p:sp>
      <p:sp>
        <p:nvSpPr>
          <p:cNvPr id="5" name="Rectangle 4"/>
          <p:cNvSpPr/>
          <p:nvPr/>
        </p:nvSpPr>
        <p:spPr>
          <a:xfrm>
            <a:off x="4591878" y="1667704"/>
            <a:ext cx="4094922" cy="142336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Since (first </a:t>
            </a:r>
            <a:r>
              <a:rPr lang="en-US" dirty="0" err="1"/>
              <a:t>inv</a:t>
            </a:r>
            <a:r>
              <a:rPr lang="en-US" dirty="0"/>
              <a:t>) is a </a:t>
            </a:r>
            <a:r>
              <a:rPr lang="en-US" dirty="0" err="1"/>
              <a:t>BookStatus</a:t>
            </a:r>
            <a:r>
              <a:rPr lang="en-US" dirty="0"/>
              <a:t>, it would also be OK to write the observer template like this.  These templates are there to serve as a guide for you, so we going to try not to be too picky about them.</a:t>
            </a:r>
          </a:p>
        </p:txBody>
      </p:sp>
      <p:sp>
        <p:nvSpPr>
          <p:cNvPr id="6" name="Rectangle 5"/>
          <p:cNvSpPr/>
          <p:nvPr/>
        </p:nvSpPr>
        <p:spPr>
          <a:xfrm>
            <a:off x="4979504" y="4230929"/>
            <a:ext cx="3707296" cy="75537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But you </a:t>
            </a:r>
            <a:r>
              <a:rPr lang="en-US" i="1" dirty="0">
                <a:solidFill>
                  <a:schemeClr val="tx1"/>
                </a:solidFill>
              </a:rPr>
              <a:t>must</a:t>
            </a:r>
            <a:r>
              <a:rPr lang="en-US" dirty="0">
                <a:solidFill>
                  <a:schemeClr val="tx1"/>
                </a:solidFill>
              </a:rPr>
              <a:t> put the recursive call to </a:t>
            </a:r>
            <a:r>
              <a:rPr lang="en-US" b="1" dirty="0" err="1">
                <a:solidFill>
                  <a:schemeClr val="tx1"/>
                </a:solidFill>
              </a:rPr>
              <a:t>inv-fn</a:t>
            </a:r>
            <a:r>
              <a:rPr lang="en-US" dirty="0">
                <a:solidFill>
                  <a:schemeClr val="tx1"/>
                </a:solidFill>
              </a:rPr>
              <a:t> in your observer template.</a:t>
            </a:r>
          </a:p>
        </p:txBody>
      </p:sp>
    </p:spTree>
    <p:extLst>
      <p:ext uri="{BB962C8B-B14F-4D97-AF65-F5344CB8AC3E}">
        <p14:creationId xmlns:p14="http://schemas.microsoft.com/office/powerpoint/2010/main" val="12976129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function: </a:t>
            </a:r>
            <a:r>
              <a:rPr lang="en-US" b="1" dirty="0"/>
              <a:t>inventory-authors</a:t>
            </a:r>
          </a:p>
        </p:txBody>
      </p:sp>
      <p:sp>
        <p:nvSpPr>
          <p:cNvPr id="3" name="Content Placeholder 2"/>
          <p:cNvSpPr>
            <a:spLocks noGrp="1"/>
          </p:cNvSpPr>
          <p:nvPr>
            <p:ph idx="1"/>
          </p:nvPr>
        </p:nvSpPr>
        <p:spPr/>
        <p:txBody>
          <a:bodyPr>
            <a:normAutofit fontScale="47500" lnSpcReduction="20000"/>
          </a:bodyPr>
          <a:lstStyle/>
          <a:p>
            <a:r>
              <a:rPr lang="en-US" dirty="0"/>
              <a:t>;; inventory-authors : Inventory -&gt; </a:t>
            </a:r>
            <a:r>
              <a:rPr lang="en-US" dirty="0" err="1"/>
              <a:t>AuthorList</a:t>
            </a:r>
            <a:endParaRPr lang="en-US" dirty="0"/>
          </a:p>
          <a:p>
            <a:r>
              <a:rPr lang="en-US" dirty="0"/>
              <a:t>;; GIVEN: An Inventory</a:t>
            </a:r>
          </a:p>
          <a:p>
            <a:r>
              <a:rPr lang="en-US" dirty="0"/>
              <a:t>;; RETURNS: A list of the all the authors of the books in the</a:t>
            </a:r>
          </a:p>
          <a:p>
            <a:r>
              <a:rPr lang="en-US" dirty="0"/>
              <a:t>;; inventory.  Repetitions are allowed.  Books with no copies in stock</a:t>
            </a:r>
          </a:p>
          <a:p>
            <a:r>
              <a:rPr lang="en-US" dirty="0"/>
              <a:t>;; are included. The authors may appear in any order.</a:t>
            </a:r>
          </a:p>
          <a:p>
            <a:r>
              <a:rPr lang="en-US" dirty="0"/>
              <a:t>;; EXAMPLE: (inventory-authors inv1) </a:t>
            </a:r>
          </a:p>
          <a:p>
            <a:r>
              <a:rPr lang="en-US" dirty="0"/>
              <a:t>            = (list "</a:t>
            </a:r>
            <a:r>
              <a:rPr lang="en-US" dirty="0" err="1"/>
              <a:t>Felleisen</a:t>
            </a:r>
            <a:r>
              <a:rPr lang="en-US" dirty="0"/>
              <a:t>" "Wand" "Shakespeare" "Shakespeare")</a:t>
            </a:r>
          </a:p>
          <a:p>
            <a:r>
              <a:rPr lang="en-US" dirty="0"/>
              <a:t>;; STRATEGY: Use observer template for Inventory</a:t>
            </a:r>
          </a:p>
          <a:p>
            <a:endParaRPr lang="en-US" dirty="0"/>
          </a:p>
          <a:p>
            <a:r>
              <a:rPr lang="en-US" dirty="0"/>
              <a:t>(define (inventory-authors </a:t>
            </a:r>
            <a:r>
              <a:rPr lang="en-US" dirty="0" err="1"/>
              <a:t>inv</a:t>
            </a:r>
            <a:r>
              <a:rPr lang="en-US" dirty="0"/>
              <a:t>)</a:t>
            </a:r>
          </a:p>
          <a:p>
            <a:r>
              <a:rPr lang="en-US" dirty="0"/>
              <a:t>  (cond</a:t>
            </a:r>
          </a:p>
          <a:p>
            <a:r>
              <a:rPr lang="en-US" dirty="0"/>
              <a:t>    [(empty? </a:t>
            </a:r>
            <a:r>
              <a:rPr lang="en-US" dirty="0" err="1"/>
              <a:t>inv</a:t>
            </a:r>
            <a:r>
              <a:rPr lang="en-US" dirty="0"/>
              <a:t>) empty]</a:t>
            </a:r>
          </a:p>
          <a:p>
            <a:r>
              <a:rPr lang="en-US" dirty="0"/>
              <a:t>    [else (cons</a:t>
            </a:r>
          </a:p>
          <a:p>
            <a:r>
              <a:rPr lang="en-US" dirty="0"/>
              <a:t>           (book-status-author (first </a:t>
            </a:r>
            <a:r>
              <a:rPr lang="en-US" dirty="0" err="1"/>
              <a:t>inv</a:t>
            </a:r>
            <a:r>
              <a:rPr lang="en-US" dirty="0"/>
              <a:t>))</a:t>
            </a:r>
          </a:p>
          <a:p>
            <a:r>
              <a:rPr lang="en-US" dirty="0"/>
              <a:t>           (inventory-authors  (rest </a:t>
            </a:r>
            <a:r>
              <a:rPr lang="en-US" dirty="0" err="1"/>
              <a:t>inv</a:t>
            </a:r>
            <a:r>
              <a:rPr lang="en-US" dirty="0"/>
              <a: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79</a:t>
            </a:fld>
            <a:endParaRPr lang="en-US"/>
          </a:p>
        </p:txBody>
      </p:sp>
    </p:spTree>
    <p:extLst>
      <p:ext uri="{BB962C8B-B14F-4D97-AF65-F5344CB8AC3E}">
        <p14:creationId xmlns:p14="http://schemas.microsoft.com/office/powerpoint/2010/main" val="408181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t>
            </a:r>
            <a:r>
              <a:rPr lang="en-US" dirty="0" err="1"/>
              <a:t>NumberSeq</a:t>
            </a:r>
            <a:r>
              <a:rPr lang="en-US" dirty="0"/>
              <a:t>:</a:t>
            </a:r>
          </a:p>
        </p:txBody>
      </p:sp>
      <p:sp>
        <p:nvSpPr>
          <p:cNvPr id="3" name="Content Placeholder 2"/>
          <p:cNvSpPr>
            <a:spLocks noGrp="1"/>
          </p:cNvSpPr>
          <p:nvPr>
            <p:ph idx="1"/>
          </p:nvPr>
        </p:nvSpPr>
        <p:spPr>
          <a:xfrm>
            <a:off x="470053" y="1371600"/>
            <a:ext cx="8229600" cy="4525963"/>
          </a:xfrm>
        </p:spPr>
        <p:txBody>
          <a:bodyPr>
            <a:normAutofit/>
          </a:bodyPr>
          <a:lstStyle/>
          <a:p>
            <a:pPr marL="0" indent="0">
              <a:buNone/>
            </a:pPr>
            <a:r>
              <a:rPr lang="en-US" sz="2800" b="1" dirty="0">
                <a:latin typeface="Consolas" pitchFamily="49" charset="0"/>
                <a:cs typeface="Consolas" pitchFamily="49" charset="0"/>
              </a:rPr>
              <a:t>                           empty</a:t>
            </a:r>
          </a:p>
          <a:p>
            <a:pPr marL="0" indent="0">
              <a:buNone/>
            </a:pPr>
            <a:r>
              <a:rPr lang="en-US" sz="2800" b="1" dirty="0">
                <a:latin typeface="Consolas" pitchFamily="49" charset="0"/>
                <a:cs typeface="Consolas" pitchFamily="49" charset="0"/>
              </a:rPr>
              <a:t>                  (cons 11 empty)</a:t>
            </a:r>
          </a:p>
          <a:p>
            <a:pPr marL="0" indent="0">
              <a:buNone/>
            </a:pPr>
            <a:r>
              <a:rPr lang="en-US" sz="2800" b="1" dirty="0">
                <a:latin typeface="Consolas" pitchFamily="49" charset="0"/>
                <a:cs typeface="Consolas" pitchFamily="49" charset="0"/>
              </a:rPr>
              <a:t>         (cons 22 (cons 11 empty))</a:t>
            </a:r>
          </a:p>
          <a:p>
            <a:pPr marL="0" indent="0">
              <a:buNone/>
            </a:pPr>
            <a:r>
              <a:rPr lang="en-US" sz="2800" b="1" dirty="0">
                <a:latin typeface="Consolas" pitchFamily="49" charset="0"/>
                <a:cs typeface="Consolas" pitchFamily="49" charset="0"/>
              </a:rPr>
              <a:t>(cons 33 (cons 22 (cons 11 empty)))</a:t>
            </a:r>
          </a:p>
          <a:p>
            <a:pPr marL="0" indent="0">
              <a:buNone/>
            </a:pPr>
            <a:r>
              <a:rPr lang="en-US" sz="2800" b="1" dirty="0">
                <a:latin typeface="Consolas" pitchFamily="49" charset="0"/>
                <a:cs typeface="Consolas" pitchFamily="49" charset="0"/>
              </a:rPr>
              <a:t>                  (cons 33 empty)</a:t>
            </a:r>
          </a:p>
        </p:txBody>
      </p:sp>
      <p:sp>
        <p:nvSpPr>
          <p:cNvPr id="6" name="Slide Number Placeholder 5"/>
          <p:cNvSpPr>
            <a:spLocks noGrp="1"/>
          </p:cNvSpPr>
          <p:nvPr>
            <p:ph type="sldNum" sz="quarter" idx="12"/>
          </p:nvPr>
        </p:nvSpPr>
        <p:spPr/>
        <p:txBody>
          <a:bodyPr/>
          <a:lstStyle/>
          <a:p>
            <a:fld id="{9F4492BD-6A9C-48FC-AC76-0B4FE11194A1}" type="slidenum">
              <a:rPr lang="en-US" smtClean="0"/>
              <a:pPr/>
              <a:t>8</a:t>
            </a:fld>
            <a:endParaRPr lang="en-US"/>
          </a:p>
        </p:txBody>
      </p:sp>
      <p:sp>
        <p:nvSpPr>
          <p:cNvPr id="4" name="Rectangle 3"/>
          <p:cNvSpPr/>
          <p:nvPr/>
        </p:nvSpPr>
        <p:spPr>
          <a:xfrm>
            <a:off x="241453" y="3990071"/>
            <a:ext cx="2971800" cy="1200329"/>
          </a:xfrm>
          <a:prstGeom prst="rect">
            <a:avLst/>
          </a:prstGeom>
          <a:solidFill>
            <a:schemeClr val="accent5">
              <a:lumMod val="40000"/>
              <a:lumOff val="60000"/>
            </a:schemeClr>
          </a:solidFill>
          <a:ln>
            <a:solidFill>
              <a:schemeClr val="tx1"/>
            </a:solidFill>
          </a:ln>
        </p:spPr>
        <p:txBody>
          <a:bodyPr wrap="square">
            <a:spAutoFit/>
          </a:bodyPr>
          <a:lstStyle/>
          <a:p>
            <a:pPr>
              <a:buNone/>
            </a:pPr>
            <a:r>
              <a:rPr lang="en-US" b="1" i="1" dirty="0">
                <a:latin typeface="Consolas" pitchFamily="49" charset="0"/>
                <a:cs typeface="Consolas" pitchFamily="49" charset="0"/>
              </a:rPr>
              <a:t>A </a:t>
            </a:r>
            <a:r>
              <a:rPr lang="en-US" b="1" i="1" dirty="0" err="1">
                <a:latin typeface="Consolas" pitchFamily="49" charset="0"/>
                <a:cs typeface="Consolas" pitchFamily="49" charset="0"/>
              </a:rPr>
              <a:t>NumberSeq</a:t>
            </a:r>
            <a:r>
              <a:rPr lang="en-US" b="1" i="1" dirty="0">
                <a:latin typeface="Consolas" pitchFamily="49" charset="0"/>
                <a:cs typeface="Consolas" pitchFamily="49" charset="0"/>
              </a:rPr>
              <a:t> is one of:</a:t>
            </a:r>
          </a:p>
          <a:p>
            <a:pPr>
              <a:buNone/>
            </a:pPr>
            <a:r>
              <a:rPr lang="en-US" b="1" i="1" dirty="0">
                <a:latin typeface="Consolas" pitchFamily="49" charset="0"/>
                <a:cs typeface="Consolas" pitchFamily="49" charset="0"/>
              </a:rPr>
              <a:t>-- empty</a:t>
            </a:r>
          </a:p>
          <a:p>
            <a:pPr>
              <a:buNone/>
            </a:pPr>
            <a:r>
              <a:rPr lang="en-US" b="1" i="1" dirty="0">
                <a:latin typeface="Consolas" pitchFamily="49" charset="0"/>
                <a:cs typeface="Consolas" pitchFamily="49" charset="0"/>
              </a:rPr>
              <a:t>-- (cons Number    </a:t>
            </a:r>
          </a:p>
          <a:p>
            <a:pPr>
              <a:buNone/>
            </a:pPr>
            <a:r>
              <a:rPr lang="en-US" b="1" i="1" dirty="0">
                <a:latin typeface="Consolas" pitchFamily="49" charset="0"/>
                <a:cs typeface="Consolas" pitchFamily="49" charset="0"/>
              </a:rPr>
              <a:t>         </a:t>
            </a:r>
            <a:r>
              <a:rPr lang="en-US" b="1" i="1" dirty="0" err="1">
                <a:latin typeface="Consolas" pitchFamily="49" charset="0"/>
                <a:cs typeface="Consolas" pitchFamily="49" charset="0"/>
              </a:rPr>
              <a:t>NumberSeq</a:t>
            </a:r>
            <a:r>
              <a:rPr lang="en-US" b="1" i="1" dirty="0">
                <a:latin typeface="Consolas" pitchFamily="49" charset="0"/>
                <a:cs typeface="Consolas" pitchFamily="49" charset="0"/>
              </a:rPr>
              <a:t>)</a:t>
            </a:r>
          </a:p>
        </p:txBody>
      </p:sp>
      <p:sp>
        <p:nvSpPr>
          <p:cNvPr id="5" name="Rectangle 4"/>
          <p:cNvSpPr/>
          <p:nvPr/>
        </p:nvSpPr>
        <p:spPr>
          <a:xfrm>
            <a:off x="3352401" y="4003323"/>
            <a:ext cx="5715000" cy="2743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 are some examples of </a:t>
            </a:r>
            <a:r>
              <a:rPr lang="en-US" dirty="0" err="1">
                <a:solidFill>
                  <a:schemeClr val="tx1"/>
                </a:solidFill>
              </a:rPr>
              <a:t>NumberSeqs</a:t>
            </a:r>
            <a:r>
              <a:rPr lang="en-US" dirty="0">
                <a:solidFill>
                  <a:schemeClr val="tx1"/>
                </a:solidFill>
              </a:rPr>
              <a:t>.  </a:t>
            </a:r>
          </a:p>
          <a:p>
            <a:pPr>
              <a:defRPr/>
            </a:pPr>
            <a:endParaRPr lang="en-US" dirty="0">
              <a:solidFill>
                <a:schemeClr val="tx1"/>
              </a:solidFill>
            </a:endParaRPr>
          </a:p>
          <a:p>
            <a:pPr>
              <a:defRPr/>
            </a:pPr>
            <a:r>
              <a:rPr lang="en-US" b="1" dirty="0">
                <a:solidFill>
                  <a:schemeClr val="tx1"/>
                </a:solidFill>
              </a:rPr>
              <a:t>empty</a:t>
            </a:r>
            <a:r>
              <a:rPr lang="en-US" dirty="0">
                <a:solidFill>
                  <a:schemeClr val="tx1"/>
                </a:solidFill>
              </a:rPr>
              <a:t> is a </a:t>
            </a:r>
            <a:r>
              <a:rPr lang="en-US" dirty="0" err="1">
                <a:solidFill>
                  <a:schemeClr val="tx1"/>
                </a:solidFill>
              </a:rPr>
              <a:t>NumberSeq</a:t>
            </a:r>
            <a:r>
              <a:rPr lang="en-US" dirty="0">
                <a:solidFill>
                  <a:schemeClr val="tx1"/>
                </a:solidFill>
              </a:rPr>
              <a:t> by the data definition.</a:t>
            </a:r>
          </a:p>
          <a:p>
            <a:pPr>
              <a:defRPr/>
            </a:pPr>
            <a:endParaRPr lang="en-US" dirty="0">
              <a:solidFill>
                <a:schemeClr val="tx1"/>
              </a:solidFill>
            </a:endParaRPr>
          </a:p>
          <a:p>
            <a:pPr>
              <a:defRPr/>
            </a:pPr>
            <a:r>
              <a:rPr lang="en-US" b="1" dirty="0">
                <a:solidFill>
                  <a:schemeClr val="tx1"/>
                </a:solidFill>
              </a:rPr>
              <a:t>(cons 11 empty)</a:t>
            </a:r>
            <a:r>
              <a:rPr lang="en-US" dirty="0">
                <a:solidFill>
                  <a:schemeClr val="tx1"/>
                </a:solidFill>
              </a:rPr>
              <a:t> is a </a:t>
            </a:r>
            <a:r>
              <a:rPr lang="en-US" dirty="0" err="1">
                <a:solidFill>
                  <a:schemeClr val="tx1"/>
                </a:solidFill>
              </a:rPr>
              <a:t>NumberSeq</a:t>
            </a:r>
            <a:r>
              <a:rPr lang="en-US" dirty="0">
                <a:solidFill>
                  <a:schemeClr val="tx1"/>
                </a:solidFill>
              </a:rPr>
              <a:t> because </a:t>
            </a:r>
            <a:r>
              <a:rPr lang="en-US" b="1" dirty="0">
                <a:solidFill>
                  <a:schemeClr val="tx1"/>
                </a:solidFill>
              </a:rPr>
              <a:t>11</a:t>
            </a:r>
            <a:r>
              <a:rPr lang="en-US" dirty="0">
                <a:solidFill>
                  <a:schemeClr val="tx1"/>
                </a:solidFill>
              </a:rPr>
              <a:t> is a number and </a:t>
            </a:r>
            <a:r>
              <a:rPr lang="en-US" b="1" dirty="0">
                <a:solidFill>
                  <a:schemeClr val="tx1"/>
                </a:solidFill>
              </a:rPr>
              <a:t>empty</a:t>
            </a:r>
            <a:r>
              <a:rPr lang="en-US" dirty="0">
                <a:solidFill>
                  <a:schemeClr val="tx1"/>
                </a:solidFill>
              </a:rPr>
              <a:t> is a </a:t>
            </a:r>
            <a:r>
              <a:rPr lang="en-US" dirty="0" err="1">
                <a:solidFill>
                  <a:schemeClr val="tx1"/>
                </a:solidFill>
              </a:rPr>
              <a:t>NumberSeq</a:t>
            </a:r>
            <a:r>
              <a:rPr lang="en-US" dirty="0">
                <a:solidFill>
                  <a:schemeClr val="tx1"/>
                </a:solidFill>
              </a:rPr>
              <a:t>.  </a:t>
            </a:r>
          </a:p>
          <a:p>
            <a:pPr>
              <a:defRPr/>
            </a:pPr>
            <a:endParaRPr lang="en-US" dirty="0">
              <a:solidFill>
                <a:schemeClr val="tx1"/>
              </a:solidFill>
            </a:endParaRPr>
          </a:p>
          <a:p>
            <a:pPr>
              <a:defRPr/>
            </a:pPr>
            <a:r>
              <a:rPr lang="en-US" b="1" dirty="0">
                <a:solidFill>
                  <a:schemeClr val="tx1"/>
                </a:solidFill>
              </a:rPr>
              <a:t>(cons 22 (cons 11 empty))</a:t>
            </a:r>
            <a:r>
              <a:rPr lang="en-US" dirty="0">
                <a:solidFill>
                  <a:schemeClr val="tx1"/>
                </a:solidFill>
              </a:rPr>
              <a:t> is a </a:t>
            </a:r>
            <a:r>
              <a:rPr lang="en-US" dirty="0" err="1">
                <a:solidFill>
                  <a:schemeClr val="tx1"/>
                </a:solidFill>
              </a:rPr>
              <a:t>NumberSeq</a:t>
            </a:r>
            <a:r>
              <a:rPr lang="en-US" dirty="0">
                <a:solidFill>
                  <a:schemeClr val="tx1"/>
                </a:solidFill>
              </a:rPr>
              <a:t> because </a:t>
            </a:r>
            <a:r>
              <a:rPr lang="en-US" b="1" dirty="0">
                <a:solidFill>
                  <a:schemeClr val="tx1"/>
                </a:solidFill>
              </a:rPr>
              <a:t>22</a:t>
            </a:r>
            <a:r>
              <a:rPr lang="en-US" dirty="0">
                <a:solidFill>
                  <a:schemeClr val="tx1"/>
                </a:solidFill>
              </a:rPr>
              <a:t> is a number and </a:t>
            </a:r>
            <a:r>
              <a:rPr lang="en-US" b="1" dirty="0">
                <a:solidFill>
                  <a:schemeClr val="tx1"/>
                </a:solidFill>
              </a:rPr>
              <a:t>(cons 11 empty)</a:t>
            </a:r>
            <a:r>
              <a:rPr lang="en-US" dirty="0">
                <a:solidFill>
                  <a:schemeClr val="tx1"/>
                </a:solidFill>
              </a:rPr>
              <a:t> is a </a:t>
            </a:r>
            <a:r>
              <a:rPr lang="en-US" dirty="0" err="1">
                <a:solidFill>
                  <a:schemeClr val="tx1"/>
                </a:solidFill>
              </a:rPr>
              <a:t>NumberSeq</a:t>
            </a:r>
            <a:r>
              <a:rPr lang="en-US" dirty="0">
                <a:solidFill>
                  <a:schemeClr val="tx1"/>
                </a:solidFill>
              </a:rPr>
              <a:t>.</a:t>
            </a:r>
          </a:p>
          <a:p>
            <a:pPr>
              <a:defRPr/>
            </a:pPr>
            <a:r>
              <a:rPr lang="en-US" dirty="0">
                <a:solidFill>
                  <a:schemeClr val="tx1"/>
                </a:solidFill>
              </a:rPr>
              <a:t>And so on.</a:t>
            </a:r>
          </a:p>
        </p:txBody>
      </p:sp>
    </p:spTree>
    <p:extLst>
      <p:ext uri="{BB962C8B-B14F-4D97-AF65-F5344CB8AC3E}">
        <p14:creationId xmlns:p14="http://schemas.microsoft.com/office/powerpoint/2010/main" val="29560799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An Inventory– but </a:t>
            </a:r>
            <a:r>
              <a:rPr lang="en-US" i="1" dirty="0"/>
              <a:t>which</a:t>
            </a:r>
            <a:r>
              <a:rPr lang="en-US" dirty="0"/>
              <a:t> inventory?</a:t>
            </a:r>
          </a:p>
        </p:txBody>
      </p:sp>
      <p:sp>
        <p:nvSpPr>
          <p:cNvPr id="6" name="Content Placeholder 5"/>
          <p:cNvSpPr>
            <a:spLocks noGrp="1"/>
          </p:cNvSpPr>
          <p:nvPr>
            <p:ph idx="1"/>
          </p:nvPr>
        </p:nvSpPr>
        <p:spPr/>
        <p:txBody>
          <a:bodyPr/>
          <a:lstStyle/>
          <a:p>
            <a:r>
              <a:rPr lang="en-US" dirty="0"/>
              <a:t>So far we've decided how to represent an inventory.</a:t>
            </a:r>
          </a:p>
          <a:p>
            <a:r>
              <a:rPr lang="en-US" dirty="0"/>
              <a:t>But what store is it the inventory of?</a:t>
            </a:r>
          </a:p>
          <a:p>
            <a:r>
              <a:rPr lang="en-US" dirty="0"/>
              <a:t>And what date does it represent?</a:t>
            </a:r>
          </a:p>
        </p:txBody>
      </p:sp>
      <p:sp>
        <p:nvSpPr>
          <p:cNvPr id="4" name="Slide Number Placeholder 3"/>
          <p:cNvSpPr>
            <a:spLocks noGrp="1"/>
          </p:cNvSpPr>
          <p:nvPr>
            <p:ph type="sldNum" sz="quarter" idx="12"/>
          </p:nvPr>
        </p:nvSpPr>
        <p:spPr/>
        <p:txBody>
          <a:bodyPr/>
          <a:lstStyle/>
          <a:p>
            <a:fld id="{2AF3B5EA-18B6-4040-9F78-6052AF49C681}" type="slidenum">
              <a:rPr lang="en-US" smtClean="0"/>
              <a:t>80</a:t>
            </a:fld>
            <a:endParaRPr lang="en-US"/>
          </a:p>
        </p:txBody>
      </p:sp>
    </p:spTree>
    <p:extLst>
      <p:ext uri="{BB962C8B-B14F-4D97-AF65-F5344CB8AC3E}">
        <p14:creationId xmlns:p14="http://schemas.microsoft.com/office/powerpoint/2010/main" val="17707167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BookstoreState</a:t>
            </a:r>
            <a:endParaRPr lang="en-US" dirty="0"/>
          </a:p>
        </p:txBody>
      </p:sp>
      <p:sp>
        <p:nvSpPr>
          <p:cNvPr id="5" name="Content Placeholder 4"/>
          <p:cNvSpPr>
            <a:spLocks noGrp="1"/>
          </p:cNvSpPr>
          <p:nvPr>
            <p:ph idx="1"/>
          </p:nvPr>
        </p:nvSpPr>
        <p:spPr/>
        <p:txBody>
          <a:bodyPr>
            <a:normAutofit fontScale="40000" lnSpcReduction="20000"/>
          </a:bodyPr>
          <a:lstStyle/>
          <a:p>
            <a:r>
              <a:rPr lang="en-US" dirty="0"/>
              <a:t>;; A Date is represented as a ....</a:t>
            </a:r>
          </a:p>
          <a:p>
            <a:endParaRPr lang="en-US" dirty="0"/>
          </a:p>
          <a:p>
            <a:r>
              <a:rPr lang="en-US" dirty="0"/>
              <a:t>;; A </a:t>
            </a:r>
            <a:r>
              <a:rPr lang="en-US" dirty="0" err="1"/>
              <a:t>BookstoreState</a:t>
            </a:r>
            <a:r>
              <a:rPr lang="en-US" dirty="0"/>
              <a:t> is represented as a (bookstore-state date stock)</a:t>
            </a:r>
          </a:p>
          <a:p>
            <a:r>
              <a:rPr lang="en-US" dirty="0"/>
              <a:t>;; INTERP:</a:t>
            </a:r>
          </a:p>
          <a:p>
            <a:r>
              <a:rPr lang="en-US" dirty="0"/>
              <a:t>;; date   : Date         -- the date we are modelling</a:t>
            </a:r>
          </a:p>
          <a:p>
            <a:r>
              <a:rPr lang="en-US" dirty="0"/>
              <a:t>;; stock  : Inventory    -- the inventory of the bookstore as of 9am ET on</a:t>
            </a:r>
          </a:p>
          <a:p>
            <a:r>
              <a:rPr lang="en-US" dirty="0"/>
              <a:t>;;                          the given date.</a:t>
            </a:r>
          </a:p>
          <a:p>
            <a:endParaRPr lang="en-US" dirty="0"/>
          </a:p>
          <a:p>
            <a:r>
              <a:rPr lang="en-US" dirty="0"/>
              <a:t>;;  IMPLEMENTATION:</a:t>
            </a:r>
          </a:p>
          <a:p>
            <a:endParaRPr lang="en-US" dirty="0"/>
          </a:p>
          <a:p>
            <a:r>
              <a:rPr lang="en-US" dirty="0"/>
              <a:t>(define-struct bookstore-state (date stock))</a:t>
            </a:r>
          </a:p>
          <a:p>
            <a:endParaRPr lang="en-US" dirty="0"/>
          </a:p>
          <a:p>
            <a:r>
              <a:rPr lang="en-US" dirty="0"/>
              <a:t>;; CONSTRUCTOR TEMPLATE</a:t>
            </a:r>
          </a:p>
          <a:p>
            <a:r>
              <a:rPr lang="en-US" dirty="0"/>
              <a:t>;; (make-bookstore-state Date Inventory)</a:t>
            </a:r>
          </a:p>
          <a:p>
            <a:endParaRPr lang="en-US" dirty="0"/>
          </a:p>
          <a:p>
            <a:r>
              <a:rPr lang="en-US" dirty="0"/>
              <a:t>;; OBSERVER TEMPLATE</a:t>
            </a:r>
          </a:p>
          <a:p>
            <a:r>
              <a:rPr lang="en-US" dirty="0"/>
              <a:t>;; state-</a:t>
            </a:r>
            <a:r>
              <a:rPr lang="en-US" dirty="0" err="1"/>
              <a:t>fn</a:t>
            </a:r>
            <a:r>
              <a:rPr lang="en-US" dirty="0"/>
              <a:t> : </a:t>
            </a:r>
            <a:r>
              <a:rPr lang="en-US" dirty="0" err="1"/>
              <a:t>BookstoreState</a:t>
            </a:r>
            <a:r>
              <a:rPr lang="en-US" dirty="0"/>
              <a:t> -&gt; ??</a:t>
            </a:r>
          </a:p>
          <a:p>
            <a:r>
              <a:rPr lang="en-US" dirty="0"/>
              <a:t>(define (state-</a:t>
            </a:r>
            <a:r>
              <a:rPr lang="en-US" dirty="0" err="1"/>
              <a:t>fn</a:t>
            </a:r>
            <a:r>
              <a:rPr lang="en-US" dirty="0"/>
              <a:t> </a:t>
            </a:r>
            <a:r>
              <a:rPr lang="en-US" dirty="0" err="1"/>
              <a:t>bss</a:t>
            </a:r>
            <a:r>
              <a:rPr lang="en-US" dirty="0"/>
              <a:t>)</a:t>
            </a:r>
          </a:p>
          <a:p>
            <a:r>
              <a:rPr lang="en-US" dirty="0"/>
              <a:t>  (... (bookstore-state-date </a:t>
            </a:r>
            <a:r>
              <a:rPr lang="en-US" dirty="0" err="1"/>
              <a:t>bss</a:t>
            </a:r>
            <a:r>
              <a:rPr lang="en-US" dirty="0"/>
              <a:t>)</a:t>
            </a:r>
          </a:p>
          <a:p>
            <a:r>
              <a:rPr lang="en-US" dirty="0"/>
              <a:t>       (bookstore-state-stock </a:t>
            </a:r>
            <a:r>
              <a:rPr lang="en-US" dirty="0" err="1"/>
              <a:t>bss</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81</a:t>
            </a:fld>
            <a:endParaRPr lang="en-US"/>
          </a:p>
        </p:txBody>
      </p:sp>
      <p:sp>
        <p:nvSpPr>
          <p:cNvPr id="3" name="Rectangle 2"/>
          <p:cNvSpPr/>
          <p:nvPr/>
        </p:nvSpPr>
        <p:spPr>
          <a:xfrm>
            <a:off x="5275567" y="3863181"/>
            <a:ext cx="3411233" cy="1828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Now that we have a history of the inventory, we can do more things, like track the value of the inventory over time, compare the sales of some book over some time period, etc., etc.</a:t>
            </a:r>
          </a:p>
        </p:txBody>
      </p:sp>
    </p:spTree>
    <p:extLst>
      <p:ext uri="{BB962C8B-B14F-4D97-AF65-F5344CB8AC3E}">
        <p14:creationId xmlns:p14="http://schemas.microsoft.com/office/powerpoint/2010/main" val="37311656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Summary: Self-Referential or Recursive Information</a:t>
            </a:r>
          </a:p>
        </p:txBody>
      </p:sp>
      <p:sp>
        <p:nvSpPr>
          <p:cNvPr id="3" name="Content Placeholder 2"/>
          <p:cNvSpPr>
            <a:spLocks noGrp="1"/>
          </p:cNvSpPr>
          <p:nvPr>
            <p:ph idx="1"/>
          </p:nvPr>
        </p:nvSpPr>
        <p:spPr/>
        <p:txBody>
          <a:bodyPr>
            <a:normAutofit lnSpcReduction="10000"/>
          </a:bodyPr>
          <a:lstStyle/>
          <a:p>
            <a:r>
              <a:rPr lang="en-US" dirty="0"/>
              <a:t>Represent arbitrary-sized information using a </a:t>
            </a:r>
            <a:r>
              <a:rPr lang="en-US" i="1" dirty="0">
                <a:solidFill>
                  <a:srgbClr val="FF0000"/>
                </a:solidFill>
              </a:rPr>
              <a:t>self-referential</a:t>
            </a:r>
            <a:r>
              <a:rPr lang="en-US" dirty="0"/>
              <a:t> (or </a:t>
            </a:r>
            <a:r>
              <a:rPr lang="en-US" i="1" dirty="0">
                <a:solidFill>
                  <a:srgbClr val="FF0000"/>
                </a:solidFill>
              </a:rPr>
              <a:t>recursive</a:t>
            </a:r>
            <a:r>
              <a:rPr lang="en-US" dirty="0"/>
              <a:t>) data definition.</a:t>
            </a:r>
          </a:p>
          <a:p>
            <a:r>
              <a:rPr lang="en-US" dirty="0"/>
              <a:t>Self-reference in the data definition leads to self-reference in the observer template.</a:t>
            </a:r>
          </a:p>
          <a:p>
            <a:r>
              <a:rPr lang="en-US" dirty="0"/>
              <a:t>Self-reference in the observer template leads to self-reference in the code.</a:t>
            </a:r>
          </a:p>
          <a:p>
            <a:r>
              <a:rPr lang="en-US" dirty="0"/>
              <a:t>Writing functions on this kind of data is easy: just Follow The Recipe!</a:t>
            </a:r>
          </a:p>
          <a:p>
            <a:r>
              <a:rPr lang="en-US" dirty="0"/>
              <a:t>But get the template right!</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82</a:t>
            </a:fld>
            <a:endParaRPr lang="en-US"/>
          </a:p>
        </p:txBody>
      </p:sp>
    </p:spTree>
    <p:extLst>
      <p:ext uri="{BB962C8B-B14F-4D97-AF65-F5344CB8AC3E}">
        <p14:creationId xmlns:p14="http://schemas.microsoft.com/office/powerpoint/2010/main" val="14797667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write down a template for lists of compound data</a:t>
            </a:r>
          </a:p>
          <a:p>
            <a:pPr lvl="1"/>
            <a:r>
              <a:rPr lang="en-US" dirty="0"/>
              <a:t>use the template to write simple functions on lists of compound data</a:t>
            </a:r>
          </a:p>
          <a:p>
            <a:r>
              <a:rPr lang="en-US" dirty="0"/>
              <a:t>The Guided Practices will give you some exercise in doing this.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83</a:t>
            </a:fld>
            <a:endParaRPr lang="en-US"/>
          </a:p>
        </p:txBody>
      </p:sp>
    </p:spTree>
    <p:extLst>
      <p:ext uri="{BB962C8B-B14F-4D97-AF65-F5344CB8AC3E}">
        <p14:creationId xmlns:p14="http://schemas.microsoft.com/office/powerpoint/2010/main" val="41247637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04-2-books.rkt in the Examples file</a:t>
            </a:r>
          </a:p>
          <a:p>
            <a:r>
              <a:rPr lang="en-US" dirty="0"/>
              <a:t>If you have questions about this lesson, ask them on the Discussion Board</a:t>
            </a:r>
          </a:p>
          <a:p>
            <a:r>
              <a:rPr lang="en-US"/>
              <a:t>Do Guided Practice 4.4</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84</a:t>
            </a:fld>
            <a:endParaRPr lang="en-US"/>
          </a:p>
        </p:txBody>
      </p:sp>
    </p:spTree>
    <p:extLst>
      <p:ext uri="{BB962C8B-B14F-4D97-AF65-F5344CB8AC3E}">
        <p14:creationId xmlns:p14="http://schemas.microsoft.com/office/powerpoint/2010/main" val="34183061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Recurring on the Natural Numbers</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4.4</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85</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r>
                <a:rPr lang="en-US" sz="1000" dirty="0"/>
                <a:t>© Mitchell Wand, 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31285986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Natural Numbers</a:t>
            </a:r>
          </a:p>
        </p:txBody>
      </p:sp>
      <p:sp>
        <p:nvSpPr>
          <p:cNvPr id="6" name="Content Placeholder 5"/>
          <p:cNvSpPr>
            <a:spLocks noGrp="1"/>
          </p:cNvSpPr>
          <p:nvPr>
            <p:ph idx="1"/>
          </p:nvPr>
        </p:nvSpPr>
        <p:spPr/>
        <p:txBody>
          <a:bodyPr/>
          <a:lstStyle/>
          <a:p>
            <a:r>
              <a:rPr lang="en-US" dirty="0"/>
              <a:t>The natural numbers are the counting numbers:</a:t>
            </a:r>
          </a:p>
          <a:p>
            <a:pPr marL="0" indent="0" algn="ctr">
              <a:buNone/>
            </a:pPr>
            <a:r>
              <a:rPr lang="en-US" dirty="0"/>
              <a:t>0, 1, 2, 3, 4, ... </a:t>
            </a:r>
          </a:p>
          <a:p>
            <a:r>
              <a:rPr lang="en-US" dirty="0"/>
              <a:t>This is just another name for the non-negative integers</a:t>
            </a:r>
          </a:p>
        </p:txBody>
      </p:sp>
      <p:sp>
        <p:nvSpPr>
          <p:cNvPr id="4" name="Slide Number Placeholder 3"/>
          <p:cNvSpPr>
            <a:spLocks noGrp="1"/>
          </p:cNvSpPr>
          <p:nvPr>
            <p:ph type="sldNum" sz="quarter" idx="12"/>
          </p:nvPr>
        </p:nvSpPr>
        <p:spPr/>
        <p:txBody>
          <a:bodyPr/>
          <a:lstStyle/>
          <a:p>
            <a:fld id="{2AF3B5EA-18B6-4040-9F78-6052AF49C681}" type="slidenum">
              <a:rPr lang="en-US" smtClean="0"/>
              <a:t>86</a:t>
            </a:fld>
            <a:endParaRPr lang="en-US"/>
          </a:p>
        </p:txBody>
      </p:sp>
    </p:spTree>
    <p:extLst>
      <p:ext uri="{BB962C8B-B14F-4D97-AF65-F5344CB8AC3E}">
        <p14:creationId xmlns:p14="http://schemas.microsoft.com/office/powerpoint/2010/main" val="21797417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data definition for the natural numbers</a:t>
            </a:r>
          </a:p>
        </p:txBody>
      </p:sp>
      <p:sp>
        <p:nvSpPr>
          <p:cNvPr id="3" name="Content Placeholder 2"/>
          <p:cNvSpPr>
            <a:spLocks noGrp="1"/>
          </p:cNvSpPr>
          <p:nvPr>
            <p:ph idx="1"/>
          </p:nvPr>
        </p:nvSpPr>
        <p:spPr/>
        <p:txBody>
          <a:bodyPr/>
          <a:lstStyle/>
          <a:p>
            <a:r>
              <a:rPr lang="en-US" sz="2000" dirty="0"/>
              <a:t>;; A Nat is a natural number, represented as a Racket</a:t>
            </a:r>
          </a:p>
          <a:p>
            <a:r>
              <a:rPr lang="en-US" sz="2000" dirty="0"/>
              <a:t>;; integer.</a:t>
            </a:r>
          </a:p>
          <a:p>
            <a:endParaRPr lang="en-US" sz="2000" dirty="0"/>
          </a:p>
          <a:p>
            <a:r>
              <a:rPr lang="en-US" sz="2000" dirty="0"/>
              <a:t>;; CONSTRUCTOR TEMPLATES:</a:t>
            </a:r>
          </a:p>
          <a:p>
            <a:r>
              <a:rPr lang="en-US" sz="2000" dirty="0"/>
              <a:t>;; -- 0                           </a:t>
            </a:r>
          </a:p>
          <a:p>
            <a:r>
              <a:rPr lang="en-US" sz="2000" dirty="0"/>
              <a:t>;; -- (add1 n)  WHERE n is a Nat</a:t>
            </a:r>
          </a:p>
          <a:p>
            <a:r>
              <a:rPr lang="en-US" sz="2000" dirty="0"/>
              <a:t>;; INTERP: self-evident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87</a:t>
            </a:fld>
            <a:endParaRPr lang="en-US"/>
          </a:p>
        </p:txBody>
      </p:sp>
      <p:sp>
        <p:nvSpPr>
          <p:cNvPr id="5" name="Rectangle 4"/>
          <p:cNvSpPr/>
          <p:nvPr/>
        </p:nvSpPr>
        <p:spPr>
          <a:xfrm>
            <a:off x="4645437" y="4351296"/>
            <a:ext cx="4343400" cy="20875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Here we use the Racket function </a:t>
            </a:r>
            <a:r>
              <a:rPr lang="en-US" sz="2400" b="1" dirty="0">
                <a:solidFill>
                  <a:schemeClr val="tx1"/>
                </a:solidFill>
              </a:rPr>
              <a:t>add1</a:t>
            </a:r>
            <a:r>
              <a:rPr lang="en-US" sz="2400" dirty="0">
                <a:solidFill>
                  <a:schemeClr val="tx1"/>
                </a:solidFill>
              </a:rPr>
              <a:t>, which adds 1 to its argument.  We'll also use </a:t>
            </a:r>
            <a:r>
              <a:rPr lang="en-US" sz="2400" b="1" dirty="0">
                <a:solidFill>
                  <a:schemeClr val="tx1"/>
                </a:solidFill>
              </a:rPr>
              <a:t>sub1</a:t>
            </a:r>
            <a:r>
              <a:rPr lang="en-US" sz="2400" dirty="0">
                <a:solidFill>
                  <a:schemeClr val="tx1"/>
                </a:solidFill>
              </a:rPr>
              <a:t>, which subtracts 1 from its argument.</a:t>
            </a:r>
          </a:p>
        </p:txBody>
      </p:sp>
    </p:spTree>
    <p:extLst>
      <p:ext uri="{BB962C8B-B14F-4D97-AF65-F5344CB8AC3E}">
        <p14:creationId xmlns:p14="http://schemas.microsoft.com/office/powerpoint/2010/main" val="5294382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a:t>
            </a:r>
          </a:p>
        </p:txBody>
      </p:sp>
      <p:sp>
        <p:nvSpPr>
          <p:cNvPr id="3" name="Content Placeholder 2"/>
          <p:cNvSpPr>
            <a:spLocks noGrp="1"/>
          </p:cNvSpPr>
          <p:nvPr>
            <p:ph idx="1"/>
          </p:nvPr>
        </p:nvSpPr>
        <p:spPr/>
        <p:txBody>
          <a:bodyPr>
            <a:normAutofit/>
          </a:bodyPr>
          <a:lstStyle/>
          <a:p>
            <a:r>
              <a:rPr lang="en-US" sz="2000" dirty="0"/>
              <a:t>0</a:t>
            </a:r>
          </a:p>
          <a:p>
            <a:r>
              <a:rPr lang="en-US" sz="2000" dirty="0"/>
              <a:t>1  (because 1 = (add1 0))</a:t>
            </a:r>
          </a:p>
          <a:p>
            <a:r>
              <a:rPr lang="en-US" sz="2000" dirty="0"/>
              <a:t>2  (because 2 = (add1 1))</a:t>
            </a:r>
          </a:p>
          <a:p>
            <a:r>
              <a:rPr lang="en-US" sz="2000" dirty="0"/>
              <a:t>3  (because 3 = (add1 2))</a:t>
            </a:r>
          </a:p>
          <a:p>
            <a:r>
              <a:rPr lang="en-US" sz="2000" dirty="0"/>
              <a:t>4  (because 4 = (add1 3))</a:t>
            </a:r>
          </a:p>
          <a:p>
            <a:r>
              <a:rPr lang="en-US" sz="2000" dirty="0"/>
              <a:t>Etc...</a:t>
            </a:r>
          </a:p>
        </p:txBody>
      </p:sp>
      <p:sp>
        <p:nvSpPr>
          <p:cNvPr id="4" name="Slide Number Placeholder 3"/>
          <p:cNvSpPr>
            <a:spLocks noGrp="1"/>
          </p:cNvSpPr>
          <p:nvPr>
            <p:ph type="sldNum" sz="quarter" idx="12"/>
          </p:nvPr>
        </p:nvSpPr>
        <p:spPr/>
        <p:txBody>
          <a:bodyPr/>
          <a:lstStyle/>
          <a:p>
            <a:fld id="{2AF3B5EA-18B6-4040-9F78-6052AF49C681}" type="slidenum">
              <a:rPr lang="en-US" smtClean="0"/>
              <a:t>88</a:t>
            </a:fld>
            <a:endParaRPr lang="en-US"/>
          </a:p>
        </p:txBody>
      </p:sp>
    </p:spTree>
    <p:extLst>
      <p:ext uri="{BB962C8B-B14F-4D97-AF65-F5344CB8AC3E}">
        <p14:creationId xmlns:p14="http://schemas.microsoft.com/office/powerpoint/2010/main" val="23301711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this a good data definition?</a:t>
            </a:r>
          </a:p>
        </p:txBody>
      </p:sp>
      <p:sp>
        <p:nvSpPr>
          <p:cNvPr id="3" name="Content Placeholder 2"/>
          <p:cNvSpPr>
            <a:spLocks noGrp="1"/>
          </p:cNvSpPr>
          <p:nvPr>
            <p:ph idx="1"/>
          </p:nvPr>
        </p:nvSpPr>
        <p:spPr/>
        <p:txBody>
          <a:bodyPr>
            <a:normAutofit lnSpcReduction="10000"/>
          </a:bodyPr>
          <a:lstStyle/>
          <a:p>
            <a:r>
              <a:rPr lang="en-US" dirty="0"/>
              <a:t>Every natural number is either 0 or (add1 y) for some natural number y, and these two possibilities are mutually exclusive.</a:t>
            </a:r>
          </a:p>
          <a:p>
            <a:r>
              <a:rPr lang="en-US" dirty="0"/>
              <a:t>If we have a natural number </a:t>
            </a:r>
            <a:r>
              <a:rPr lang="en-US" b="1" dirty="0"/>
              <a:t>x</a:t>
            </a:r>
            <a:r>
              <a:rPr lang="en-US" dirty="0"/>
              <a:t> of the form </a:t>
            </a:r>
            <a:r>
              <a:rPr lang="en-US" b="1" dirty="0"/>
              <a:t>(add1 y)</a:t>
            </a:r>
            <a:r>
              <a:rPr lang="en-US" dirty="0"/>
              <a:t>,</a:t>
            </a:r>
            <a:r>
              <a:rPr lang="en-US" b="1" dirty="0"/>
              <a:t> </a:t>
            </a:r>
            <a:r>
              <a:rPr lang="en-US" dirty="0"/>
              <a:t>there's only one possible value of </a:t>
            </a:r>
            <a:r>
              <a:rPr lang="en-US" b="1" dirty="0"/>
              <a:t>y</a:t>
            </a:r>
            <a:r>
              <a:rPr lang="en-US" dirty="0"/>
              <a:t>, namely </a:t>
            </a:r>
            <a:r>
              <a:rPr lang="en-US" b="1" dirty="0"/>
              <a:t>(sub1 x)</a:t>
            </a:r>
            <a:r>
              <a:rPr lang="en-US" dirty="0"/>
              <a:t>.</a:t>
            </a:r>
          </a:p>
          <a:p>
            <a:r>
              <a:rPr lang="en-US" dirty="0"/>
              <a:t>So </a:t>
            </a:r>
            <a:r>
              <a:rPr lang="en-US" b="1" dirty="0"/>
              <a:t>add1</a:t>
            </a:r>
            <a:r>
              <a:rPr lang="en-US" dirty="0"/>
              <a:t> is like a constructor, and </a:t>
            </a:r>
            <a:r>
              <a:rPr lang="en-US" b="1" dirty="0"/>
              <a:t>sub1</a:t>
            </a:r>
            <a:r>
              <a:rPr lang="en-US" dirty="0"/>
              <a:t> is like an observer.</a:t>
            </a:r>
          </a:p>
          <a:p>
            <a:r>
              <a:rPr lang="en-US" dirty="0"/>
              <a:t>This leads us to an observer template: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89</a:t>
            </a:fld>
            <a:endParaRPr lang="en-US"/>
          </a:p>
        </p:txBody>
      </p:sp>
    </p:spTree>
    <p:extLst>
      <p:ext uri="{BB962C8B-B14F-4D97-AF65-F5344CB8AC3E}">
        <p14:creationId xmlns:p14="http://schemas.microsoft.com/office/powerpoint/2010/main" val="381001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DigitSequence</a:t>
            </a:r>
            <a:endParaRPr lang="en-US" dirty="0"/>
          </a:p>
        </p:txBody>
      </p:sp>
      <p:sp>
        <p:nvSpPr>
          <p:cNvPr id="3" name="Content Placeholder 2"/>
          <p:cNvSpPr>
            <a:spLocks noGrp="1"/>
          </p:cNvSpPr>
          <p:nvPr>
            <p:ph idx="1"/>
          </p:nvPr>
        </p:nvSpPr>
        <p:spPr/>
        <p:txBody>
          <a:bodyPr>
            <a:normAutofit fontScale="92500"/>
          </a:bodyPr>
          <a:lstStyle/>
          <a:p>
            <a:pPr>
              <a:buNone/>
            </a:pPr>
            <a:r>
              <a:rPr lang="en-US" b="1" dirty="0">
                <a:latin typeface="Consolas" pitchFamily="49" charset="0"/>
                <a:cs typeface="Consolas" pitchFamily="49" charset="0"/>
              </a:rPr>
              <a:t>A Digit is one of</a:t>
            </a:r>
          </a:p>
          <a:p>
            <a:pPr>
              <a:buNone/>
            </a:pPr>
            <a:r>
              <a:rPr lang="en-US" b="1" dirty="0">
                <a:latin typeface="Consolas" pitchFamily="49" charset="0"/>
                <a:cs typeface="Consolas" pitchFamily="49" charset="0"/>
              </a:rPr>
              <a:t> "0" | "1" | "2" | ... | "9"</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A </a:t>
            </a:r>
            <a:r>
              <a:rPr lang="en-US" b="1" dirty="0" err="1">
                <a:latin typeface="Consolas" pitchFamily="49" charset="0"/>
                <a:cs typeface="Consolas" pitchFamily="49" charset="0"/>
              </a:rPr>
              <a:t>DigitSequence</a:t>
            </a:r>
            <a:r>
              <a:rPr lang="en-US" b="1" dirty="0">
                <a:latin typeface="Consolas" pitchFamily="49" charset="0"/>
                <a:cs typeface="Consolas" pitchFamily="49" charset="0"/>
              </a:rPr>
              <a:t> (</a:t>
            </a:r>
            <a:r>
              <a:rPr lang="en-US" b="1" dirty="0" err="1">
                <a:latin typeface="Consolas" pitchFamily="49" charset="0"/>
                <a:cs typeface="Consolas" pitchFamily="49" charset="0"/>
              </a:rPr>
              <a:t>Dseq</a:t>
            </a:r>
            <a:r>
              <a:rPr lang="en-US" b="1" dirty="0">
                <a:latin typeface="Consolas" pitchFamily="49" charset="0"/>
                <a:cs typeface="Consolas" pitchFamily="49" charset="0"/>
              </a:rPr>
              <a:t>) is represented</a:t>
            </a:r>
          </a:p>
          <a:p>
            <a:pPr>
              <a:buNone/>
            </a:pPr>
            <a:r>
              <a:rPr lang="en-US" b="1" dirty="0">
                <a:latin typeface="Consolas" pitchFamily="49" charset="0"/>
                <a:cs typeface="Consolas" pitchFamily="49" charset="0"/>
              </a:rPr>
              <a:t>as a </a:t>
            </a:r>
            <a:r>
              <a:rPr lang="en-US" b="1" dirty="0" err="1">
                <a:latin typeface="Consolas" pitchFamily="49" charset="0"/>
                <a:cs typeface="Consolas" pitchFamily="49" charset="0"/>
              </a:rPr>
              <a:t>listof</a:t>
            </a:r>
            <a:r>
              <a:rPr lang="en-US" b="1" dirty="0">
                <a:latin typeface="Consolas" pitchFamily="49" charset="0"/>
                <a:cs typeface="Consolas" pitchFamily="49" charset="0"/>
              </a:rPr>
              <a:t> Digit.</a:t>
            </a:r>
          </a:p>
          <a:p>
            <a:pPr>
              <a:buNone/>
            </a:pPr>
            <a:r>
              <a:rPr lang="en-US" b="1" dirty="0">
                <a:latin typeface="Consolas" pitchFamily="49" charset="0"/>
                <a:cs typeface="Consolas" pitchFamily="49" charset="0"/>
              </a:rPr>
              <a:t>CONSTRUCTOR TEMPLATES:</a:t>
            </a:r>
          </a:p>
          <a:p>
            <a:pPr>
              <a:buNone/>
            </a:pP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(cons Digit </a:t>
            </a:r>
            <a:r>
              <a:rPr lang="en-US" b="1" dirty="0" err="1">
                <a:latin typeface="Consolas" pitchFamily="49" charset="0"/>
                <a:cs typeface="Consolas" pitchFamily="49" charset="0"/>
              </a:rPr>
              <a:t>DSeq</a:t>
            </a:r>
            <a:r>
              <a:rPr lang="en-US" b="1" dirty="0">
                <a:latin typeface="Consolas" pitchFamily="49" charset="0"/>
                <a:cs typeface="Consolas" pitchFamily="49" charset="0"/>
              </a:rPr>
              <a:t>)</a:t>
            </a:r>
          </a:p>
        </p:txBody>
      </p:sp>
      <p:sp>
        <p:nvSpPr>
          <p:cNvPr id="6" name="Slide Number Placeholder 5"/>
          <p:cNvSpPr>
            <a:spLocks noGrp="1"/>
          </p:cNvSpPr>
          <p:nvPr>
            <p:ph type="sldNum" sz="quarter" idx="12"/>
          </p:nvPr>
        </p:nvSpPr>
        <p:spPr/>
        <p:txBody>
          <a:bodyPr/>
          <a:lstStyle/>
          <a:p>
            <a:fld id="{9F4492BD-6A9C-48FC-AC76-0B4FE11194A1}" type="slidenum">
              <a:rPr lang="en-US" smtClean="0"/>
              <a:pPr/>
              <a:t>9</a:t>
            </a:fld>
            <a:endParaRPr lang="en-US"/>
          </a:p>
        </p:txBody>
      </p:sp>
      <p:sp>
        <p:nvSpPr>
          <p:cNvPr id="4" name="TextBox 3"/>
          <p:cNvSpPr txBox="1"/>
          <p:nvPr/>
        </p:nvSpPr>
        <p:spPr>
          <a:xfrm>
            <a:off x="228600" y="1219200"/>
            <a:ext cx="184731" cy="369332"/>
          </a:xfrm>
          <a:prstGeom prst="rect">
            <a:avLst/>
          </a:prstGeom>
          <a:noFill/>
        </p:spPr>
        <p:txBody>
          <a:bodyPr wrap="none" rtlCol="0">
            <a:spAutoFit/>
          </a:bodyPr>
          <a:lstStyle/>
          <a:p>
            <a:endParaRPr lang="en-US" dirty="0"/>
          </a:p>
        </p:txBody>
      </p:sp>
      <p:sp>
        <p:nvSpPr>
          <p:cNvPr id="5" name="Rectangle 4"/>
          <p:cNvSpPr/>
          <p:nvPr/>
        </p:nvSpPr>
        <p:spPr>
          <a:xfrm>
            <a:off x="5267739" y="3994150"/>
            <a:ext cx="3657600" cy="2362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Let's do it again, this time with digits.</a:t>
            </a:r>
          </a:p>
          <a:p>
            <a:pPr>
              <a:defRPr/>
            </a:pPr>
            <a:endParaRPr lang="en-US" dirty="0">
              <a:solidFill>
                <a:schemeClr val="tx1"/>
              </a:solidFill>
            </a:endParaRPr>
          </a:p>
          <a:p>
            <a:pPr>
              <a:defRPr/>
            </a:pPr>
            <a:r>
              <a:rPr lang="en-US" dirty="0">
                <a:solidFill>
                  <a:schemeClr val="tx1"/>
                </a:solidFill>
              </a:rPr>
              <a:t>We define a Digit to be one of the strings </a:t>
            </a:r>
            <a:r>
              <a:rPr lang="en-US" b="1" dirty="0">
                <a:solidFill>
                  <a:schemeClr val="tx1"/>
                </a:solidFill>
              </a:rPr>
              <a:t>"0"</a:t>
            </a:r>
            <a:r>
              <a:rPr lang="en-US" dirty="0">
                <a:solidFill>
                  <a:schemeClr val="tx1"/>
                </a:solidFill>
              </a:rPr>
              <a:t>, </a:t>
            </a:r>
            <a:r>
              <a:rPr lang="en-US" b="1" dirty="0">
                <a:solidFill>
                  <a:schemeClr val="tx1"/>
                </a:solidFill>
              </a:rPr>
              <a:t>"1"</a:t>
            </a:r>
            <a:r>
              <a:rPr lang="en-US" dirty="0">
                <a:solidFill>
                  <a:schemeClr val="tx1"/>
                </a:solidFill>
              </a:rPr>
              <a:t>, etc., through </a:t>
            </a:r>
            <a:r>
              <a:rPr lang="en-US" b="1" dirty="0">
                <a:solidFill>
                  <a:schemeClr val="tx1"/>
                </a:solidFill>
              </a:rPr>
              <a:t>"9"</a:t>
            </a:r>
            <a:r>
              <a:rPr lang="en-US" dirty="0">
                <a:solidFill>
                  <a:schemeClr val="tx1"/>
                </a:solidFill>
              </a:rPr>
              <a:t>. </a:t>
            </a:r>
          </a:p>
          <a:p>
            <a:pPr>
              <a:defRPr/>
            </a:pPr>
            <a:r>
              <a:rPr lang="en-US" dirty="0">
                <a:solidFill>
                  <a:schemeClr val="tx1"/>
                </a:solidFill>
              </a:rPr>
              <a:t> </a:t>
            </a:r>
          </a:p>
          <a:p>
            <a:pPr>
              <a:defRPr/>
            </a:pPr>
            <a:r>
              <a:rPr lang="en-US" dirty="0">
                <a:solidFill>
                  <a:schemeClr val="tx1"/>
                </a:solidFill>
              </a:rPr>
              <a:t>A </a:t>
            </a:r>
            <a:r>
              <a:rPr lang="en-US" dirty="0" err="1">
                <a:solidFill>
                  <a:schemeClr val="tx1"/>
                </a:solidFill>
              </a:rPr>
              <a:t>DigitSequence</a:t>
            </a:r>
            <a:r>
              <a:rPr lang="en-US" dirty="0">
                <a:solidFill>
                  <a:schemeClr val="tx1"/>
                </a:solidFill>
              </a:rPr>
              <a:t>(</a:t>
            </a:r>
            <a:r>
              <a:rPr lang="en-US" dirty="0" err="1">
                <a:solidFill>
                  <a:schemeClr val="tx1"/>
                </a:solidFill>
              </a:rPr>
              <a:t>DSeq</a:t>
            </a:r>
            <a:r>
              <a:rPr lang="en-US" dirty="0">
                <a:solidFill>
                  <a:schemeClr val="tx1"/>
                </a:solidFill>
              </a:rPr>
              <a:t>) is either empty or the cons of a Digit and a </a:t>
            </a:r>
            <a:r>
              <a:rPr lang="en-US" dirty="0" err="1">
                <a:solidFill>
                  <a:schemeClr val="tx1"/>
                </a:solidFill>
              </a:rPr>
              <a:t>DSeq</a:t>
            </a:r>
            <a:r>
              <a:rPr lang="en-US" dirty="0">
                <a:solidFill>
                  <a:schemeClr val="tx1"/>
                </a:solidFill>
              </a:rPr>
              <a:t>.</a:t>
            </a:r>
          </a:p>
        </p:txBody>
      </p:sp>
    </p:spTree>
    <p:extLst>
      <p:ext uri="{BB962C8B-B14F-4D97-AF65-F5344CB8AC3E}">
        <p14:creationId xmlns:p14="http://schemas.microsoft.com/office/powerpoint/2010/main" val="7511028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a:t>
            </a:r>
          </a:p>
        </p:txBody>
      </p:sp>
      <p:sp>
        <p:nvSpPr>
          <p:cNvPr id="3" name="Content Placeholder 2"/>
          <p:cNvSpPr>
            <a:spLocks noGrp="1"/>
          </p:cNvSpPr>
          <p:nvPr>
            <p:ph idx="1"/>
          </p:nvPr>
        </p:nvSpPr>
        <p:spPr>
          <a:xfrm>
            <a:off x="457200" y="1600200"/>
            <a:ext cx="8534400" cy="4525963"/>
          </a:xfrm>
        </p:spPr>
        <p:txBody>
          <a:bodyPr/>
          <a:lstStyle/>
          <a:p>
            <a:r>
              <a:rPr lang="en-US" dirty="0"/>
              <a:t>;; </a:t>
            </a:r>
            <a:r>
              <a:rPr lang="en-US" dirty="0" err="1"/>
              <a:t>nat-fn</a:t>
            </a:r>
            <a:r>
              <a:rPr lang="en-US" dirty="0"/>
              <a:t> : Nat -&gt; ??</a:t>
            </a:r>
          </a:p>
          <a:p>
            <a:r>
              <a:rPr lang="en-US" dirty="0"/>
              <a:t>(define (</a:t>
            </a:r>
            <a:r>
              <a:rPr lang="en-US" dirty="0" err="1"/>
              <a:t>nat-fn</a:t>
            </a:r>
            <a:r>
              <a:rPr lang="en-US" dirty="0"/>
              <a:t> n)</a:t>
            </a:r>
          </a:p>
          <a:p>
            <a:r>
              <a:rPr lang="en-US" dirty="0"/>
              <a:t> (cond</a:t>
            </a:r>
          </a:p>
          <a:p>
            <a:r>
              <a:rPr lang="en-US" dirty="0"/>
              <a:t>  [(zero? n) ...]</a:t>
            </a:r>
          </a:p>
          <a:p>
            <a:r>
              <a:rPr lang="en-US" dirty="0"/>
              <a:t>  [else (... (</a:t>
            </a:r>
            <a:r>
              <a:rPr lang="en-US" dirty="0" err="1"/>
              <a:t>nat-fn</a:t>
            </a:r>
            <a:r>
              <a:rPr lang="en-US" dirty="0"/>
              <a:t> (sub1 n)))]))</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90</a:t>
            </a:fld>
            <a:endParaRPr lang="en-US"/>
          </a:p>
        </p:txBody>
      </p:sp>
    </p:spTree>
    <p:extLst>
      <p:ext uri="{BB962C8B-B14F-4D97-AF65-F5344CB8AC3E}">
        <p14:creationId xmlns:p14="http://schemas.microsoft.com/office/powerpoint/2010/main" val="16179969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double</a:t>
            </a:r>
          </a:p>
        </p:txBody>
      </p:sp>
      <p:sp>
        <p:nvSpPr>
          <p:cNvPr id="3" name="Content Placeholder 2"/>
          <p:cNvSpPr>
            <a:spLocks noGrp="1"/>
          </p:cNvSpPr>
          <p:nvPr>
            <p:ph idx="1"/>
          </p:nvPr>
        </p:nvSpPr>
        <p:spPr>
          <a:xfrm>
            <a:off x="457200" y="1600200"/>
            <a:ext cx="8534400" cy="4525963"/>
          </a:xfrm>
        </p:spPr>
        <p:txBody>
          <a:bodyPr>
            <a:normAutofit/>
          </a:bodyPr>
          <a:lstStyle/>
          <a:p>
            <a:r>
              <a:rPr lang="en-US" dirty="0"/>
              <a:t>;; double : Nat -&gt; Nat</a:t>
            </a:r>
          </a:p>
          <a:p>
            <a:r>
              <a:rPr lang="en-US" dirty="0"/>
              <a:t>;; strategy: use template for</a:t>
            </a:r>
          </a:p>
          <a:p>
            <a:r>
              <a:rPr lang="en-US" dirty="0"/>
              <a:t>;;   Nat on n</a:t>
            </a:r>
          </a:p>
          <a:p>
            <a:r>
              <a:rPr lang="en-US" dirty="0"/>
              <a:t>(define (double n)</a:t>
            </a:r>
          </a:p>
          <a:p>
            <a:r>
              <a:rPr lang="en-US" dirty="0"/>
              <a:t>  (cond</a:t>
            </a:r>
          </a:p>
          <a:p>
            <a:r>
              <a:rPr lang="en-US" dirty="0"/>
              <a:t>    [(zero? n) 0]</a:t>
            </a:r>
          </a:p>
          <a:p>
            <a:r>
              <a:rPr lang="en-US" dirty="0"/>
              <a:t>    [else (+ 2 (double (sub1 n)))]))</a:t>
            </a:r>
          </a:p>
        </p:txBody>
      </p:sp>
      <p:sp>
        <p:nvSpPr>
          <p:cNvPr id="4" name="Slide Number Placeholder 3"/>
          <p:cNvSpPr>
            <a:spLocks noGrp="1"/>
          </p:cNvSpPr>
          <p:nvPr>
            <p:ph type="sldNum" sz="quarter" idx="12"/>
          </p:nvPr>
        </p:nvSpPr>
        <p:spPr/>
        <p:txBody>
          <a:bodyPr/>
          <a:lstStyle/>
          <a:p>
            <a:fld id="{2AF3B5EA-18B6-4040-9F78-6052AF49C681}" type="slidenum">
              <a:rPr lang="en-US" smtClean="0"/>
              <a:t>91</a:t>
            </a:fld>
            <a:endParaRPr lang="en-US"/>
          </a:p>
        </p:txBody>
      </p:sp>
    </p:spTree>
    <p:extLst>
      <p:ext uri="{BB962C8B-B14F-4D97-AF65-F5344CB8AC3E}">
        <p14:creationId xmlns:p14="http://schemas.microsoft.com/office/powerpoint/2010/main" val="41486876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a:t>
            </a:r>
          </a:p>
        </p:txBody>
      </p:sp>
      <p:sp>
        <p:nvSpPr>
          <p:cNvPr id="3" name="Content Placeholder 2"/>
          <p:cNvSpPr>
            <a:spLocks noGrp="1"/>
          </p:cNvSpPr>
          <p:nvPr>
            <p:ph idx="1"/>
          </p:nvPr>
        </p:nvSpPr>
        <p:spPr/>
        <p:txBody>
          <a:bodyPr>
            <a:normAutofit/>
          </a:bodyPr>
          <a:lstStyle/>
          <a:p>
            <a:r>
              <a:rPr lang="en-US" dirty="0"/>
              <a:t>;; sum : Nat </a:t>
            </a:r>
            <a:r>
              <a:rPr lang="en-US" dirty="0" err="1"/>
              <a:t>Nat</a:t>
            </a:r>
            <a:r>
              <a:rPr lang="en-US" dirty="0"/>
              <a:t> -&gt; Nat</a:t>
            </a:r>
          </a:p>
          <a:p>
            <a:r>
              <a:rPr lang="en-US" dirty="0"/>
              <a:t>;; strategy: use template for</a:t>
            </a:r>
          </a:p>
          <a:p>
            <a:r>
              <a:rPr lang="en-US" dirty="0"/>
              <a:t>;;   Nat on x</a:t>
            </a:r>
          </a:p>
          <a:p>
            <a:r>
              <a:rPr lang="en-US" dirty="0"/>
              <a:t>(define (sum x y)</a:t>
            </a:r>
          </a:p>
          <a:p>
            <a:r>
              <a:rPr lang="en-US" dirty="0"/>
              <a:t> (cond</a:t>
            </a:r>
          </a:p>
          <a:p>
            <a:r>
              <a:rPr lang="en-US" dirty="0"/>
              <a:t>   [(zero? x) y]</a:t>
            </a:r>
          </a:p>
          <a:p>
            <a:r>
              <a:rPr lang="en-US" dirty="0"/>
              <a:t>   [else (add1 (sum (sub1 x) y))]))</a:t>
            </a:r>
          </a:p>
        </p:txBody>
      </p:sp>
      <p:sp>
        <p:nvSpPr>
          <p:cNvPr id="4" name="Slide Number Placeholder 3"/>
          <p:cNvSpPr>
            <a:spLocks noGrp="1"/>
          </p:cNvSpPr>
          <p:nvPr>
            <p:ph type="sldNum" sz="quarter" idx="12"/>
          </p:nvPr>
        </p:nvSpPr>
        <p:spPr/>
        <p:txBody>
          <a:bodyPr/>
          <a:lstStyle/>
          <a:p>
            <a:fld id="{2AF3B5EA-18B6-4040-9F78-6052AF49C681}" type="slidenum">
              <a:rPr lang="en-US" smtClean="0"/>
              <a:t>92</a:t>
            </a:fld>
            <a:endParaRPr lang="en-US"/>
          </a:p>
        </p:txBody>
      </p:sp>
    </p:spTree>
    <p:extLst>
      <p:ext uri="{BB962C8B-B14F-4D97-AF65-F5344CB8AC3E}">
        <p14:creationId xmlns:p14="http://schemas.microsoft.com/office/powerpoint/2010/main" val="12981409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a:t>
            </a:r>
            <a:r>
              <a:rPr lang="en-US" dirty="0">
                <a:solidFill>
                  <a:srgbClr val="FF0000"/>
                </a:solidFill>
              </a:rPr>
              <a:t>sum</a:t>
            </a:r>
            <a:r>
              <a:rPr lang="en-US" dirty="0"/>
              <a:t> 3 2)</a:t>
            </a:r>
          </a:p>
          <a:p>
            <a:r>
              <a:rPr lang="en-US" dirty="0"/>
              <a:t>= (add1 (</a:t>
            </a:r>
            <a:r>
              <a:rPr lang="en-US" dirty="0">
                <a:solidFill>
                  <a:srgbClr val="FF0000"/>
                </a:solidFill>
              </a:rPr>
              <a:t>sum</a:t>
            </a:r>
            <a:r>
              <a:rPr lang="en-US" dirty="0"/>
              <a:t> 2 2))</a:t>
            </a:r>
          </a:p>
          <a:p>
            <a:r>
              <a:rPr lang="en-US" dirty="0"/>
              <a:t>= (add1 (add1 (</a:t>
            </a:r>
            <a:r>
              <a:rPr lang="en-US" dirty="0">
                <a:solidFill>
                  <a:srgbClr val="FF0000"/>
                </a:solidFill>
              </a:rPr>
              <a:t>sum</a:t>
            </a:r>
            <a:r>
              <a:rPr lang="en-US" dirty="0"/>
              <a:t> 1 2)))</a:t>
            </a:r>
          </a:p>
          <a:p>
            <a:r>
              <a:rPr lang="en-US" dirty="0"/>
              <a:t>= (add1 (add1 (add1 (</a:t>
            </a:r>
            <a:r>
              <a:rPr lang="en-US" dirty="0">
                <a:solidFill>
                  <a:srgbClr val="FF0000"/>
                </a:solidFill>
              </a:rPr>
              <a:t>sum</a:t>
            </a:r>
            <a:r>
              <a:rPr lang="en-US" dirty="0"/>
              <a:t> 0 2))))</a:t>
            </a:r>
          </a:p>
          <a:p>
            <a:r>
              <a:rPr lang="en-US" dirty="0"/>
              <a:t>= (add1 (add1 (add1 2)))</a:t>
            </a:r>
          </a:p>
          <a:p>
            <a:r>
              <a:rPr lang="en-US" dirty="0"/>
              <a:t>= 5</a:t>
            </a:r>
          </a:p>
        </p:txBody>
      </p:sp>
      <p:sp>
        <p:nvSpPr>
          <p:cNvPr id="4" name="Slide Number Placeholder 3"/>
          <p:cNvSpPr>
            <a:spLocks noGrp="1"/>
          </p:cNvSpPr>
          <p:nvPr>
            <p:ph type="sldNum" sz="quarter" idx="12"/>
          </p:nvPr>
        </p:nvSpPr>
        <p:spPr/>
        <p:txBody>
          <a:bodyPr/>
          <a:lstStyle/>
          <a:p>
            <a:fld id="{2AF3B5EA-18B6-4040-9F78-6052AF49C681}" type="slidenum">
              <a:rPr lang="en-US" smtClean="0"/>
              <a:t>93</a:t>
            </a:fld>
            <a:endParaRPr lang="en-US"/>
          </a:p>
        </p:txBody>
      </p:sp>
    </p:spTree>
    <p:extLst>
      <p:ext uri="{BB962C8B-B14F-4D97-AF65-F5344CB8AC3E}">
        <p14:creationId xmlns:p14="http://schemas.microsoft.com/office/powerpoint/2010/main" val="14609124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a:t>
            </a:r>
          </a:p>
        </p:txBody>
      </p:sp>
      <p:sp>
        <p:nvSpPr>
          <p:cNvPr id="3" name="Content Placeholder 2"/>
          <p:cNvSpPr>
            <a:spLocks noGrp="1"/>
          </p:cNvSpPr>
          <p:nvPr>
            <p:ph idx="1"/>
          </p:nvPr>
        </p:nvSpPr>
        <p:spPr/>
        <p:txBody>
          <a:bodyPr>
            <a:normAutofit lnSpcReduction="10000"/>
          </a:bodyPr>
          <a:lstStyle/>
          <a:p>
            <a:r>
              <a:rPr lang="en-US" dirty="0"/>
              <a:t>;; prod : Nat </a:t>
            </a:r>
            <a:r>
              <a:rPr lang="en-US" dirty="0" err="1"/>
              <a:t>Nat</a:t>
            </a:r>
            <a:r>
              <a:rPr lang="en-US" dirty="0"/>
              <a:t> -&gt; Nat</a:t>
            </a:r>
          </a:p>
          <a:p>
            <a:r>
              <a:rPr lang="en-US" dirty="0"/>
              <a:t>;; strategy: use template for </a:t>
            </a:r>
          </a:p>
          <a:p>
            <a:r>
              <a:rPr lang="en-US" dirty="0"/>
              <a:t>;; Nat on y</a:t>
            </a:r>
          </a:p>
          <a:p>
            <a:r>
              <a:rPr lang="en-US" dirty="0"/>
              <a:t>(define (prod x y)</a:t>
            </a:r>
          </a:p>
          <a:p>
            <a:r>
              <a:rPr lang="en-US" dirty="0"/>
              <a:t>  (cond</a:t>
            </a:r>
          </a:p>
          <a:p>
            <a:r>
              <a:rPr lang="en-US" dirty="0"/>
              <a:t>    [(zero? y) 0]</a:t>
            </a:r>
          </a:p>
          <a:p>
            <a:r>
              <a:rPr lang="en-US" dirty="0"/>
              <a:t>    [else </a:t>
            </a:r>
          </a:p>
          <a:p>
            <a:r>
              <a:rPr lang="en-US" dirty="0"/>
              <a:t>      (sum x (prod x (sub1 y)))]))</a:t>
            </a:r>
          </a:p>
        </p:txBody>
      </p:sp>
      <p:sp>
        <p:nvSpPr>
          <p:cNvPr id="4" name="Slide Number Placeholder 3"/>
          <p:cNvSpPr>
            <a:spLocks noGrp="1"/>
          </p:cNvSpPr>
          <p:nvPr>
            <p:ph type="sldNum" sz="quarter" idx="12"/>
          </p:nvPr>
        </p:nvSpPr>
        <p:spPr/>
        <p:txBody>
          <a:bodyPr/>
          <a:lstStyle/>
          <a:p>
            <a:fld id="{2AF3B5EA-18B6-4040-9F78-6052AF49C681}" type="slidenum">
              <a:rPr lang="en-US" smtClean="0"/>
              <a:t>94</a:t>
            </a:fld>
            <a:endParaRPr lang="en-US"/>
          </a:p>
        </p:txBody>
      </p:sp>
    </p:spTree>
    <p:extLst>
      <p:ext uri="{BB962C8B-B14F-4D97-AF65-F5344CB8AC3E}">
        <p14:creationId xmlns:p14="http://schemas.microsoft.com/office/powerpoint/2010/main" val="62713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600200"/>
            <a:ext cx="8534400" cy="4525963"/>
          </a:xfrm>
        </p:spPr>
        <p:txBody>
          <a:bodyPr/>
          <a:lstStyle/>
          <a:p>
            <a:r>
              <a:rPr lang="en-US" dirty="0"/>
              <a:t>(</a:t>
            </a:r>
            <a:r>
              <a:rPr lang="en-US" dirty="0">
                <a:solidFill>
                  <a:srgbClr val="FF0000"/>
                </a:solidFill>
              </a:rPr>
              <a:t>prod</a:t>
            </a:r>
            <a:r>
              <a:rPr lang="en-US" dirty="0"/>
              <a:t> 2 3)</a:t>
            </a:r>
          </a:p>
          <a:p>
            <a:r>
              <a:rPr lang="en-US" dirty="0"/>
              <a:t>= (sum 2 (</a:t>
            </a:r>
            <a:r>
              <a:rPr lang="en-US" dirty="0">
                <a:solidFill>
                  <a:srgbClr val="FF0000"/>
                </a:solidFill>
              </a:rPr>
              <a:t>prod</a:t>
            </a:r>
            <a:r>
              <a:rPr lang="en-US" dirty="0"/>
              <a:t> 2 2))</a:t>
            </a:r>
          </a:p>
          <a:p>
            <a:r>
              <a:rPr lang="en-US" dirty="0"/>
              <a:t>= (sum 2 (sum 2 (</a:t>
            </a:r>
            <a:r>
              <a:rPr lang="en-US" dirty="0">
                <a:solidFill>
                  <a:srgbClr val="FF0000"/>
                </a:solidFill>
              </a:rPr>
              <a:t>prod</a:t>
            </a:r>
            <a:r>
              <a:rPr lang="en-US" dirty="0"/>
              <a:t> 2 1)))</a:t>
            </a:r>
          </a:p>
          <a:p>
            <a:r>
              <a:rPr lang="en-US" dirty="0"/>
              <a:t>= (sum 2 (sum 2 (sum 2 (</a:t>
            </a:r>
            <a:r>
              <a:rPr lang="en-US" dirty="0">
                <a:solidFill>
                  <a:srgbClr val="FF0000"/>
                </a:solidFill>
              </a:rPr>
              <a:t>prod </a:t>
            </a:r>
            <a:r>
              <a:rPr lang="en-US" dirty="0"/>
              <a:t>2 0))))</a:t>
            </a:r>
          </a:p>
          <a:p>
            <a:r>
              <a:rPr lang="en-US" dirty="0"/>
              <a:t>= (+ 2 (+ 2 (+ 2 0)))</a:t>
            </a:r>
          </a:p>
          <a:p>
            <a:r>
              <a:rPr lang="en-US" dirty="0"/>
              <a:t>= 6</a:t>
            </a:r>
          </a:p>
        </p:txBody>
      </p:sp>
      <p:sp>
        <p:nvSpPr>
          <p:cNvPr id="4" name="Slide Number Placeholder 3"/>
          <p:cNvSpPr>
            <a:spLocks noGrp="1"/>
          </p:cNvSpPr>
          <p:nvPr>
            <p:ph type="sldNum" sz="quarter" idx="12"/>
          </p:nvPr>
        </p:nvSpPr>
        <p:spPr/>
        <p:txBody>
          <a:bodyPr/>
          <a:lstStyle/>
          <a:p>
            <a:fld id="{2AF3B5EA-18B6-4040-9F78-6052AF49C681}" type="slidenum">
              <a:rPr lang="en-US" smtClean="0"/>
              <a:t>95</a:t>
            </a:fld>
            <a:endParaRPr lang="en-US"/>
          </a:p>
        </p:txBody>
      </p:sp>
    </p:spTree>
    <p:extLst>
      <p:ext uri="{BB962C8B-B14F-4D97-AF65-F5344CB8AC3E}">
        <p14:creationId xmlns:p14="http://schemas.microsoft.com/office/powerpoint/2010/main" val="13191463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a:t>
            </a:r>
          </a:p>
        </p:txBody>
      </p:sp>
      <p:sp>
        <p:nvSpPr>
          <p:cNvPr id="3" name="Content Placeholder 2"/>
          <p:cNvSpPr>
            <a:spLocks noGrp="1"/>
          </p:cNvSpPr>
          <p:nvPr>
            <p:ph idx="1"/>
          </p:nvPr>
        </p:nvSpPr>
        <p:spPr/>
        <p:txBody>
          <a:bodyPr>
            <a:normAutofit/>
          </a:bodyPr>
          <a:lstStyle/>
          <a:p>
            <a:r>
              <a:rPr lang="en-US" sz="2000" dirty="0"/>
              <a:t>;; fact : Nat -&gt; Nat</a:t>
            </a:r>
          </a:p>
          <a:p>
            <a:r>
              <a:rPr lang="en-US" sz="2000" dirty="0"/>
              <a:t>;; GIVEN: a natural number n</a:t>
            </a:r>
          </a:p>
          <a:p>
            <a:r>
              <a:rPr lang="en-US" sz="2000" dirty="0"/>
              <a:t>;; RETURNS: its factorial</a:t>
            </a:r>
          </a:p>
          <a:p>
            <a:endParaRPr lang="en-US" sz="2000" dirty="0"/>
          </a:p>
          <a:p>
            <a:r>
              <a:rPr lang="en-US" sz="2000" dirty="0"/>
              <a:t>(define (fact n)</a:t>
            </a:r>
          </a:p>
          <a:p>
            <a:r>
              <a:rPr lang="en-US" sz="2000" dirty="0"/>
              <a:t>  (cond</a:t>
            </a:r>
          </a:p>
          <a:p>
            <a:r>
              <a:rPr lang="en-US" sz="2000" dirty="0"/>
              <a:t>    [(zero? n) 1]</a:t>
            </a:r>
          </a:p>
          <a:p>
            <a:r>
              <a:rPr lang="en-US" sz="2000" dirty="0"/>
              <a:t>    [else (prod n (fact (sub1 n)))]))</a:t>
            </a:r>
          </a:p>
        </p:txBody>
      </p:sp>
      <p:sp>
        <p:nvSpPr>
          <p:cNvPr id="4" name="Slide Number Placeholder 3"/>
          <p:cNvSpPr>
            <a:spLocks noGrp="1"/>
          </p:cNvSpPr>
          <p:nvPr>
            <p:ph type="sldNum" sz="quarter" idx="12"/>
          </p:nvPr>
        </p:nvSpPr>
        <p:spPr/>
        <p:txBody>
          <a:bodyPr/>
          <a:lstStyle/>
          <a:p>
            <a:fld id="{2AF3B5EA-18B6-4040-9F78-6052AF49C681}" type="slidenum">
              <a:rPr lang="en-US" smtClean="0"/>
              <a:t>96</a:t>
            </a:fld>
            <a:endParaRPr lang="en-US"/>
          </a:p>
        </p:txBody>
      </p:sp>
      <p:sp>
        <p:nvSpPr>
          <p:cNvPr id="5" name="Rectangle 4"/>
          <p:cNvSpPr/>
          <p:nvPr/>
        </p:nvSpPr>
        <p:spPr>
          <a:xfrm>
            <a:off x="1118125" y="5124267"/>
            <a:ext cx="4491457" cy="121288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we've written </a:t>
            </a:r>
            <a:r>
              <a:rPr lang="en-US" b="1" dirty="0">
                <a:solidFill>
                  <a:schemeClr val="tx1"/>
                </a:solidFill>
              </a:rPr>
              <a:t>prod</a:t>
            </a:r>
            <a:r>
              <a:rPr lang="en-US" dirty="0">
                <a:solidFill>
                  <a:schemeClr val="tx1"/>
                </a:solidFill>
              </a:rPr>
              <a:t> instead of </a:t>
            </a:r>
            <a:r>
              <a:rPr lang="en-US" b="1" dirty="0">
                <a:solidFill>
                  <a:schemeClr val="tx1"/>
                </a:solidFill>
              </a:rPr>
              <a:t>*</a:t>
            </a:r>
            <a:r>
              <a:rPr lang="en-US" dirty="0">
                <a:solidFill>
                  <a:schemeClr val="tx1"/>
                </a:solidFill>
              </a:rPr>
              <a:t>, just to emphasize that we can do anything we want just using the primitive functions we've built. </a:t>
            </a:r>
          </a:p>
        </p:txBody>
      </p:sp>
      <p:cxnSp>
        <p:nvCxnSpPr>
          <p:cNvPr id="7" name="Straight Arrow Connector 6"/>
          <p:cNvCxnSpPr>
            <a:stCxn id="5" idx="0"/>
          </p:cNvCxnSpPr>
          <p:nvPr/>
        </p:nvCxnSpPr>
        <p:spPr>
          <a:xfrm flipH="1" flipV="1">
            <a:off x="2596327" y="4505670"/>
            <a:ext cx="767527" cy="6185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747299" y="1786160"/>
            <a:ext cx="2814268" cy="966516"/>
          </a:xfrm>
          <a:prstGeom prst="rect">
            <a:avLst/>
          </a:prstGeom>
          <a:solidFill>
            <a:schemeClr val="accent3">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How could we talk about recursive functions without writing factorial? </a:t>
            </a:r>
            <a:r>
              <a:rPr lang="en-US" dirty="0">
                <a:solidFill>
                  <a:schemeClr val="tx1"/>
                </a:solidFill>
                <a:sym typeface="Wingdings" panose="05000000000000000000" pitchFamily="2" charset="2"/>
              </a:rPr>
              <a:t></a:t>
            </a:r>
            <a:endParaRPr lang="en-US" dirty="0">
              <a:solidFill>
                <a:schemeClr val="tx1"/>
              </a:solidFill>
            </a:endParaRPr>
          </a:p>
        </p:txBody>
      </p:sp>
    </p:spTree>
    <p:extLst>
      <p:ext uri="{BB962C8B-B14F-4D97-AF65-F5344CB8AC3E}">
        <p14:creationId xmlns:p14="http://schemas.microsoft.com/office/powerpoint/2010/main" val="2293477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different data definition for the natural numbers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a:t>So far, we've only one seen one data definition for each kind of data we want to represent.</a:t>
                </a:r>
              </a:p>
              <a:p>
                <a:endParaRPr lang="en-US" dirty="0"/>
              </a:p>
              <a:p>
                <a:endParaRPr lang="en-US" dirty="0"/>
              </a:p>
              <a:p>
                <a:r>
                  <a:rPr lang="en-US" dirty="0"/>
                  <a:t>Let's try an entirely different representation for the natural numbers.</a:t>
                </a:r>
              </a:p>
              <a:p>
                <a:r>
                  <a:rPr lang="en-US" dirty="0"/>
                  <a:t>We'll represent the natural number </a:t>
                </a:r>
                <a14:m>
                  <m:oMath xmlns:m="http://schemas.openxmlformats.org/officeDocument/2006/math">
                    <m:r>
                      <a:rPr lang="en-US" b="0" i="1" smtClean="0">
                        <a:latin typeface="Cambria Math" panose="02040503050406030204" pitchFamily="18" charset="0"/>
                      </a:rPr>
                      <m:t>𝑛</m:t>
                    </m:r>
                  </m:oMath>
                </a14:m>
                <a:r>
                  <a:rPr lang="en-US" dirty="0"/>
                  <a:t> by a list consisting of </a:t>
                </a:r>
                <a14:m>
                  <m:oMath xmlns:m="http://schemas.openxmlformats.org/officeDocument/2006/math">
                    <m:r>
                      <a:rPr lang="en-US" i="1">
                        <a:latin typeface="Cambria Math" panose="02040503050406030204" pitchFamily="18" charset="0"/>
                      </a:rPr>
                      <m:t>𝑛</m:t>
                    </m:r>
                  </m:oMath>
                </a14:m>
                <a:r>
                  <a:rPr lang="en-US" dirty="0"/>
                  <a:t> copies of </a:t>
                </a:r>
                <a:r>
                  <a:rPr lang="en-US" b="1" dirty="0"/>
                  <a:t>true</a:t>
                </a:r>
                <a:r>
                  <a:rPr lang="en-US" dirty="0"/>
                  <a: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704" t="-1752" r="-2815" b="-13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97</a:t>
            </a:fld>
            <a:endParaRPr lang="en-US"/>
          </a:p>
        </p:txBody>
      </p:sp>
      <p:sp>
        <p:nvSpPr>
          <p:cNvPr id="6" name="Rectangle 5"/>
          <p:cNvSpPr/>
          <p:nvPr/>
        </p:nvSpPr>
        <p:spPr>
          <a:xfrm>
            <a:off x="4339846" y="2705297"/>
            <a:ext cx="4538835" cy="103284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Well, not quite:  we could certainly change any of our data definitions by changing the name of the structure, changing field names, or changing the order of the fields, but that's not much of a change </a:t>
            </a:r>
            <a:r>
              <a:rPr lang="en-US" sz="1400" dirty="0">
                <a:solidFill>
                  <a:schemeClr val="tx1"/>
                </a:solidFill>
                <a:sym typeface="Wingdings" panose="05000000000000000000" pitchFamily="2" charset="2"/>
              </a:rPr>
              <a:t></a:t>
            </a:r>
            <a:endParaRPr lang="en-US" sz="1400" dirty="0">
              <a:solidFill>
                <a:schemeClr val="tx1"/>
              </a:solidFill>
            </a:endParaRPr>
          </a:p>
        </p:txBody>
      </p:sp>
    </p:spTree>
    <p:extLst>
      <p:ext uri="{BB962C8B-B14F-4D97-AF65-F5344CB8AC3E}">
        <p14:creationId xmlns:p14="http://schemas.microsoft.com/office/powerpoint/2010/main" val="25780423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type </a:t>
            </a:r>
            <a:r>
              <a:rPr lang="en-US" dirty="0" err="1"/>
              <a:t>LNat</a:t>
            </a:r>
            <a:endParaRPr lang="en-US" dirty="0"/>
          </a:p>
        </p:txBody>
      </p:sp>
      <p:sp>
        <p:nvSpPr>
          <p:cNvPr id="5" name="Content Placeholder 4"/>
          <p:cNvSpPr>
            <a:spLocks noGrp="1"/>
          </p:cNvSpPr>
          <p:nvPr>
            <p:ph idx="1"/>
          </p:nvPr>
        </p:nvSpPr>
        <p:spPr/>
        <p:txBody>
          <a:bodyPr>
            <a:normAutofit fontScale="47500" lnSpcReduction="20000"/>
          </a:bodyPr>
          <a:lstStyle/>
          <a:p>
            <a:r>
              <a:rPr lang="en-US" dirty="0"/>
              <a:t>;; An </a:t>
            </a:r>
            <a:r>
              <a:rPr lang="en-US" dirty="0" err="1"/>
              <a:t>LNat</a:t>
            </a:r>
            <a:r>
              <a:rPr lang="en-US" dirty="0"/>
              <a:t> is a natural number, represented as a list of "</a:t>
            </a:r>
            <a:r>
              <a:rPr lang="en-US" dirty="0" err="1"/>
              <a:t>true"s</a:t>
            </a:r>
            <a:r>
              <a:rPr lang="en-US" dirty="0"/>
              <a:t>.</a:t>
            </a:r>
          </a:p>
          <a:p>
            <a:endParaRPr lang="en-US" dirty="0"/>
          </a:p>
          <a:p>
            <a:r>
              <a:rPr lang="en-US" dirty="0"/>
              <a:t>;; CONSTRUCTOR TEMPLATES:</a:t>
            </a:r>
          </a:p>
          <a:p>
            <a:r>
              <a:rPr lang="en-US" dirty="0"/>
              <a:t>;; -- empty</a:t>
            </a:r>
          </a:p>
          <a:p>
            <a:r>
              <a:rPr lang="en-US" dirty="0"/>
              <a:t>;; -- (cons true ln)       </a:t>
            </a:r>
          </a:p>
          <a:p>
            <a:r>
              <a:rPr lang="en-US" dirty="0"/>
              <a:t>;;       WHERE ln is a </a:t>
            </a:r>
            <a:r>
              <a:rPr lang="en-US" dirty="0" err="1"/>
              <a:t>LNat</a:t>
            </a:r>
            <a:endParaRPr lang="en-US" dirty="0"/>
          </a:p>
          <a:p>
            <a:endParaRPr lang="en-US" dirty="0"/>
          </a:p>
          <a:p>
            <a:r>
              <a:rPr lang="en-US" dirty="0"/>
              <a:t>;; INTERP:</a:t>
            </a:r>
          </a:p>
          <a:p>
            <a:r>
              <a:rPr lang="en-US" dirty="0"/>
              <a:t>;; empty represents 0</a:t>
            </a:r>
          </a:p>
          <a:p>
            <a:r>
              <a:rPr lang="en-US" dirty="0"/>
              <a:t>;; if ln represents n, then (cons true ln) represents n+1</a:t>
            </a:r>
          </a:p>
          <a:p>
            <a:endParaRPr lang="en-US" dirty="0"/>
          </a:p>
          <a:p>
            <a:r>
              <a:rPr lang="en-US" dirty="0"/>
              <a:t>;; OBSERVER TEMPLATE:</a:t>
            </a:r>
          </a:p>
          <a:p>
            <a:endParaRPr lang="en-US" dirty="0"/>
          </a:p>
          <a:p>
            <a:r>
              <a:rPr lang="en-US" dirty="0"/>
              <a:t>;; </a:t>
            </a:r>
            <a:r>
              <a:rPr lang="en-US" dirty="0" err="1"/>
              <a:t>lnat-fn</a:t>
            </a:r>
            <a:r>
              <a:rPr lang="en-US" dirty="0"/>
              <a:t> : </a:t>
            </a:r>
            <a:r>
              <a:rPr lang="en-US" dirty="0" err="1"/>
              <a:t>LNat</a:t>
            </a:r>
            <a:r>
              <a:rPr lang="en-US" dirty="0"/>
              <a:t> -&gt; ??</a:t>
            </a:r>
          </a:p>
          <a:p>
            <a:r>
              <a:rPr lang="en-US" dirty="0"/>
              <a:t>(define (</a:t>
            </a:r>
            <a:r>
              <a:rPr lang="en-US" dirty="0" err="1"/>
              <a:t>lnat-fn</a:t>
            </a:r>
            <a:r>
              <a:rPr lang="en-US" dirty="0"/>
              <a:t> n)</a:t>
            </a:r>
          </a:p>
          <a:p>
            <a:r>
              <a:rPr lang="en-US" dirty="0"/>
              <a:t> (cond</a:t>
            </a:r>
          </a:p>
          <a:p>
            <a:r>
              <a:rPr lang="en-US" dirty="0"/>
              <a:t>  [(empty? n) ...]</a:t>
            </a:r>
          </a:p>
          <a:p>
            <a:r>
              <a:rPr lang="en-US" dirty="0"/>
              <a:t>  [else (...</a:t>
            </a:r>
          </a:p>
          <a:p>
            <a:r>
              <a:rPr lang="en-US" dirty="0"/>
              <a:t>         (</a:t>
            </a:r>
            <a:r>
              <a:rPr lang="en-US" dirty="0" err="1"/>
              <a:t>lnat-fn</a:t>
            </a:r>
            <a:r>
              <a:rPr lang="en-US" dirty="0"/>
              <a:t> (rest n)))]))</a:t>
            </a:r>
          </a:p>
        </p:txBody>
      </p:sp>
      <p:sp>
        <p:nvSpPr>
          <p:cNvPr id="4" name="Slide Number Placeholder 3"/>
          <p:cNvSpPr>
            <a:spLocks noGrp="1"/>
          </p:cNvSpPr>
          <p:nvPr>
            <p:ph type="sldNum" sz="quarter" idx="12"/>
          </p:nvPr>
        </p:nvSpPr>
        <p:spPr/>
        <p:txBody>
          <a:bodyPr/>
          <a:lstStyle/>
          <a:p>
            <a:fld id="{2AF3B5EA-18B6-4040-9F78-6052AF49C681}" type="slidenum">
              <a:rPr lang="en-US" smtClean="0"/>
              <a:t>98</a:t>
            </a:fld>
            <a:endParaRPr lang="en-US"/>
          </a:p>
        </p:txBody>
      </p:sp>
    </p:spTree>
    <p:extLst>
      <p:ext uri="{BB962C8B-B14F-4D97-AF65-F5344CB8AC3E}">
        <p14:creationId xmlns:p14="http://schemas.microsoft.com/office/powerpoint/2010/main" val="27395816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help functions</a:t>
            </a:r>
          </a:p>
        </p:txBody>
      </p:sp>
      <p:sp>
        <p:nvSpPr>
          <p:cNvPr id="3" name="Content Placeholder 2"/>
          <p:cNvSpPr>
            <a:spLocks noGrp="1"/>
          </p:cNvSpPr>
          <p:nvPr>
            <p:ph idx="1"/>
          </p:nvPr>
        </p:nvSpPr>
        <p:spPr/>
        <p:txBody>
          <a:bodyPr>
            <a:normAutofit/>
          </a:bodyPr>
          <a:lstStyle/>
          <a:p>
            <a:r>
              <a:rPr lang="en-US" sz="2000" dirty="0"/>
              <a:t>;; </a:t>
            </a:r>
            <a:r>
              <a:rPr lang="en-US" sz="2000" dirty="0" err="1"/>
              <a:t>succ</a:t>
            </a:r>
            <a:r>
              <a:rPr lang="en-US" sz="2000" dirty="0"/>
              <a:t> : </a:t>
            </a:r>
            <a:r>
              <a:rPr lang="en-US" sz="2000" dirty="0" err="1"/>
              <a:t>LNat</a:t>
            </a:r>
            <a:r>
              <a:rPr lang="en-US" sz="2000" dirty="0"/>
              <a:t> -&gt; </a:t>
            </a:r>
            <a:r>
              <a:rPr lang="en-US" sz="2000" dirty="0" err="1"/>
              <a:t>LNat</a:t>
            </a:r>
            <a:endParaRPr lang="en-US" sz="2000" dirty="0"/>
          </a:p>
          <a:p>
            <a:r>
              <a:rPr lang="en-US" sz="2000" dirty="0"/>
              <a:t>;; GIVEN: an </a:t>
            </a:r>
            <a:r>
              <a:rPr lang="en-US" sz="2000" dirty="0" err="1"/>
              <a:t>LNat</a:t>
            </a:r>
            <a:r>
              <a:rPr lang="en-US" sz="2000" dirty="0"/>
              <a:t> representing n</a:t>
            </a:r>
          </a:p>
          <a:p>
            <a:r>
              <a:rPr lang="en-US" sz="2000" dirty="0"/>
              <a:t>;; RETURNS: an </a:t>
            </a:r>
            <a:r>
              <a:rPr lang="en-US" sz="2000" dirty="0" err="1"/>
              <a:t>LNat</a:t>
            </a:r>
            <a:r>
              <a:rPr lang="en-US" sz="2000" dirty="0"/>
              <a:t> representing n+1</a:t>
            </a:r>
          </a:p>
          <a:p>
            <a:endParaRPr lang="en-US" sz="2000" dirty="0"/>
          </a:p>
          <a:p>
            <a:r>
              <a:rPr lang="en-US" sz="2000" dirty="0"/>
              <a:t>(define (</a:t>
            </a:r>
            <a:r>
              <a:rPr lang="en-US" sz="2000" dirty="0" err="1"/>
              <a:t>succ</a:t>
            </a:r>
            <a:r>
              <a:rPr lang="en-US" sz="2000" dirty="0"/>
              <a:t> ln) (cons true ln))</a:t>
            </a:r>
          </a:p>
          <a:p>
            <a:endParaRPr lang="en-US" sz="2000" dirty="0"/>
          </a:p>
          <a:p>
            <a:r>
              <a:rPr lang="en-US" sz="2000" dirty="0"/>
              <a:t>;; </a:t>
            </a:r>
            <a:r>
              <a:rPr lang="en-US" sz="2000" dirty="0" err="1"/>
              <a:t>pred</a:t>
            </a:r>
            <a:r>
              <a:rPr lang="en-US" sz="2000" dirty="0"/>
              <a:t> : </a:t>
            </a:r>
            <a:r>
              <a:rPr lang="en-US" sz="2000" dirty="0" err="1"/>
              <a:t>LNat</a:t>
            </a:r>
            <a:r>
              <a:rPr lang="en-US" sz="2000" dirty="0"/>
              <a:t> -&gt; </a:t>
            </a:r>
            <a:r>
              <a:rPr lang="en-US" sz="2000" dirty="0" err="1"/>
              <a:t>LNat</a:t>
            </a:r>
            <a:endParaRPr lang="en-US" sz="2000" dirty="0"/>
          </a:p>
          <a:p>
            <a:r>
              <a:rPr lang="en-US" sz="2000" dirty="0"/>
              <a:t>;; GIVEN: an </a:t>
            </a:r>
            <a:r>
              <a:rPr lang="en-US" sz="2000" dirty="0" err="1"/>
              <a:t>LNat</a:t>
            </a:r>
            <a:r>
              <a:rPr lang="en-US" sz="2000" dirty="0"/>
              <a:t> representing a natural number n &gt; 0</a:t>
            </a:r>
          </a:p>
          <a:p>
            <a:r>
              <a:rPr lang="en-US" sz="2000" dirty="0"/>
              <a:t>;; RETURNS: an </a:t>
            </a:r>
            <a:r>
              <a:rPr lang="en-US" sz="2000" dirty="0" err="1"/>
              <a:t>LNat</a:t>
            </a:r>
            <a:r>
              <a:rPr lang="en-US" sz="2000" dirty="0"/>
              <a:t> representing n-1</a:t>
            </a:r>
          </a:p>
          <a:p>
            <a:endParaRPr lang="en-US" sz="2000" dirty="0"/>
          </a:p>
          <a:p>
            <a:r>
              <a:rPr lang="en-US" sz="2000" dirty="0"/>
              <a:t>(define (</a:t>
            </a:r>
            <a:r>
              <a:rPr lang="en-US" sz="2000" dirty="0" err="1"/>
              <a:t>pred</a:t>
            </a:r>
            <a:r>
              <a:rPr lang="en-US" sz="2000" dirty="0"/>
              <a:t> ln) (rest ln))</a:t>
            </a:r>
          </a:p>
          <a:p>
            <a:endParaRPr lang="en-US" sz="2000" dirty="0"/>
          </a:p>
          <a:p>
            <a:endParaRPr lang="en-US" sz="2000" dirty="0"/>
          </a:p>
        </p:txBody>
      </p:sp>
      <p:sp>
        <p:nvSpPr>
          <p:cNvPr id="4" name="Slide Number Placeholder 3"/>
          <p:cNvSpPr>
            <a:spLocks noGrp="1"/>
          </p:cNvSpPr>
          <p:nvPr>
            <p:ph type="sldNum" sz="quarter" idx="12"/>
          </p:nvPr>
        </p:nvSpPr>
        <p:spPr/>
        <p:txBody>
          <a:bodyPr/>
          <a:lstStyle/>
          <a:p>
            <a:fld id="{2AF3B5EA-18B6-4040-9F78-6052AF49C681}" type="slidenum">
              <a:rPr lang="en-US" smtClean="0"/>
              <a:t>99</a:t>
            </a:fld>
            <a:endParaRPr lang="en-US"/>
          </a:p>
        </p:txBody>
      </p:sp>
      <p:sp>
        <p:nvSpPr>
          <p:cNvPr id="5" name="Rectangle 4"/>
          <p:cNvSpPr/>
          <p:nvPr/>
        </p:nvSpPr>
        <p:spPr>
          <a:xfrm>
            <a:off x="6092841" y="1861965"/>
            <a:ext cx="2899549" cy="166771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It's useful to define some help functions, so we don't have to spend our time worrying about the details of the data representation.</a:t>
            </a:r>
          </a:p>
        </p:txBody>
      </p:sp>
    </p:spTree>
    <p:extLst>
      <p:ext uri="{BB962C8B-B14F-4D97-AF65-F5344CB8AC3E}">
        <p14:creationId xmlns:p14="http://schemas.microsoft.com/office/powerpoint/2010/main" val="14848550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d6ad7a6ca2555a644d522ccf343b72fc43e"/>
  <p:tag name="ISPRING_RESOURCE_PATHS_HASH_PRESENTER" val="006e7b5f3d8363c93336e3603664799686fbd9"/>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HIDDENFONTSHAPE" val="true"/>
</p:tagLst>
</file>

<file path=ppt/tags/tag4.xml><?xml version="1.0" encoding="utf-8"?>
<p:tagLst xmlns:a="http://schemas.openxmlformats.org/drawingml/2006/main" xmlns:r="http://schemas.openxmlformats.org/officeDocument/2006/relationships" xmlns:p="http://schemas.openxmlformats.org/presentationml/2006/main">
  <p:tag name="HIDDENFONTSHAPE" val="true"/>
</p:tagLst>
</file>

<file path=ppt/tags/tag5.xml><?xml version="1.0" encoding="utf-8"?>
<p:tagLst xmlns:a="http://schemas.openxmlformats.org/drawingml/2006/main" xmlns:r="http://schemas.openxmlformats.org/officeDocument/2006/relationships" xmlns:p="http://schemas.openxmlformats.org/presentationml/2006/main">
  <p:tag name="HIDDENFONTSHAPE" val="true"/>
</p:tagLst>
</file>

<file path=ppt/tags/tag6.xml><?xml version="1.0" encoding="utf-8"?>
<p:tagLst xmlns:a="http://schemas.openxmlformats.org/drawingml/2006/main" xmlns:r="http://schemas.openxmlformats.org/officeDocument/2006/relationships" xmlns:p="http://schemas.openxmlformats.org/presentationml/2006/main">
  <p:tag name="HIDDENFONTSHAPE" val="true"/>
</p:tagLst>
</file>

<file path=ppt/tags/tag7.xml><?xml version="1.0" encoding="utf-8"?>
<p:tagLst xmlns:a="http://schemas.openxmlformats.org/drawingml/2006/main" xmlns:r="http://schemas.openxmlformats.org/officeDocument/2006/relationships" xmlns:p="http://schemas.openxmlformats.org/presentationml/2006/main">
  <p:tag name="HIDDENFONTSHAPE" val="true"/>
</p:tagLst>
</file>

<file path=ppt/tags/tag8.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4377</TotalTime>
  <Words>11778</Words>
  <Application>Microsoft Office PowerPoint</Application>
  <PresentationFormat>On-screen Show (4:3)</PresentationFormat>
  <Paragraphs>1610</Paragraphs>
  <Slides>168</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168</vt:i4>
      </vt:variant>
    </vt:vector>
  </HeadingPairs>
  <TitlesOfParts>
    <vt:vector size="179" baseType="lpstr">
      <vt:lpstr>Arial</vt:lpstr>
      <vt:lpstr>Calibri</vt:lpstr>
      <vt:lpstr>Cambria Math</vt:lpstr>
      <vt:lpstr>CMMI10</vt:lpstr>
      <vt:lpstr>CMR10</vt:lpstr>
      <vt:lpstr>CMSY10ORIG</vt:lpstr>
      <vt:lpstr>Consolas</vt:lpstr>
      <vt:lpstr>Courier New</vt:lpstr>
      <vt:lpstr>Helvetica Neue</vt:lpstr>
      <vt:lpstr>Wingdings</vt:lpstr>
      <vt:lpstr>1_Office Theme</vt:lpstr>
      <vt:lpstr>Module 4: Lists</vt:lpstr>
      <vt:lpstr>PowerPoint Presentation</vt:lpstr>
      <vt:lpstr>Outline for the rest of this week</vt:lpstr>
      <vt:lpstr>Key Points for this Lesson</vt:lpstr>
      <vt:lpstr>Sequence Information</vt:lpstr>
      <vt:lpstr>Lists: A Handy Representation for Sequences</vt:lpstr>
      <vt:lpstr>Example Data Definition for Sequence Data</vt:lpstr>
      <vt:lpstr>Examples of NumberSeq:</vt:lpstr>
      <vt:lpstr>DigitSequence</vt:lpstr>
      <vt:lpstr>Examples of DSeqs</vt:lpstr>
      <vt:lpstr>These data definitions are self-referential</vt:lpstr>
      <vt:lpstr>This one is self-referential, too</vt:lpstr>
      <vt:lpstr>How Lists Represent Sequences</vt:lpstr>
      <vt:lpstr>The constructor template for list data</vt:lpstr>
      <vt:lpstr>Collection Information</vt:lpstr>
      <vt:lpstr>Example Data Definition for Collection Information</vt:lpstr>
      <vt:lpstr>List Notation</vt:lpstr>
      <vt:lpstr>Examples of List Notation</vt:lpstr>
      <vt:lpstr>Implementation of cons</vt:lpstr>
      <vt:lpstr>Operations on Lists</vt:lpstr>
      <vt:lpstr>Operations on Lists</vt:lpstr>
      <vt:lpstr>Operations on Lists</vt:lpstr>
      <vt:lpstr>Examples</vt:lpstr>
      <vt:lpstr>Implementation of first and rest</vt:lpstr>
      <vt:lpstr>Properties of cons, first, and rest</vt:lpstr>
      <vt:lpstr>Summary</vt:lpstr>
      <vt:lpstr>Next Steps</vt:lpstr>
      <vt:lpstr>The Observer Template for List Data</vt:lpstr>
      <vt:lpstr>Key Points</vt:lpstr>
      <vt:lpstr>Review: The Constructor Templates for XList</vt:lpstr>
      <vt:lpstr>This definition is self-referential</vt:lpstr>
      <vt:lpstr>Observer Template (1st attempt)</vt:lpstr>
      <vt:lpstr>But we should do something cleverer!</vt:lpstr>
      <vt:lpstr>The Observer Template for List data</vt:lpstr>
      <vt:lpstr>This template is self-referential</vt:lpstr>
      <vt:lpstr>From Observer Template to Function Definition</vt:lpstr>
      <vt:lpstr>Here are the questions for the Xlist template:</vt:lpstr>
      <vt:lpstr>Let’s do some examples</vt:lpstr>
      <vt:lpstr>Example 1: ns-length</vt:lpstr>
      <vt:lpstr>Example 1: ns-length</vt:lpstr>
      <vt:lpstr>Example 1: ns-length</vt:lpstr>
      <vt:lpstr>The code is self-referential, too</vt:lpstr>
      <vt:lpstr>Let's watch this work</vt:lpstr>
      <vt:lpstr>Example 2: ns-sum</vt:lpstr>
      <vt:lpstr>Example 2: ns-sum</vt:lpstr>
      <vt:lpstr>Watch this work:</vt:lpstr>
      <vt:lpstr>Example 3: double-all</vt:lpstr>
      <vt:lpstr>Example 3: double-all</vt:lpstr>
      <vt:lpstr>Watch this work:</vt:lpstr>
      <vt:lpstr>Example 4: remove-evens</vt:lpstr>
      <vt:lpstr>Example 4: remove-evens</vt:lpstr>
      <vt:lpstr>Example 4: remove-evens</vt:lpstr>
      <vt:lpstr>Example 4: remove-evens</vt:lpstr>
      <vt:lpstr>Example 4: remove-evens</vt:lpstr>
      <vt:lpstr>Example 5: remove-first-even</vt:lpstr>
      <vt:lpstr>Example 5: remove-first-even</vt:lpstr>
      <vt:lpstr>Example 5: remove-first-even</vt:lpstr>
      <vt:lpstr>Example 6: insert</vt:lpstr>
      <vt:lpstr>Function Definition for insert</vt:lpstr>
      <vt:lpstr>Watch this work:</vt:lpstr>
      <vt:lpstr>Example 7: Insertion Sort</vt:lpstr>
      <vt:lpstr>Function definition for mysort</vt:lpstr>
      <vt:lpstr>Watch this work:</vt:lpstr>
      <vt:lpstr>How many steps does this take?</vt:lpstr>
      <vt:lpstr>Summary</vt:lpstr>
      <vt:lpstr>Next Steps</vt:lpstr>
      <vt:lpstr>Lists of Structures</vt:lpstr>
      <vt:lpstr>Introduction</vt:lpstr>
      <vt:lpstr>Learning Objectives</vt:lpstr>
      <vt:lpstr>Programming with lists of structures</vt:lpstr>
      <vt:lpstr>Example: modeling a bookstore</vt:lpstr>
      <vt:lpstr>Step 1: Data Design</vt:lpstr>
      <vt:lpstr>Preliminary Data Definitions</vt:lpstr>
      <vt:lpstr>BookStatus</vt:lpstr>
      <vt:lpstr>BookStatus (cont’d)</vt:lpstr>
      <vt:lpstr>Inventory</vt:lpstr>
      <vt:lpstr>Inventory (cont’d)</vt:lpstr>
      <vt:lpstr>Inventory (cont’d)</vt:lpstr>
      <vt:lpstr>Example function: inventory-authors</vt:lpstr>
      <vt:lpstr>An Inventory– but which inventory?</vt:lpstr>
      <vt:lpstr>BookstoreState</vt:lpstr>
      <vt:lpstr>Module Summary: Self-Referential or Recursive Information</vt:lpstr>
      <vt:lpstr>Summary</vt:lpstr>
      <vt:lpstr>Next Steps</vt:lpstr>
      <vt:lpstr>Recurring on the Natural Numbers</vt:lpstr>
      <vt:lpstr>The Natural Numbers</vt:lpstr>
      <vt:lpstr>A data definition for the natural numbers</vt:lpstr>
      <vt:lpstr>Examples</vt:lpstr>
      <vt:lpstr>Is this a good data definition?</vt:lpstr>
      <vt:lpstr>Template</vt:lpstr>
      <vt:lpstr>double</vt:lpstr>
      <vt:lpstr>sum</vt:lpstr>
      <vt:lpstr>Example</vt:lpstr>
      <vt:lpstr>product</vt:lpstr>
      <vt:lpstr>Example</vt:lpstr>
      <vt:lpstr>factorial</vt:lpstr>
      <vt:lpstr>A different data definition for the natural numbers</vt:lpstr>
      <vt:lpstr>The data type LNat</vt:lpstr>
      <vt:lpstr>Useful help functions</vt:lpstr>
      <vt:lpstr>Another useful help function</vt:lpstr>
      <vt:lpstr>double on LNats</vt:lpstr>
      <vt:lpstr>sum on LNats</vt:lpstr>
      <vt:lpstr>Tests for sum</vt:lpstr>
      <vt:lpstr>prod for LNats</vt:lpstr>
      <vt:lpstr>Would you ever want to use Lnats?</vt:lpstr>
      <vt:lpstr>Summary</vt:lpstr>
      <vt:lpstr>Next Steps</vt:lpstr>
      <vt:lpstr>Non-Empty Lists</vt:lpstr>
      <vt:lpstr>Lesson Introduction</vt:lpstr>
      <vt:lpstr>Empty lists</vt:lpstr>
      <vt:lpstr>Non-empty lists</vt:lpstr>
      <vt:lpstr>Non-Empty Lists</vt:lpstr>
      <vt:lpstr>Constructor Templates for Non-Empty List of Sardines</vt:lpstr>
      <vt:lpstr>Observer Template for Non-Empty List</vt:lpstr>
      <vt:lpstr>Template Questions for Non-Empty Lists</vt:lpstr>
      <vt:lpstr>Non-Empty Lists: The General Pattern</vt:lpstr>
      <vt:lpstr>Template Questions for Non-Empty Lists</vt:lpstr>
      <vt:lpstr>Example: max</vt:lpstr>
      <vt:lpstr>Example: average</vt:lpstr>
      <vt:lpstr>Example: average</vt:lpstr>
      <vt:lpstr>But wait: there's no way to answer that question!   </vt:lpstr>
      <vt:lpstr>Try something simpler!</vt:lpstr>
      <vt:lpstr>Remember, don't use non-empty lists unless you really need to</vt:lpstr>
      <vt:lpstr>Summary</vt:lpstr>
      <vt:lpstr>Next Steps</vt:lpstr>
      <vt:lpstr>More About Recursive Data Types</vt:lpstr>
      <vt:lpstr>Introduction</vt:lpstr>
      <vt:lpstr>Key Points for Lesson 4.6</vt:lpstr>
      <vt:lpstr>Multiple constructors</vt:lpstr>
      <vt:lpstr>Properties of a good data definition for recursive data</vt:lpstr>
      <vt:lpstr>Did our definitions have these properties?</vt:lpstr>
      <vt:lpstr>Example of a bad data definition</vt:lpstr>
      <vt:lpstr>Example of a bad data definition</vt:lpstr>
      <vt:lpstr>Example of a bad data definition</vt:lpstr>
      <vt:lpstr>Let's look again at our data definition for Nat</vt:lpstr>
      <vt:lpstr>Is this a good data definition? Let's check the properties</vt:lpstr>
      <vt:lpstr>Is this a good data definition? (2)</vt:lpstr>
      <vt:lpstr>Is this a good data definition? (3)</vt:lpstr>
      <vt:lpstr>Observer Template</vt:lpstr>
      <vt:lpstr>Why Recursive Functions Halt</vt:lpstr>
      <vt:lpstr>Introduction</vt:lpstr>
      <vt:lpstr>Learning Objectives</vt:lpstr>
      <vt:lpstr>Remember ns-sum</vt:lpstr>
      <vt:lpstr>Watch this work:</vt:lpstr>
      <vt:lpstr>Clearly, this function will halt for any NumberSeq </vt:lpstr>
      <vt:lpstr>So here's a hypothesis</vt:lpstr>
      <vt:lpstr>Another example: sum</vt:lpstr>
      <vt:lpstr>Example</vt:lpstr>
      <vt:lpstr>This one will also work for any non-negative integer x</vt:lpstr>
      <vt:lpstr>Let's look at another example</vt:lpstr>
      <vt:lpstr>PowerPoint Presentation</vt:lpstr>
      <vt:lpstr>So we can refine our hypothesis</vt:lpstr>
      <vt:lpstr>Let's try another example</vt:lpstr>
      <vt:lpstr>It still works for even x</vt:lpstr>
      <vt:lpstr>But watch what happens when x is odd</vt:lpstr>
      <vt:lpstr>So let's refine our hypothesis again</vt:lpstr>
      <vt:lpstr>Halting Measure</vt:lpstr>
      <vt:lpstr>Examples</vt:lpstr>
      <vt:lpstr>A function may have more than one halting measure</vt:lpstr>
      <vt:lpstr>Don't get confused: "Termination Argument" vs. "Termination Condition"</vt:lpstr>
      <vt:lpstr>The Halting Measure is a new deliverable</vt:lpstr>
      <vt:lpstr>Summary</vt:lpstr>
      <vt:lpstr>Next Steps</vt:lpstr>
      <vt:lpstr>Outtakes</vt:lpstr>
      <vt:lpstr>Let's add this to the recipe for writing a template</vt:lpstr>
      <vt:lpstr>Let's see how the four steps in the template recipe show up in the list template.</vt:lpstr>
      <vt:lpstr>From Observer Template to Function Definition</vt:lpstr>
      <vt:lpstr>Template Questions for TLState</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140</cp:revision>
  <dcterms:created xsi:type="dcterms:W3CDTF">2010-06-24T16:22:15Z</dcterms:created>
  <dcterms:modified xsi:type="dcterms:W3CDTF">2017-08-03T00:54:27Z</dcterms:modified>
</cp:coreProperties>
</file>