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149"/>
  </p:notesMasterIdLst>
  <p:sldIdLst>
    <p:sldId id="256" r:id="rId3"/>
    <p:sldId id="267" r:id="rId4"/>
    <p:sldId id="268" r:id="rId5"/>
    <p:sldId id="276" r:id="rId6"/>
    <p:sldId id="367" r:id="rId7"/>
    <p:sldId id="368" r:id="rId8"/>
    <p:sldId id="448" r:id="rId9"/>
    <p:sldId id="369" r:id="rId10"/>
    <p:sldId id="370" r:id="rId11"/>
    <p:sldId id="450" r:id="rId12"/>
    <p:sldId id="371" r:id="rId13"/>
    <p:sldId id="373" r:id="rId14"/>
    <p:sldId id="375" r:id="rId15"/>
    <p:sldId id="376" r:id="rId16"/>
    <p:sldId id="377" r:id="rId17"/>
    <p:sldId id="378" r:id="rId18"/>
    <p:sldId id="379" r:id="rId19"/>
    <p:sldId id="380" r:id="rId20"/>
    <p:sldId id="381" r:id="rId21"/>
    <p:sldId id="382" r:id="rId22"/>
    <p:sldId id="449" r:id="rId23"/>
    <p:sldId id="384" r:id="rId24"/>
    <p:sldId id="386" r:id="rId25"/>
    <p:sldId id="451"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325" r:id="rId57"/>
    <p:sldId id="452" r:id="rId58"/>
    <p:sldId id="326" r:id="rId59"/>
    <p:sldId id="327" r:id="rId60"/>
    <p:sldId id="328" r:id="rId61"/>
    <p:sldId id="337" r:id="rId62"/>
    <p:sldId id="332" r:id="rId63"/>
    <p:sldId id="333" r:id="rId64"/>
    <p:sldId id="334" r:id="rId65"/>
    <p:sldId id="335" r:id="rId66"/>
    <p:sldId id="336" r:id="rId67"/>
    <p:sldId id="338" r:id="rId68"/>
    <p:sldId id="339"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4" r:id="rId99"/>
    <p:sldId id="435" r:id="rId100"/>
    <p:sldId id="436" r:id="rId101"/>
    <p:sldId id="437" r:id="rId102"/>
    <p:sldId id="438" r:id="rId103"/>
    <p:sldId id="439" r:id="rId104"/>
    <p:sldId id="440" r:id="rId105"/>
    <p:sldId id="441" r:id="rId106"/>
    <p:sldId id="442" r:id="rId107"/>
    <p:sldId id="443" r:id="rId108"/>
    <p:sldId id="444" r:id="rId109"/>
    <p:sldId id="445" r:id="rId110"/>
    <p:sldId id="446" r:id="rId111"/>
    <p:sldId id="447" r:id="rId112"/>
    <p:sldId id="291" r:id="rId113"/>
    <p:sldId id="292" r:id="rId114"/>
    <p:sldId id="293" r:id="rId115"/>
    <p:sldId id="294" r:id="rId116"/>
    <p:sldId id="295" r:id="rId117"/>
    <p:sldId id="296" r:id="rId118"/>
    <p:sldId id="297" r:id="rId119"/>
    <p:sldId id="298" r:id="rId120"/>
    <p:sldId id="299" r:id="rId121"/>
    <p:sldId id="300" r:id="rId122"/>
    <p:sldId id="301" r:id="rId123"/>
    <p:sldId id="302" r:id="rId124"/>
    <p:sldId id="303" r:id="rId125"/>
    <p:sldId id="304" r:id="rId126"/>
    <p:sldId id="305" r:id="rId127"/>
    <p:sldId id="306" r:id="rId128"/>
    <p:sldId id="307" r:id="rId129"/>
    <p:sldId id="308" r:id="rId130"/>
    <p:sldId id="309" r:id="rId131"/>
    <p:sldId id="310" r:id="rId132"/>
    <p:sldId id="311" r:id="rId133"/>
    <p:sldId id="273" r:id="rId134"/>
    <p:sldId id="269" r:id="rId135"/>
    <p:sldId id="258" r:id="rId136"/>
    <p:sldId id="259" r:id="rId137"/>
    <p:sldId id="274" r:id="rId138"/>
    <p:sldId id="260" r:id="rId139"/>
    <p:sldId id="261" r:id="rId140"/>
    <p:sldId id="262" r:id="rId141"/>
    <p:sldId id="263" r:id="rId142"/>
    <p:sldId id="264" r:id="rId143"/>
    <p:sldId id="265" r:id="rId144"/>
    <p:sldId id="277" r:id="rId145"/>
    <p:sldId id="266" r:id="rId146"/>
    <p:sldId id="271" r:id="rId147"/>
    <p:sldId id="272" r:id="rId148"/>
  </p:sldIdLst>
  <p:sldSz cx="9144000" cy="6858000" type="screen4x3"/>
  <p:notesSz cx="6858000" cy="9144000"/>
  <p:custDataLst>
    <p:tags r:id="rId1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3FCD0-9FF6-4494-9056-9339BDEC097D}">
          <p14:sldIdLst>
            <p14:sldId id="256"/>
            <p14:sldId id="267"/>
            <p14:sldId id="268"/>
            <p14:sldId id="276"/>
            <p14:sldId id="367"/>
            <p14:sldId id="368"/>
            <p14:sldId id="448"/>
            <p14:sldId id="369"/>
            <p14:sldId id="370"/>
            <p14:sldId id="450"/>
            <p14:sldId id="371"/>
            <p14:sldId id="373"/>
            <p14:sldId id="375"/>
            <p14:sldId id="376"/>
            <p14:sldId id="377"/>
            <p14:sldId id="378"/>
          </p14:sldIdLst>
        </p14:section>
        <p14:section name="Multiway Trees" id="{B068D6E3-ED1E-49CD-A7CF-8E67CF6494B1}">
          <p14:sldIdLst>
            <p14:sldId id="379"/>
            <p14:sldId id="380"/>
            <p14:sldId id="381"/>
            <p14:sldId id="382"/>
            <p14:sldId id="449"/>
            <p14:sldId id="384"/>
            <p14:sldId id="386"/>
            <p14:sldId id="451"/>
            <p14:sldId id="387"/>
            <p14:sldId id="388"/>
            <p14:sldId id="389"/>
            <p14:sldId id="390"/>
            <p14:sldId id="391"/>
            <p14:sldId id="392"/>
            <p14:sldId id="393"/>
            <p14:sldId id="394"/>
            <p14:sldId id="395"/>
            <p14:sldId id="396"/>
            <p14:sldId id="397"/>
            <p14:sldId id="398"/>
            <p14:sldId id="399"/>
            <p14:sldId id="400"/>
            <p14:sldId id="401"/>
            <p14:sldId id="402"/>
            <p14:sldId id="403"/>
            <p14:sldId id="404"/>
          </p14:sldIdLst>
        </p14:section>
        <p14:section name="Lists of Lists" id="{BCC428C0-8DEA-4477-92FF-FFAF809E85A2}">
          <p14:sldIdLst>
            <p14:sldId id="312"/>
            <p14:sldId id="313"/>
            <p14:sldId id="314"/>
            <p14:sldId id="315"/>
            <p14:sldId id="316"/>
            <p14:sldId id="317"/>
            <p14:sldId id="318"/>
            <p14:sldId id="319"/>
            <p14:sldId id="320"/>
            <p14:sldId id="321"/>
            <p14:sldId id="322"/>
            <p14:sldId id="324"/>
            <p14:sldId id="325"/>
            <p14:sldId id="452"/>
            <p14:sldId id="326"/>
            <p14:sldId id="327"/>
            <p14:sldId id="328"/>
            <p14:sldId id="337"/>
            <p14:sldId id="332"/>
            <p14:sldId id="333"/>
            <p14:sldId id="334"/>
            <p14:sldId id="335"/>
            <p14:sldId id="336"/>
            <p14:sldId id="338"/>
            <p14:sldId id="339"/>
          </p14:sldIdLst>
        </p14:section>
        <p14:section name="Doing It in Java" id="{4D47DE81-5F75-4EAF-9CDE-B2A21AB651ED}">
          <p14:sldIdLst/>
        </p14:section>
        <p14:section name="More about Recursive Data Types" id="{F6531911-8057-4C38-BC01-F9DCFF670BD7}">
          <p14:sldIdLst>
            <p14:sldId id="405"/>
            <p14:sldId id="406"/>
            <p14:sldId id="407"/>
            <p14:sldId id="408"/>
            <p14:sldId id="409"/>
            <p14:sldId id="410"/>
            <p14:sldId id="411"/>
            <p14:sldId id="412"/>
            <p14:sldId id="413"/>
            <p14:sldId id="414"/>
            <p14:sldId id="415"/>
            <p14:sldId id="416"/>
            <p14:sldId id="417"/>
            <p14:sldId id="418"/>
          </p14:sldIdLst>
        </p14:section>
        <p14:section name="Why Recursive Functions Halt" id="{C3E16133-1CAD-475C-BCB0-6047EF140CC9}">
          <p14:sldIdLst>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Lst>
        </p14:section>
        <p14:section name="Untitled Section" id="{76F44914-911D-4125-BD7F-6A79B61C8F45}">
          <p14:sldIdLst>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 name="Old lesson 1" id="{3BC54392-2D1F-4AE0-AAD1-B99B748969CD}">
          <p14:sldIdLst>
            <p14:sldId id="273"/>
            <p14:sldId id="269"/>
            <p14:sldId id="258"/>
            <p14:sldId id="259"/>
            <p14:sldId id="274"/>
            <p14:sldId id="260"/>
            <p14:sldId id="261"/>
            <p14:sldId id="262"/>
            <p14:sldId id="263"/>
            <p14:sldId id="264"/>
            <p14:sldId id="265"/>
            <p14:sldId id="277"/>
            <p14:sldId id="266"/>
            <p14:sldId id="271"/>
            <p14:sldId id="272"/>
          </p14:sldIdLst>
        </p14:section>
        <p14:section name="Untitled Section" id="{4EF798B2-CAFC-4A74-8E3A-BB5100779CF6}">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56" autoAdjust="0"/>
    <p:restoredTop sz="89932" autoAdjust="0"/>
  </p:normalViewPr>
  <p:slideViewPr>
    <p:cSldViewPr>
      <p:cViewPr varScale="1">
        <p:scale>
          <a:sx n="109" d="100"/>
          <a:sy n="109" d="100"/>
        </p:scale>
        <p:origin x="474" y="114"/>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194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gs" Target="tags/tag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31190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341038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324757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64637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1732514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37</a:t>
            </a:fld>
            <a:endParaRPr lang="en-US"/>
          </a:p>
        </p:txBody>
      </p:sp>
    </p:spTree>
    <p:extLst>
      <p:ext uri="{BB962C8B-B14F-4D97-AF65-F5344CB8AC3E}">
        <p14:creationId xmlns:p14="http://schemas.microsoft.com/office/powerpoint/2010/main" val="413425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4270189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43</a:t>
            </a:fld>
            <a:endParaRPr lang="en-US"/>
          </a:p>
        </p:txBody>
      </p:sp>
    </p:spTree>
    <p:extLst>
      <p:ext uri="{BB962C8B-B14F-4D97-AF65-F5344CB8AC3E}">
        <p14:creationId xmlns:p14="http://schemas.microsoft.com/office/powerpoint/2010/main" val="231665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the same examples, in </a:t>
            </a:r>
            <a:r>
              <a:rPr lang="en-US" sz="1200" b="1" kern="1200" dirty="0">
                <a:solidFill>
                  <a:schemeClr val="tx1"/>
                </a:solidFill>
                <a:effectLst/>
                <a:latin typeface="+mn-lt"/>
                <a:ea typeface="+mn-ea"/>
                <a:cs typeface="+mn-cs"/>
              </a:rPr>
              <a:t>list</a:t>
            </a:r>
            <a:r>
              <a:rPr lang="en-US" sz="1200" kern="1200" dirty="0">
                <a:solidFill>
                  <a:schemeClr val="tx1"/>
                </a:solidFill>
                <a:effectLst/>
                <a:latin typeface="+mn-lt"/>
                <a:ea typeface="+mn-ea"/>
                <a:cs typeface="+mn-cs"/>
              </a:rPr>
              <a:t> notation.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47</a:t>
            </a:fld>
            <a:endParaRPr lang="en-US"/>
          </a:p>
        </p:txBody>
      </p:sp>
    </p:spTree>
    <p:extLst>
      <p:ext uri="{BB962C8B-B14F-4D97-AF65-F5344CB8AC3E}">
        <p14:creationId xmlns:p14="http://schemas.microsoft.com/office/powerpoint/2010/main" val="1982916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65</a:t>
            </a:fld>
            <a:endParaRPr lang="en-US"/>
          </a:p>
        </p:txBody>
      </p:sp>
    </p:spTree>
    <p:extLst>
      <p:ext uri="{BB962C8B-B14F-4D97-AF65-F5344CB8AC3E}">
        <p14:creationId xmlns:p14="http://schemas.microsoft.com/office/powerpoint/2010/main" val="3927590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68</a:t>
            </a:fld>
            <a:endParaRPr lang="en-US"/>
          </a:p>
        </p:txBody>
      </p:sp>
    </p:spTree>
    <p:extLst>
      <p:ext uri="{BB962C8B-B14F-4D97-AF65-F5344CB8AC3E}">
        <p14:creationId xmlns:p14="http://schemas.microsoft.com/office/powerpoint/2010/main" val="4164973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69</a:t>
            </a:fld>
            <a:endParaRPr lang="en-US"/>
          </a:p>
        </p:txBody>
      </p:sp>
    </p:spTree>
    <p:extLst>
      <p:ext uri="{BB962C8B-B14F-4D97-AF65-F5344CB8AC3E}">
        <p14:creationId xmlns:p14="http://schemas.microsoft.com/office/powerpoint/2010/main" val="3902357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74</a:t>
            </a:fld>
            <a:endParaRPr lang="en-US"/>
          </a:p>
        </p:txBody>
      </p:sp>
    </p:spTree>
    <p:extLst>
      <p:ext uri="{BB962C8B-B14F-4D97-AF65-F5344CB8AC3E}">
        <p14:creationId xmlns:p14="http://schemas.microsoft.com/office/powerpoint/2010/main" val="274842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48B3DE-E9CD-4720-84B6-E24D30E64DE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9601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0997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625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111</a:t>
            </a:fld>
            <a:endParaRPr lang="en-US"/>
          </a:p>
        </p:txBody>
      </p:sp>
    </p:spTree>
    <p:extLst>
      <p:ext uri="{BB962C8B-B14F-4D97-AF65-F5344CB8AC3E}">
        <p14:creationId xmlns:p14="http://schemas.microsoft.com/office/powerpoint/2010/main" val="178091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we'll do some examples of functions on binary trees.</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634178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125</a:t>
            </a:fld>
            <a:endParaRPr lang="en-US"/>
          </a:p>
        </p:txBody>
      </p:sp>
    </p:spTree>
    <p:extLst>
      <p:ext uri="{BB962C8B-B14F-4D97-AF65-F5344CB8AC3E}">
        <p14:creationId xmlns:p14="http://schemas.microsoft.com/office/powerpoint/2010/main" val="1113118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129</a:t>
            </a:fld>
            <a:endParaRPr lang="en-US"/>
          </a:p>
        </p:txBody>
      </p:sp>
    </p:spTree>
    <p:extLst>
      <p:ext uri="{BB962C8B-B14F-4D97-AF65-F5344CB8AC3E}">
        <p14:creationId xmlns:p14="http://schemas.microsoft.com/office/powerpoint/2010/main" val="2990775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135</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136</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137</a:t>
            </a:fld>
            <a:endParaRPr lang="en-US"/>
          </a:p>
        </p:txBody>
      </p:sp>
    </p:spTree>
    <p:extLst>
      <p:ext uri="{BB962C8B-B14F-4D97-AF65-F5344CB8AC3E}">
        <p14:creationId xmlns:p14="http://schemas.microsoft.com/office/powerpoint/2010/main" val="2909519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138</a:t>
            </a:fld>
            <a:endParaRPr lang="en-US"/>
          </a:p>
        </p:txBody>
      </p:sp>
    </p:spTree>
    <p:extLst>
      <p:ext uri="{BB962C8B-B14F-4D97-AF65-F5344CB8AC3E}">
        <p14:creationId xmlns:p14="http://schemas.microsoft.com/office/powerpoint/2010/main" val="3465471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139</a:t>
            </a:fld>
            <a:endParaRPr lang="en-US"/>
          </a:p>
        </p:txBody>
      </p:sp>
    </p:spTree>
    <p:extLst>
      <p:ext uri="{BB962C8B-B14F-4D97-AF65-F5344CB8AC3E}">
        <p14:creationId xmlns:p14="http://schemas.microsoft.com/office/powerpoint/2010/main" val="3994313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140</a:t>
            </a:fld>
            <a:endParaRPr lang="en-US"/>
          </a:p>
        </p:txBody>
      </p:sp>
    </p:spTree>
    <p:extLst>
      <p:ext uri="{BB962C8B-B14F-4D97-AF65-F5344CB8AC3E}">
        <p14:creationId xmlns:p14="http://schemas.microsoft.com/office/powerpoint/2010/main" val="2151563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could</a:t>
            </a:r>
            <a:r>
              <a:rPr lang="en-US" baseline="0" dirty="0"/>
              <a:t> represent Pizzas either by lists or structures.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5967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just fill in the answer to each question.</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25245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a:t>
            </a:r>
            <a:r>
              <a:rPr lang="en-US" b="1" baseline="0" dirty="0"/>
              <a:t>leaf-min</a:t>
            </a:r>
            <a:r>
              <a:rPr lang="en-US" baseline="0" dirty="0"/>
              <a:t> is similar.</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74565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17</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503488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30320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creativecommons.org/licenses/by-nc/3.0/"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ioccc.org/2011/akari/akari.c" TargetMode="External"/><Relationship Id="rId2" Type="http://schemas.openxmlformats.org/officeDocument/2006/relationships/hyperlink" Target="http://en.wikipedia.org/wiki/John_McCarthy_(computer_scientis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Lesson%204.1%20Lists.ppt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Lesson%204.1%20Lists.ppt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5.1</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10</a:t>
            </a:fld>
            <a:endParaRPr lang="en-US"/>
          </a:p>
        </p:txBody>
      </p:sp>
      <p:sp>
        <p:nvSpPr>
          <p:cNvPr id="27" name="TextBox 26"/>
          <p:cNvSpPr txBox="1"/>
          <p:nvPr/>
        </p:nvSpPr>
        <p:spPr>
          <a:xfrm>
            <a:off x="1295400" y="4648200"/>
            <a:ext cx="2209800" cy="1477328"/>
          </a:xfrm>
          <a:prstGeom prst="rect">
            <a:avLst/>
          </a:prstGeom>
          <a:solidFill>
            <a:schemeClr val="accent1">
              <a:lumMod val="20000"/>
              <a:lumOff val="80000"/>
            </a:schemeClr>
          </a:solidFill>
        </p:spPr>
        <p:txBody>
          <a:bodyPr wrap="square" rtlCol="0">
            <a:spAutoFit/>
          </a:bodyPr>
          <a:lstStyle/>
          <a:p>
            <a:r>
              <a:rPr lang="en-US" dirty="0"/>
              <a:t>Data Hierarchy (a </a:t>
            </a:r>
            <a:r>
              <a:rPr lang="en-US" b="1" dirty="0" err="1"/>
              <a:t>BinTree</a:t>
            </a:r>
            <a:r>
              <a:rPr lang="en-US" dirty="0"/>
              <a:t> is either leaf data or has two components which are </a:t>
            </a:r>
            <a:r>
              <a:rPr lang="en-US" b="1" dirty="0" err="1"/>
              <a:t>BinTrees</a:t>
            </a:r>
            <a:endParaRPr lang="en-US" b="1" dirty="0"/>
          </a:p>
        </p:txBody>
      </p:sp>
      <p:sp>
        <p:nvSpPr>
          <p:cNvPr id="28" name="TextBox 27"/>
          <p:cNvSpPr txBox="1"/>
          <p:nvPr/>
        </p:nvSpPr>
        <p:spPr>
          <a:xfrm flipH="1">
            <a:off x="5225315" y="4966078"/>
            <a:ext cx="2057400" cy="1477328"/>
          </a:xfrm>
          <a:prstGeom prst="rect">
            <a:avLst/>
          </a:prstGeom>
          <a:solidFill>
            <a:schemeClr val="accent1">
              <a:lumMod val="20000"/>
              <a:lumOff val="80000"/>
            </a:schemeClr>
          </a:solidFill>
        </p:spPr>
        <p:txBody>
          <a:bodyPr wrap="square" rtlCol="0">
            <a:spAutoFit/>
          </a:bodyPr>
          <a:lstStyle/>
          <a:p>
            <a:r>
              <a:rPr lang="en-US" dirty="0"/>
              <a:t>Call Tree (</a:t>
            </a:r>
            <a:r>
              <a:rPr lang="en-US" b="1" dirty="0"/>
              <a:t>tree-</a:t>
            </a:r>
            <a:r>
              <a:rPr lang="en-US" b="1" dirty="0" err="1"/>
              <a:t>fn</a:t>
            </a:r>
            <a:r>
              <a:rPr lang="en-US" b="1" dirty="0"/>
              <a:t> </a:t>
            </a:r>
            <a:r>
              <a:rPr lang="en-US" dirty="0"/>
              <a:t>either calls a function on the leaf data, or it</a:t>
            </a:r>
            <a:r>
              <a:rPr lang="en-US" b="1" dirty="0"/>
              <a:t> </a:t>
            </a:r>
            <a:r>
              <a:rPr lang="en-US" dirty="0"/>
              <a:t>calls itself twice.) </a:t>
            </a:r>
          </a:p>
        </p:txBody>
      </p:sp>
      <p:grpSp>
        <p:nvGrpSpPr>
          <p:cNvPr id="7" name="Group 6"/>
          <p:cNvGrpSpPr/>
          <p:nvPr/>
        </p:nvGrpSpPr>
        <p:grpSpPr>
          <a:xfrm>
            <a:off x="633964" y="1859073"/>
            <a:ext cx="3910740" cy="2649648"/>
            <a:chOff x="661260" y="1848031"/>
            <a:chExt cx="3910740" cy="2649648"/>
          </a:xfrm>
        </p:grpSpPr>
        <p:sp>
          <p:nvSpPr>
            <p:cNvPr id="18" name="Arc 17"/>
            <p:cNvSpPr/>
            <p:nvPr/>
          </p:nvSpPr>
          <p:spPr>
            <a:xfrm rot="8189719">
              <a:off x="2329832" y="1848031"/>
              <a:ext cx="1954498" cy="1878750"/>
            </a:xfrm>
            <a:prstGeom prst="arc">
              <a:avLst>
                <a:gd name="adj1" fmla="val 4110541"/>
                <a:gd name="adj2" fmla="val 1237007"/>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p:cNvGrpSpPr/>
            <p:nvPr/>
          </p:nvGrpSpPr>
          <p:grpSpPr>
            <a:xfrm>
              <a:off x="661260" y="1866709"/>
              <a:ext cx="3910740" cy="2630970"/>
              <a:chOff x="1007107" y="1792745"/>
              <a:chExt cx="3910740" cy="2630970"/>
            </a:xfrm>
          </p:grpSpPr>
          <p:sp>
            <p:nvSpPr>
              <p:cNvPr id="3" name="TextBox 2"/>
              <p:cNvSpPr txBox="1"/>
              <p:nvPr/>
            </p:nvSpPr>
            <p:spPr>
              <a:xfrm>
                <a:off x="3069997" y="2561994"/>
                <a:ext cx="1847850" cy="369332"/>
              </a:xfrm>
              <a:prstGeom prst="rect">
                <a:avLst/>
              </a:prstGeom>
              <a:noFill/>
            </p:spPr>
            <p:txBody>
              <a:bodyPr wrap="square" rtlCol="0">
                <a:spAutoFit/>
              </a:bodyPr>
              <a:lstStyle/>
              <a:p>
                <a:r>
                  <a:rPr lang="en-US" dirty="0"/>
                  <a:t>is-component-of</a:t>
                </a:r>
              </a:p>
            </p:txBody>
          </p:sp>
          <p:grpSp>
            <p:nvGrpSpPr>
              <p:cNvPr id="14" name="Group 13"/>
              <p:cNvGrpSpPr/>
              <p:nvPr/>
            </p:nvGrpSpPr>
            <p:grpSpPr>
              <a:xfrm>
                <a:off x="1007107" y="1792745"/>
                <a:ext cx="3475343" cy="2630970"/>
                <a:chOff x="1007107" y="1792745"/>
                <a:chExt cx="3475343" cy="2630970"/>
              </a:xfrm>
            </p:grpSpPr>
            <p:sp>
              <p:nvSpPr>
                <p:cNvPr id="25" name="Rectangle 24"/>
                <p:cNvSpPr/>
                <p:nvPr/>
              </p:nvSpPr>
              <p:spPr>
                <a:xfrm>
                  <a:off x="1731008" y="2336194"/>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BinTree</a:t>
                  </a:r>
                  <a:endParaRPr lang="en-US" dirty="0"/>
                </a:p>
              </p:txBody>
            </p:sp>
            <p:sp>
              <p:nvSpPr>
                <p:cNvPr id="9" name="Arc 8"/>
                <p:cNvSpPr/>
                <p:nvPr/>
              </p:nvSpPr>
              <p:spPr>
                <a:xfrm rot="8189719">
                  <a:off x="2527952" y="1792745"/>
                  <a:ext cx="1954498" cy="1878750"/>
                </a:xfrm>
                <a:prstGeom prst="arc">
                  <a:avLst>
                    <a:gd name="adj1" fmla="val 4110541"/>
                    <a:gd name="adj2" fmla="val 1237007"/>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007107" y="3661715"/>
                  <a:ext cx="12312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leaf data</a:t>
                  </a:r>
                </a:p>
              </p:txBody>
            </p:sp>
            <p:cxnSp>
              <p:nvCxnSpPr>
                <p:cNvPr id="12" name="Straight Arrow Connector 11"/>
                <p:cNvCxnSpPr>
                  <a:stCxn id="26" idx="0"/>
                </p:cNvCxnSpPr>
                <p:nvPr/>
              </p:nvCxnSpPr>
              <p:spPr>
                <a:xfrm flipV="1">
                  <a:off x="1622741" y="3114120"/>
                  <a:ext cx="444184" cy="54759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 name="Arc 4"/>
              <p:cNvSpPr/>
              <p:nvPr/>
            </p:nvSpPr>
            <p:spPr>
              <a:xfrm rot="7864736">
                <a:off x="1840233" y="2503351"/>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22" name="Group 21"/>
          <p:cNvGrpSpPr/>
          <p:nvPr/>
        </p:nvGrpSpPr>
        <p:grpSpPr>
          <a:xfrm>
            <a:off x="4651447" y="1726185"/>
            <a:ext cx="4060375" cy="2649648"/>
            <a:chOff x="661260" y="1848031"/>
            <a:chExt cx="4060375" cy="2649648"/>
          </a:xfrm>
        </p:grpSpPr>
        <p:sp>
          <p:nvSpPr>
            <p:cNvPr id="23" name="Arc 22"/>
            <p:cNvSpPr/>
            <p:nvPr/>
          </p:nvSpPr>
          <p:spPr>
            <a:xfrm rot="8189719">
              <a:off x="2329832" y="1848031"/>
              <a:ext cx="1954498" cy="1878750"/>
            </a:xfrm>
            <a:prstGeom prst="arc">
              <a:avLst>
                <a:gd name="adj1" fmla="val 4110541"/>
                <a:gd name="adj2" fmla="val 1237007"/>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4" name="Group 23"/>
            <p:cNvGrpSpPr/>
            <p:nvPr/>
          </p:nvGrpSpPr>
          <p:grpSpPr>
            <a:xfrm>
              <a:off x="661260" y="1866709"/>
              <a:ext cx="4060375" cy="2630970"/>
              <a:chOff x="1007107" y="1792745"/>
              <a:chExt cx="4060375" cy="2630970"/>
            </a:xfrm>
          </p:grpSpPr>
          <p:sp>
            <p:nvSpPr>
              <p:cNvPr id="29" name="TextBox 28"/>
              <p:cNvSpPr txBox="1"/>
              <p:nvPr/>
            </p:nvSpPr>
            <p:spPr>
              <a:xfrm>
                <a:off x="3219632" y="2491876"/>
                <a:ext cx="1847850" cy="369332"/>
              </a:xfrm>
              <a:prstGeom prst="rect">
                <a:avLst/>
              </a:prstGeom>
              <a:noFill/>
            </p:spPr>
            <p:txBody>
              <a:bodyPr wrap="square" rtlCol="0">
                <a:spAutoFit/>
              </a:bodyPr>
              <a:lstStyle/>
              <a:p>
                <a:r>
                  <a:rPr lang="en-US" dirty="0"/>
                  <a:t>calls</a:t>
                </a:r>
              </a:p>
            </p:txBody>
          </p:sp>
          <p:grpSp>
            <p:nvGrpSpPr>
              <p:cNvPr id="30" name="Group 29"/>
              <p:cNvGrpSpPr/>
              <p:nvPr/>
            </p:nvGrpSpPr>
            <p:grpSpPr>
              <a:xfrm>
                <a:off x="1007107" y="1792745"/>
                <a:ext cx="3475343" cy="2630970"/>
                <a:chOff x="1007107" y="1792745"/>
                <a:chExt cx="3475343" cy="2630970"/>
              </a:xfrm>
            </p:grpSpPr>
            <p:sp>
              <p:nvSpPr>
                <p:cNvPr id="37" name="Rectangle 36"/>
                <p:cNvSpPr/>
                <p:nvPr/>
              </p:nvSpPr>
              <p:spPr>
                <a:xfrm>
                  <a:off x="1731008" y="2336194"/>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tree-</a:t>
                  </a:r>
                  <a:r>
                    <a:rPr lang="en-US" dirty="0" err="1"/>
                    <a:t>fn</a:t>
                  </a:r>
                  <a:endParaRPr lang="en-US" dirty="0"/>
                </a:p>
              </p:txBody>
            </p:sp>
            <p:sp>
              <p:nvSpPr>
                <p:cNvPr id="38" name="Arc 37"/>
                <p:cNvSpPr/>
                <p:nvPr/>
              </p:nvSpPr>
              <p:spPr>
                <a:xfrm rot="8189719">
                  <a:off x="2527952" y="1792745"/>
                  <a:ext cx="1954498" cy="1878750"/>
                </a:xfrm>
                <a:prstGeom prst="arc">
                  <a:avLst>
                    <a:gd name="adj1" fmla="val 4110541"/>
                    <a:gd name="adj2" fmla="val 1237007"/>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1007107" y="3661715"/>
                  <a:ext cx="12312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leaf data function</a:t>
                  </a:r>
                </a:p>
              </p:txBody>
            </p:sp>
            <p:cxnSp>
              <p:nvCxnSpPr>
                <p:cNvPr id="40" name="Straight Arrow Connector 39"/>
                <p:cNvCxnSpPr>
                  <a:stCxn id="39" idx="0"/>
                </p:cNvCxnSpPr>
                <p:nvPr/>
              </p:nvCxnSpPr>
              <p:spPr>
                <a:xfrm flipV="1">
                  <a:off x="1622741" y="3114120"/>
                  <a:ext cx="444184" cy="547595"/>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1" name="Arc 30"/>
              <p:cNvSpPr/>
              <p:nvPr/>
            </p:nvSpPr>
            <p:spPr>
              <a:xfrm rot="7864736">
                <a:off x="1840233" y="2503351"/>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4934238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42183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5833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37675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40347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8045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800346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srgbClr val="FF0000"/>
                </a:solidFill>
                <a:effectLst/>
                <a:uLnTx/>
                <a:uFillTx/>
                <a:latin typeface="Consolas" pitchFamily="49" charset="0"/>
                <a:ea typeface="+mn-ea"/>
              </a:rPr>
              <a:t> </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Observe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(cons X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XList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was a structured value, and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(first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and </a:t>
            </a:r>
            <a:r>
              <a:rPr kumimoji="0" lang="en-US" sz="1600" b="1" i="0" u="none" strike="noStrike" kern="1200" cap="none" spc="0" normalizeH="0" baseline="0" noProof="0" dirty="0">
                <a:ln>
                  <a:noFill/>
                </a:ln>
                <a:solidFill>
                  <a:prstClr val="black"/>
                </a:solidFill>
                <a:effectLst/>
                <a:uLnTx/>
                <a:uFillTx/>
                <a:latin typeface="Calibri"/>
                <a:ea typeface="+mn-ea"/>
                <a:cs typeface="+mn-cs"/>
              </a:rPr>
              <a:t>(rest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92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Tree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 ))]))</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grpSp>
        <p:nvGrpSpPr>
          <p:cNvPr id="9"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What’s the answer for a leaf?</a:t>
              </a:r>
            </a:p>
          </p:txBody>
        </p:sp>
      </p:grpSp>
      <p:grpSp>
        <p:nvGrpSpPr>
          <p:cNvPr id="17"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p:cNvSpPr/>
          <p:nvPr/>
        </p:nvSpPr>
        <p:spPr>
          <a:xfrm>
            <a:off x="5791200" y="4906904"/>
            <a:ext cx="3124200" cy="179869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And here are the template questions.  When we write a function using the template, we fill in the template with the answers to these questions.</a:t>
            </a:r>
          </a:p>
        </p:txBody>
      </p:sp>
    </p:spTree>
    <p:extLst>
      <p:ext uri="{BB962C8B-B14F-4D97-AF65-F5344CB8AC3E}">
        <p14:creationId xmlns:p14="http://schemas.microsoft.com/office/powerpoint/2010/main" val="14179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questions are the same, no matter what function we are defining.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Mutually-Recursive Data Definitions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6.3</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111</a:t>
            </a:fld>
            <a:endParaRPr lang="en-US"/>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a:t>
              </a:r>
              <a:r>
                <a:rPr lang="en-US" sz="1000"/>
                <a:t>, 2012-2016</a:t>
              </a:r>
              <a:endParaRPr lang="en-US" sz="1000" dirty="0"/>
            </a:p>
            <a:p>
              <a:r>
                <a:rPr lang="en-US" sz="1000" dirty="0"/>
                <a:t>This work is licensed under a </a:t>
              </a:r>
              <a:r>
                <a:rPr lang="en-US" sz="1000" dirty="0">
                  <a:hlinkClick r:id="rId4"/>
                </a:rPr>
                <a:t>Creative Commons Attribution-</a:t>
              </a:r>
              <a:r>
                <a:rPr lang="en-US" sz="1000" dirty="0" err="1">
                  <a:hlinkClick r:id="rId4"/>
                </a:rPr>
                <a:t>NonCommercial</a:t>
              </a:r>
              <a:r>
                <a:rPr lang="en-US" sz="1000" dirty="0">
                  <a:hlinkClick r:id="rId4"/>
                </a:rPr>
                <a:t> 3.0 </a:t>
              </a:r>
              <a:r>
                <a:rPr lang="en-US" sz="1000" dirty="0" err="1">
                  <a:hlinkClick r:id="rId4"/>
                </a:rPr>
                <a:t>Unported</a:t>
              </a:r>
              <a:r>
                <a:rPr lang="en-US" sz="1000" dirty="0">
                  <a:hlinkClick r:id="rId4"/>
                </a:rPr>
                <a:t> License</a:t>
              </a:r>
              <a:r>
                <a:rPr lang="en-US" sz="1000" dirty="0"/>
                <a:t>.</a:t>
              </a:r>
            </a:p>
          </p:txBody>
        </p:sp>
      </p:grpSp>
    </p:spTree>
    <p:extLst>
      <p:ext uri="{BB962C8B-B14F-4D97-AF65-F5344CB8AC3E}">
        <p14:creationId xmlns:p14="http://schemas.microsoft.com/office/powerpoint/2010/main" val="15341324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Mutually Recursive Data Definitions</a:t>
            </a:r>
          </a:p>
        </p:txBody>
      </p:sp>
      <p:sp>
        <p:nvSpPr>
          <p:cNvPr id="3" name="Content Placeholder 2"/>
          <p:cNvSpPr>
            <a:spLocks noGrp="1"/>
          </p:cNvSpPr>
          <p:nvPr>
            <p:ph idx="1"/>
          </p:nvPr>
        </p:nvSpPr>
        <p:spPr/>
        <p:txBody>
          <a:bodyPr/>
          <a:lstStyle/>
          <a:p>
            <a:r>
              <a:rPr lang="en-US" dirty="0"/>
              <a:t>Sometimes two kinds of data are intertwined</a:t>
            </a:r>
          </a:p>
          <a:p>
            <a:r>
              <a:rPr lang="en-US" dirty="0"/>
              <a:t>In this lesson, we'll consider an easy example: alternating lists</a:t>
            </a:r>
          </a:p>
          <a:p>
            <a:r>
              <a:rPr lang="en-US" dirty="0"/>
              <a:t>An alternating list is a list whose elements alternate between numbers and strings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112</a:t>
            </a:fld>
            <a:endParaRPr lang="en-US"/>
          </a:p>
        </p:txBody>
      </p:sp>
    </p:spTree>
    <p:extLst>
      <p:ext uri="{BB962C8B-B14F-4D97-AF65-F5344CB8AC3E}">
        <p14:creationId xmlns:p14="http://schemas.microsoft.com/office/powerpoint/2010/main" val="12230992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 </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113</a:t>
            </a:fld>
            <a:endParaRPr lang="en-US"/>
          </a:p>
        </p:txBody>
      </p:sp>
    </p:spTree>
    <p:extLst>
      <p:ext uri="{BB962C8B-B14F-4D97-AF65-F5344CB8AC3E}">
        <p14:creationId xmlns:p14="http://schemas.microsoft.com/office/powerpoint/2010/main" val="14323105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Alternating Lists</a:t>
            </a:r>
          </a:p>
        </p:txBody>
      </p:sp>
      <p:sp>
        <p:nvSpPr>
          <p:cNvPr id="3" name="Content Placeholder 2"/>
          <p:cNvSpPr>
            <a:spLocks noGrp="1"/>
          </p:cNvSpPr>
          <p:nvPr>
            <p:ph idx="1"/>
          </p:nvPr>
        </p:nvSpPr>
        <p:spPr/>
        <p:txBody>
          <a:bodyPr/>
          <a:lstStyle/>
          <a:p>
            <a:r>
              <a:rPr lang="en-US" dirty="0"/>
              <a:t>Let's write a data definition for lists whose elements alternate between numbers and strings.</a:t>
            </a:r>
          </a:p>
        </p:txBody>
      </p:sp>
      <p:sp>
        <p:nvSpPr>
          <p:cNvPr id="4" name="Slide Number Placeholder 3"/>
          <p:cNvSpPr>
            <a:spLocks noGrp="1"/>
          </p:cNvSpPr>
          <p:nvPr>
            <p:ph type="sldNum" sz="quarter" idx="12"/>
          </p:nvPr>
        </p:nvSpPr>
        <p:spPr/>
        <p:txBody>
          <a:bodyPr/>
          <a:lstStyle/>
          <a:p>
            <a:fld id="{C1D4534E-1B22-4A44-850A-B3E8E9EE687A}" type="slidenum">
              <a:rPr lang="en-US" smtClean="0"/>
              <a:t>114</a:t>
            </a:fld>
            <a:endParaRPr lang="en-US"/>
          </a:p>
        </p:txBody>
      </p:sp>
    </p:spTree>
    <p:extLst>
      <p:ext uri="{BB962C8B-B14F-4D97-AF65-F5344CB8AC3E}">
        <p14:creationId xmlns:p14="http://schemas.microsoft.com/office/powerpoint/2010/main" val="37936780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115</a:t>
            </a:fld>
            <a:endParaRPr lang="en-US"/>
          </a:p>
        </p:txBody>
      </p:sp>
      <p:sp>
        <p:nvSpPr>
          <p:cNvPr id="5" name="Rectangle 4"/>
          <p:cNvSpPr/>
          <p:nvPr/>
        </p:nvSpPr>
        <p:spPr>
          <a:xfrm>
            <a:off x="990600" y="5715000"/>
            <a:ext cx="7924800" cy="94253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A </a:t>
            </a:r>
            <a:r>
              <a:rPr lang="en-US" b="1" dirty="0">
                <a:solidFill>
                  <a:schemeClr val="tx1"/>
                </a:solidFill>
              </a:rPr>
              <a:t>LANS</a:t>
            </a:r>
            <a:r>
              <a:rPr lang="en-US" dirty="0">
                <a:solidFill>
                  <a:schemeClr val="tx1"/>
                </a:solidFill>
              </a:rPr>
              <a:t> is a list of alternating numbers and strings, starting with a number.  A </a:t>
            </a:r>
            <a:r>
              <a:rPr lang="en-US" b="1" dirty="0">
                <a:solidFill>
                  <a:schemeClr val="tx1"/>
                </a:solidFill>
              </a:rPr>
              <a:t>LASN</a:t>
            </a:r>
            <a:r>
              <a:rPr lang="en-US" dirty="0">
                <a:solidFill>
                  <a:schemeClr val="tx1"/>
                </a:solidFill>
              </a:rPr>
              <a:t> is a list of alternating numbers and strings, starting with a string.  Either can be empty.  Note that the rest of a non-empty </a:t>
            </a:r>
            <a:r>
              <a:rPr lang="en-US" b="1" dirty="0">
                <a:solidFill>
                  <a:schemeClr val="tx1"/>
                </a:solidFill>
              </a:rPr>
              <a:t>LANS</a:t>
            </a:r>
            <a:r>
              <a:rPr lang="en-US" dirty="0">
                <a:solidFill>
                  <a:schemeClr val="tx1"/>
                </a:solidFill>
              </a:rPr>
              <a:t> is a </a:t>
            </a:r>
            <a:r>
              <a:rPr lang="en-US" b="1" dirty="0">
                <a:solidFill>
                  <a:schemeClr val="tx1"/>
                </a:solidFill>
              </a:rPr>
              <a:t>LASN</a:t>
            </a:r>
            <a:r>
              <a:rPr lang="en-US" dirty="0">
                <a:solidFill>
                  <a:schemeClr val="tx1"/>
                </a:solidFill>
              </a:rPr>
              <a:t>, and vice-versa.</a:t>
            </a:r>
          </a:p>
        </p:txBody>
      </p:sp>
    </p:spTree>
    <p:extLst>
      <p:ext uri="{BB962C8B-B14F-4D97-AF65-F5344CB8AC3E}">
        <p14:creationId xmlns:p14="http://schemas.microsoft.com/office/powerpoint/2010/main" val="1751745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1800" b="1" dirty="0">
                <a:latin typeface="Consolas" pitchFamily="49" charset="0"/>
                <a:cs typeface="Consolas" pitchFamily="49" charset="0"/>
              </a:rPr>
              <a:t>                                          empty     is </a:t>
            </a:r>
            <a:r>
              <a:rPr lang="en-US" sz="1800" b="1">
                <a:latin typeface="Consolas" pitchFamily="49" charset="0"/>
                <a:cs typeface="Consolas" pitchFamily="49" charset="0"/>
              </a:rPr>
              <a:t>a LASN</a:t>
            </a: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                                 (cons 11 empty)    is a LANS</a:t>
            </a:r>
          </a:p>
          <a:p>
            <a:pPr>
              <a:buNone/>
            </a:pPr>
            <a:r>
              <a:rPr lang="en-US" sz="1800" b="1" dirty="0">
                <a:latin typeface="Consolas" pitchFamily="49" charset="0"/>
                <a:cs typeface="Consolas" pitchFamily="49" charset="0"/>
              </a:rPr>
              <a:t>                     (cons "</a:t>
            </a:r>
            <a:r>
              <a:rPr lang="en-US" sz="1800" b="1" dirty="0" err="1">
                <a:latin typeface="Consolas" pitchFamily="49" charset="0"/>
                <a:cs typeface="Consolas" pitchFamily="49" charset="0"/>
              </a:rPr>
              <a:t>foo</a:t>
            </a:r>
            <a:r>
              <a:rPr lang="en-US" sz="1800" b="1" dirty="0">
                <a:latin typeface="Consolas" pitchFamily="49" charset="0"/>
                <a:cs typeface="Consolas" pitchFamily="49" charset="0"/>
              </a:rPr>
              <a:t>" (cons 11 empty))   is a LASN</a:t>
            </a:r>
          </a:p>
          <a:p>
            <a:pPr>
              <a:buNone/>
            </a:pPr>
            <a:r>
              <a:rPr lang="en-US" sz="1800" b="1" dirty="0">
                <a:latin typeface="Consolas" pitchFamily="49" charset="0"/>
                <a:cs typeface="Consolas" pitchFamily="49" charset="0"/>
              </a:rPr>
              <a:t>            (cons 23 (cons "foo" (cons 11 empty)))  is a LANS</a:t>
            </a:r>
          </a:p>
          <a:p>
            <a:pPr>
              <a:buNone/>
            </a:pPr>
            <a:r>
              <a:rPr lang="en-US" sz="1800" b="1" dirty="0">
                <a:latin typeface="Consolas" pitchFamily="49" charset="0"/>
                <a:cs typeface="Consolas" pitchFamily="49" charset="0"/>
              </a:rPr>
              <a:t>(cons "bar" (cons 23 (cons "foo" (cons 11 empty)))) is a LASN</a:t>
            </a:r>
          </a:p>
        </p:txBody>
      </p:sp>
      <p:sp>
        <p:nvSpPr>
          <p:cNvPr id="4" name="Slide Number Placeholder 3"/>
          <p:cNvSpPr>
            <a:spLocks noGrp="1"/>
          </p:cNvSpPr>
          <p:nvPr>
            <p:ph type="sldNum" sz="quarter" idx="12"/>
          </p:nvPr>
        </p:nvSpPr>
        <p:spPr/>
        <p:txBody>
          <a:bodyPr/>
          <a:lstStyle/>
          <a:p>
            <a:fld id="{C1D4534E-1B22-4A44-850A-B3E8E9EE687A}" type="slidenum">
              <a:rPr lang="en-US" smtClean="0"/>
              <a:t>116</a:t>
            </a:fld>
            <a:endParaRPr lang="en-US"/>
          </a:p>
        </p:txBody>
      </p:sp>
    </p:spTree>
    <p:extLst>
      <p:ext uri="{BB962C8B-B14F-4D97-AF65-F5344CB8AC3E}">
        <p14:creationId xmlns:p14="http://schemas.microsoft.com/office/powerpoint/2010/main" val="3360123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mutually recursive</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117</a:t>
            </a:fld>
            <a:endParaRPr lang="en-US"/>
          </a:p>
        </p:txBody>
      </p:sp>
      <p:sp>
        <p:nvSpPr>
          <p:cNvPr id="5" name="Right Arrow 4"/>
          <p:cNvSpPr/>
          <p:nvPr/>
        </p:nvSpPr>
        <p:spPr>
          <a:xfrm rot="13538075">
            <a:off x="1450180" y="3507994"/>
            <a:ext cx="3719387"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9375134">
            <a:off x="2141220" y="3651342"/>
            <a:ext cx="2211803"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410200" y="5099714"/>
            <a:ext cx="3352800" cy="10724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The definition of a </a:t>
            </a:r>
            <a:r>
              <a:rPr lang="en-US" b="1" dirty="0">
                <a:solidFill>
                  <a:schemeClr val="tx1"/>
                </a:solidFill>
              </a:rPr>
              <a:t>LANS</a:t>
            </a:r>
            <a:r>
              <a:rPr lang="en-US" dirty="0">
                <a:solidFill>
                  <a:schemeClr val="tx1"/>
                </a:solidFill>
              </a:rPr>
              <a:t> depends on </a:t>
            </a:r>
            <a:r>
              <a:rPr lang="en-US" b="1" dirty="0">
                <a:solidFill>
                  <a:schemeClr val="tx1"/>
                </a:solidFill>
              </a:rPr>
              <a:t>LASN</a:t>
            </a:r>
            <a:r>
              <a:rPr lang="en-US" dirty="0">
                <a:solidFill>
                  <a:schemeClr val="tx1"/>
                </a:solidFill>
              </a:rPr>
              <a:t>, and the definition of a </a:t>
            </a:r>
            <a:r>
              <a:rPr lang="en-US" b="1" dirty="0">
                <a:solidFill>
                  <a:schemeClr val="tx1"/>
                </a:solidFill>
              </a:rPr>
              <a:t>LASN</a:t>
            </a:r>
            <a:r>
              <a:rPr lang="en-US" dirty="0">
                <a:solidFill>
                  <a:schemeClr val="tx1"/>
                </a:solidFill>
              </a:rPr>
              <a:t> depends on </a:t>
            </a:r>
            <a:r>
              <a:rPr lang="en-US" b="1" dirty="0">
                <a:solidFill>
                  <a:schemeClr val="tx1"/>
                </a:solidFill>
              </a:rPr>
              <a:t>LANS</a:t>
            </a:r>
            <a:r>
              <a:rPr lang="en-US" dirty="0">
                <a:solidFill>
                  <a:schemeClr val="tx1"/>
                </a:solidFill>
              </a:rPr>
              <a:t>.</a:t>
            </a:r>
          </a:p>
        </p:txBody>
      </p:sp>
    </p:spTree>
    <p:extLst>
      <p:ext uri="{BB962C8B-B14F-4D97-AF65-F5344CB8AC3E}">
        <p14:creationId xmlns:p14="http://schemas.microsoft.com/office/powerpoint/2010/main" val="28203284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LASN</a:t>
            </a:r>
            <a:r>
              <a:rPr lang="en-US" b="1" dirty="0">
                <a:latin typeface="Courier New" pitchFamily="49" charset="0"/>
                <a:cs typeface="Courier New" pitchFamily="49" charset="0"/>
              </a:rPr>
              <a:t>               </a:t>
            </a:r>
            <a:r>
              <a:rPr lang="en-US" b="1" dirty="0">
                <a:latin typeface="Consolas" pitchFamily="49" charset="0"/>
                <a:cs typeface="Consolas" pitchFamily="49" charset="0"/>
              </a:rPr>
              <a:t>LANS</a:t>
            </a:r>
          </a:p>
        </p:txBody>
      </p:sp>
      <p:sp>
        <p:nvSpPr>
          <p:cNvPr id="8" name="Slide Number Placeholder 7"/>
          <p:cNvSpPr>
            <a:spLocks noGrp="1"/>
          </p:cNvSpPr>
          <p:nvPr>
            <p:ph type="sldNum" sz="quarter" idx="12"/>
          </p:nvPr>
        </p:nvSpPr>
        <p:spPr/>
        <p:txBody>
          <a:bodyPr/>
          <a:lstStyle/>
          <a:p>
            <a:fld id="{C1D4534E-1B22-4A44-850A-B3E8E9EE687A}" type="slidenum">
              <a:rPr lang="en-US" smtClean="0"/>
              <a:t>118</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19459524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1D4534E-1B22-4A44-850A-B3E8E9EE687A}" type="slidenum">
              <a:rPr lang="en-US" smtClean="0"/>
              <a:t>119</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template recipe doesn't need to change</a:t>
            </a:r>
          </a:p>
        </p:txBody>
      </p:sp>
    </p:spTree>
    <p:extLst>
      <p:ext uri="{BB962C8B-B14F-4D97-AF65-F5344CB8AC3E}">
        <p14:creationId xmlns:p14="http://schemas.microsoft.com/office/powerpoint/2010/main" val="415247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leaf-sum</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grpSp>
        <p:nvGrpSpPr>
          <p:cNvPr id="4"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grpSp>
      <p:grpSp>
        <p:nvGrpSpPr>
          <p:cNvPr id="5" name="Group 16"/>
          <p:cNvGrpSpPr/>
          <p:nvPr/>
        </p:nvGrpSpPr>
        <p:grpSpPr>
          <a:xfrm>
            <a:off x="244592" y="3733799"/>
            <a:ext cx="5089408" cy="2438401"/>
            <a:chOff x="244592" y="3733799"/>
            <a:chExt cx="5089408" cy="2438401"/>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44592" y="3733799"/>
              <a:ext cx="2193808" cy="2296819"/>
            </a:xfrm>
            <a:custGeom>
              <a:avLst/>
              <a:gdLst>
                <a:gd name="connsiteX0" fmla="*/ 1454386 w 2391363"/>
                <a:gd name="connsiteY0" fmla="*/ 1919111 h 2227674"/>
                <a:gd name="connsiteX1" fmla="*/ 156163 w 2391363"/>
                <a:gd name="connsiteY1" fmla="*/ 1907822 h 2227674"/>
                <a:gd name="connsiteX2" fmla="*/ 2391363 w 2391363"/>
                <a:gd name="connsiteY2" fmla="*/ 0 h 2227674"/>
                <a:gd name="connsiteX0" fmla="*/ 1426164 w 2193808"/>
                <a:gd name="connsiteY0" fmla="*/ 1978378 h 2296819"/>
                <a:gd name="connsiteX1" fmla="*/ 127941 w 2193808"/>
                <a:gd name="connsiteY1" fmla="*/ 1967089 h 2296819"/>
                <a:gd name="connsiteX2" fmla="*/ 2193808 w 2193808"/>
                <a:gd name="connsiteY2" fmla="*/ 0 h 2296819"/>
              </a:gdLst>
              <a:ahLst/>
              <a:cxnLst>
                <a:cxn ang="0">
                  <a:pos x="connsiteX0" y="connsiteY0"/>
                </a:cxn>
                <a:cxn ang="0">
                  <a:pos x="connsiteX1" y="connsiteY1"/>
                </a:cxn>
                <a:cxn ang="0">
                  <a:pos x="connsiteX2" y="connsiteY2"/>
                </a:cxn>
              </a:cxnLst>
              <a:rect l="l" t="t" r="r" b="b"/>
              <a:pathLst>
                <a:path w="2193808" h="2296819">
                  <a:moveTo>
                    <a:pt x="1426164" y="1978378"/>
                  </a:moveTo>
                  <a:cubicBezTo>
                    <a:pt x="698971" y="2132659"/>
                    <a:pt x="0" y="2296819"/>
                    <a:pt x="127941" y="1967089"/>
                  </a:cubicBezTo>
                  <a:cubicBezTo>
                    <a:pt x="255882" y="1637359"/>
                    <a:pt x="1154289" y="793985"/>
                    <a:pt x="2193808"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Rectangle 8"/>
          <p:cNvSpPr/>
          <p:nvPr/>
        </p:nvSpPr>
        <p:spPr>
          <a:xfrm>
            <a:off x="381000" y="361244"/>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Next we'll do some examples of functions on binary trees.</a:t>
            </a:r>
          </a:p>
        </p:txBody>
      </p:sp>
    </p:spTree>
    <p:extLst>
      <p:ext uri="{BB962C8B-B14F-4D97-AF65-F5344CB8AC3E}">
        <p14:creationId xmlns:p14="http://schemas.microsoft.com/office/powerpoint/2010/main" val="1018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come in pairs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lasn-fn</a:t>
            </a:r>
            <a:r>
              <a:rPr lang="en-US" b="1" dirty="0">
                <a:latin typeface="Consolas" pitchFamily="49" charset="0"/>
                <a:cs typeface="Consolas" pitchFamily="49" charset="0"/>
              </a:rPr>
              <a:t>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120</a:t>
            </a:fld>
            <a:endParaRPr lang="en-US"/>
          </a:p>
        </p:txBody>
      </p:sp>
      <p:sp>
        <p:nvSpPr>
          <p:cNvPr id="5" name="Rectangle 4"/>
          <p:cNvSpPr/>
          <p:nvPr/>
        </p:nvSpPr>
        <p:spPr>
          <a:xfrm>
            <a:off x="5334000" y="1752600"/>
            <a:ext cx="3276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templates for </a:t>
            </a:r>
            <a:r>
              <a:rPr lang="en-US" b="1" dirty="0">
                <a:solidFill>
                  <a:schemeClr val="tx1"/>
                </a:solidFill>
              </a:rPr>
              <a:t>LANS</a:t>
            </a:r>
            <a:r>
              <a:rPr lang="en-US" dirty="0">
                <a:solidFill>
                  <a:schemeClr val="tx1"/>
                </a:solidFill>
              </a:rPr>
              <a:t> and </a:t>
            </a:r>
            <a:r>
              <a:rPr lang="en-US" b="1" dirty="0">
                <a:solidFill>
                  <a:schemeClr val="tx1"/>
                </a:solidFill>
              </a:rPr>
              <a:t>LASN</a:t>
            </a:r>
            <a:r>
              <a:rPr lang="en-US" dirty="0">
                <a:solidFill>
                  <a:schemeClr val="tx1"/>
                </a:solidFill>
              </a:rPr>
              <a:t>. Observe the recursive calls, in red.</a:t>
            </a:r>
          </a:p>
        </p:txBody>
      </p:sp>
    </p:spTree>
    <p:extLst>
      <p:ext uri="{BB962C8B-B14F-4D97-AF65-F5344CB8AC3E}">
        <p14:creationId xmlns:p14="http://schemas.microsoft.com/office/powerpoint/2010/main" val="22281958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are mutually recursive</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a:t>
            </a:r>
            <a:r>
              <a:rPr lang="en-US" b="1" dirty="0">
                <a:latin typeface="Consolas" pitchFamily="49" charset="0"/>
                <a:cs typeface="Consolas" pitchFamily="49" charset="0"/>
              </a:rPr>
              <a:t>-fn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121</a:t>
            </a:fld>
            <a:endParaRPr lang="en-US"/>
          </a:p>
        </p:txBody>
      </p:sp>
      <p:sp>
        <p:nvSpPr>
          <p:cNvPr id="5" name="Right Arrow 4"/>
          <p:cNvSpPr/>
          <p:nvPr/>
        </p:nvSpPr>
        <p:spPr>
          <a:xfrm rot="15521542">
            <a:off x="1071890" y="3620858"/>
            <a:ext cx="3375246"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7015518">
            <a:off x="2209280" y="3641735"/>
            <a:ext cx="783361"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654520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lasn-fn</a:t>
            </a:r>
            <a:r>
              <a:rPr lang="en-US" b="1" dirty="0">
                <a:latin typeface="Courier New" pitchFamily="49" charset="0"/>
                <a:cs typeface="Courier New" pitchFamily="49" charset="0"/>
              </a:rPr>
              <a:t>           </a:t>
            </a:r>
            <a:r>
              <a:rPr lang="en-US" b="1" dirty="0" err="1">
                <a:latin typeface="Consolas" pitchFamily="49" charset="0"/>
                <a:cs typeface="Consolas" pitchFamily="49" charset="0"/>
              </a:rPr>
              <a:t>lans-fn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122</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
        <p:nvSpPr>
          <p:cNvPr id="9" name="Rectangle 8"/>
          <p:cNvSpPr/>
          <p:nvPr/>
        </p:nvSpPr>
        <p:spPr>
          <a:xfrm>
            <a:off x="6781800" y="5029200"/>
            <a:ext cx="20574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that same picture, this time describing the recursive calls in the template.</a:t>
            </a:r>
          </a:p>
        </p:txBody>
      </p:sp>
    </p:spTree>
    <p:extLst>
      <p:ext uri="{BB962C8B-B14F-4D97-AF65-F5344CB8AC3E}">
        <p14:creationId xmlns:p14="http://schemas.microsoft.com/office/powerpoint/2010/main" val="23231268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123</a:t>
            </a:fld>
            <a:endParaRPr lang="en-US"/>
          </a:p>
        </p:txBody>
      </p:sp>
      <p:sp>
        <p:nvSpPr>
          <p:cNvPr id="6" name="Rectangle 5"/>
          <p:cNvSpPr/>
          <p:nvPr/>
        </p:nvSpPr>
        <p:spPr>
          <a:xfrm>
            <a:off x="4876800" y="13716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LANS?</a:t>
            </a:r>
          </a:p>
        </p:txBody>
      </p:sp>
      <p:sp>
        <p:nvSpPr>
          <p:cNvPr id="7" name="Rectangle 6"/>
          <p:cNvSpPr/>
          <p:nvPr/>
        </p:nvSpPr>
        <p:spPr>
          <a:xfrm>
            <a:off x="5867400" y="2667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LASN inside the LANS, what would the answer be for the whole LANS?</a:t>
            </a:r>
          </a:p>
        </p:txBody>
      </p:sp>
      <p:sp>
        <p:nvSpPr>
          <p:cNvPr id="8" name="Rectangle 7"/>
          <p:cNvSpPr/>
          <p:nvPr/>
        </p:nvSpPr>
        <p:spPr>
          <a:xfrm>
            <a:off x="5410200" y="41148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LASN?</a:t>
            </a:r>
          </a:p>
        </p:txBody>
      </p:sp>
      <p:sp>
        <p:nvSpPr>
          <p:cNvPr id="9" name="Rectangle 8"/>
          <p:cNvSpPr/>
          <p:nvPr/>
        </p:nvSpPr>
        <p:spPr>
          <a:xfrm>
            <a:off x="5867400" y="5334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LANS inside the LASN, what would the answer be for the whole LASN?</a:t>
            </a:r>
          </a:p>
        </p:txBody>
      </p:sp>
      <p:sp>
        <p:nvSpPr>
          <p:cNvPr id="10" name="Freeform 9"/>
          <p:cNvSpPr/>
          <p:nvPr/>
        </p:nvSpPr>
        <p:spPr>
          <a:xfrm>
            <a:off x="3528646" y="1764323"/>
            <a:ext cx="1348154" cy="674077"/>
          </a:xfrm>
          <a:custGeom>
            <a:avLst/>
            <a:gdLst>
              <a:gd name="connsiteX0" fmla="*/ 1348154 w 1348154"/>
              <a:gd name="connsiteY0" fmla="*/ 76200 h 674077"/>
              <a:gd name="connsiteX1" fmla="*/ 609600 w 1348154"/>
              <a:gd name="connsiteY1" fmla="*/ 99646 h 674077"/>
              <a:gd name="connsiteX2" fmla="*/ 0 w 1348154"/>
              <a:gd name="connsiteY2" fmla="*/ 674077 h 674077"/>
            </a:gdLst>
            <a:ahLst/>
            <a:cxnLst>
              <a:cxn ang="0">
                <a:pos x="connsiteX0" y="connsiteY0"/>
              </a:cxn>
              <a:cxn ang="0">
                <a:pos x="connsiteX1" y="connsiteY1"/>
              </a:cxn>
              <a:cxn ang="0">
                <a:pos x="connsiteX2" y="connsiteY2"/>
              </a:cxn>
            </a:cxnLst>
            <a:rect l="l" t="t" r="r" b="b"/>
            <a:pathLst>
              <a:path w="1348154" h="674077">
                <a:moveTo>
                  <a:pt x="1348154" y="76200"/>
                </a:moveTo>
                <a:cubicBezTo>
                  <a:pt x="1091223" y="38100"/>
                  <a:pt x="834292" y="0"/>
                  <a:pt x="609600" y="99646"/>
                </a:cubicBezTo>
                <a:cubicBezTo>
                  <a:pt x="384908" y="199292"/>
                  <a:pt x="192454" y="436684"/>
                  <a:pt x="0" y="67407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52092" y="4216400"/>
            <a:ext cx="1852246" cy="425938"/>
          </a:xfrm>
          <a:custGeom>
            <a:avLst/>
            <a:gdLst>
              <a:gd name="connsiteX0" fmla="*/ 1852246 w 1852246"/>
              <a:gd name="connsiteY0" fmla="*/ 402492 h 425938"/>
              <a:gd name="connsiteX1" fmla="*/ 984739 w 1852246"/>
              <a:gd name="connsiteY1" fmla="*/ 3908 h 425938"/>
              <a:gd name="connsiteX2" fmla="*/ 0 w 1852246"/>
              <a:gd name="connsiteY2" fmla="*/ 425938 h 425938"/>
            </a:gdLst>
            <a:ahLst/>
            <a:cxnLst>
              <a:cxn ang="0">
                <a:pos x="connsiteX0" y="connsiteY0"/>
              </a:cxn>
              <a:cxn ang="0">
                <a:pos x="connsiteX1" y="connsiteY1"/>
              </a:cxn>
              <a:cxn ang="0">
                <a:pos x="connsiteX2" y="connsiteY2"/>
              </a:cxn>
            </a:cxnLst>
            <a:rect l="l" t="t" r="r" b="b"/>
            <a:pathLst>
              <a:path w="1852246" h="425938">
                <a:moveTo>
                  <a:pt x="1852246" y="402492"/>
                </a:moveTo>
                <a:cubicBezTo>
                  <a:pt x="1572846" y="201246"/>
                  <a:pt x="1293447" y="0"/>
                  <a:pt x="984739" y="3908"/>
                </a:cubicBezTo>
                <a:cubicBezTo>
                  <a:pt x="676031" y="7816"/>
                  <a:pt x="338015" y="216877"/>
                  <a:pt x="0" y="42593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778369" y="4835769"/>
            <a:ext cx="3106616" cy="1701800"/>
          </a:xfrm>
          <a:custGeom>
            <a:avLst/>
            <a:gdLst>
              <a:gd name="connsiteX0" fmla="*/ 3106616 w 3106616"/>
              <a:gd name="connsiteY0" fmla="*/ 1119554 h 1701800"/>
              <a:gd name="connsiteX1" fmla="*/ 398585 w 3106616"/>
              <a:gd name="connsiteY1" fmla="*/ 1553308 h 1701800"/>
              <a:gd name="connsiteX2" fmla="*/ 715108 w 3106616"/>
              <a:gd name="connsiteY2" fmla="*/ 228600 h 1701800"/>
              <a:gd name="connsiteX3" fmla="*/ 0 w 3106616"/>
              <a:gd name="connsiteY3" fmla="*/ 181708 h 1701800"/>
            </a:gdLst>
            <a:ahLst/>
            <a:cxnLst>
              <a:cxn ang="0">
                <a:pos x="connsiteX0" y="connsiteY0"/>
              </a:cxn>
              <a:cxn ang="0">
                <a:pos x="connsiteX1" y="connsiteY1"/>
              </a:cxn>
              <a:cxn ang="0">
                <a:pos x="connsiteX2" y="connsiteY2"/>
              </a:cxn>
              <a:cxn ang="0">
                <a:pos x="connsiteX3" y="connsiteY3"/>
              </a:cxn>
            </a:cxnLst>
            <a:rect l="l" t="t" r="r" b="b"/>
            <a:pathLst>
              <a:path w="3106616" h="1701800">
                <a:moveTo>
                  <a:pt x="3106616" y="1119554"/>
                </a:moveTo>
                <a:cubicBezTo>
                  <a:pt x="1951893" y="1410677"/>
                  <a:pt x="797170" y="1701800"/>
                  <a:pt x="398585" y="1553308"/>
                </a:cubicBezTo>
                <a:cubicBezTo>
                  <a:pt x="0" y="1404816"/>
                  <a:pt x="781539" y="457200"/>
                  <a:pt x="715108" y="228600"/>
                </a:cubicBezTo>
                <a:cubicBezTo>
                  <a:pt x="648677" y="0"/>
                  <a:pt x="324338" y="90854"/>
                  <a:pt x="0" y="1817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930769" y="2647462"/>
            <a:ext cx="2942493" cy="1298330"/>
          </a:xfrm>
          <a:custGeom>
            <a:avLst/>
            <a:gdLst>
              <a:gd name="connsiteX0" fmla="*/ 2942493 w 2942493"/>
              <a:gd name="connsiteY0" fmla="*/ 711200 h 1387230"/>
              <a:gd name="connsiteX1" fmla="*/ 1289539 w 2942493"/>
              <a:gd name="connsiteY1" fmla="*/ 1297353 h 1387230"/>
              <a:gd name="connsiteX2" fmla="*/ 1195754 w 2942493"/>
              <a:gd name="connsiteY2" fmla="*/ 171938 h 1387230"/>
              <a:gd name="connsiteX3" fmla="*/ 0 w 2942493"/>
              <a:gd name="connsiteY3" fmla="*/ 265723 h 1387230"/>
              <a:gd name="connsiteX0" fmla="*/ 2942493 w 2942493"/>
              <a:gd name="connsiteY0" fmla="*/ 635000 h 1298330"/>
              <a:gd name="connsiteX1" fmla="*/ 1289539 w 2942493"/>
              <a:gd name="connsiteY1" fmla="*/ 1221153 h 1298330"/>
              <a:gd name="connsiteX2" fmla="*/ 1260231 w 2942493"/>
              <a:gd name="connsiteY2" fmla="*/ 171938 h 1298330"/>
              <a:gd name="connsiteX3" fmla="*/ 0 w 2942493"/>
              <a:gd name="connsiteY3" fmla="*/ 189523 h 1298330"/>
            </a:gdLst>
            <a:ahLst/>
            <a:cxnLst>
              <a:cxn ang="0">
                <a:pos x="connsiteX0" y="connsiteY0"/>
              </a:cxn>
              <a:cxn ang="0">
                <a:pos x="connsiteX1" y="connsiteY1"/>
              </a:cxn>
              <a:cxn ang="0">
                <a:pos x="connsiteX2" y="connsiteY2"/>
              </a:cxn>
              <a:cxn ang="0">
                <a:pos x="connsiteX3" y="connsiteY3"/>
              </a:cxn>
            </a:cxnLst>
            <a:rect l="l" t="t" r="r" b="b"/>
            <a:pathLst>
              <a:path w="2942493" h="1298330">
                <a:moveTo>
                  <a:pt x="2942493" y="635000"/>
                </a:moveTo>
                <a:cubicBezTo>
                  <a:pt x="2261577" y="973015"/>
                  <a:pt x="1569916" y="1298330"/>
                  <a:pt x="1289539" y="1221153"/>
                </a:cubicBezTo>
                <a:cubicBezTo>
                  <a:pt x="1009162" y="1143976"/>
                  <a:pt x="1475154" y="343876"/>
                  <a:pt x="1260231" y="171938"/>
                </a:cubicBezTo>
                <a:cubicBezTo>
                  <a:pt x="1045308" y="0"/>
                  <a:pt x="490415" y="56661"/>
                  <a:pt x="0" y="189523"/>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66344" y="5934456"/>
            <a:ext cx="2473569"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As usual, we have one question for each blank in the template.</a:t>
            </a:r>
          </a:p>
        </p:txBody>
      </p:sp>
    </p:spTree>
    <p:extLst>
      <p:ext uri="{BB962C8B-B14F-4D97-AF65-F5344CB8AC3E}">
        <p14:creationId xmlns:p14="http://schemas.microsoft.com/office/powerpoint/2010/main" val="2284427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124</a:t>
            </a:fld>
            <a:endParaRPr lang="en-US"/>
          </a:p>
        </p:txBody>
      </p:sp>
    </p:spTree>
    <p:extLst>
      <p:ext uri="{BB962C8B-B14F-4D97-AF65-F5344CB8AC3E}">
        <p14:creationId xmlns:p14="http://schemas.microsoft.com/office/powerpoint/2010/main" val="17443706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err="1">
                <a:latin typeface="Consolas" pitchFamily="49" charset="0"/>
                <a:cs typeface="Consolas" pitchFamily="49" charset="0"/>
              </a:rPr>
              <a:t>lans</a:t>
            </a:r>
            <a:r>
              <a:rPr lang="en-US" b="1" dirty="0">
                <a:latin typeface="Consolas" pitchFamily="49" charset="0"/>
                <a:cs typeface="Consolas" pitchFamily="49" charset="0"/>
              </a:rPr>
              <a:t>-sum : LANS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Lans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err="1">
                <a:latin typeface="Consolas" pitchFamily="49" charset="0"/>
                <a:cs typeface="Consolas" pitchFamily="49" charset="0"/>
              </a:rPr>
              <a:t>lasn</a:t>
            </a:r>
            <a:r>
              <a:rPr lang="en-US" b="1" dirty="0">
                <a:latin typeface="Consolas" pitchFamily="49" charset="0"/>
                <a:cs typeface="Consolas" pitchFamily="49" charset="0"/>
              </a:rPr>
              <a:t>-sum : LASN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Lasn</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125</a:t>
            </a:fld>
            <a:endParaRPr lang="en-US"/>
          </a:p>
        </p:txBody>
      </p:sp>
      <p:sp>
        <p:nvSpPr>
          <p:cNvPr id="5" name="Rectangle 4"/>
          <p:cNvSpPr/>
          <p:nvPr/>
        </p:nvSpPr>
        <p:spPr>
          <a:xfrm>
            <a:off x="4572000" y="5562600"/>
            <a:ext cx="3505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pair of functions that should go together.</a:t>
            </a:r>
          </a:p>
        </p:txBody>
      </p:sp>
    </p:spTree>
    <p:extLst>
      <p:ext uri="{BB962C8B-B14F-4D97-AF65-F5344CB8AC3E}">
        <p14:creationId xmlns:p14="http://schemas.microsoft.com/office/powerpoint/2010/main" val="30650963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lnSpcReduction="10000"/>
          </a:bodyPr>
          <a:lstStyle/>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lans</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"foo" </a:t>
            </a:r>
          </a:p>
          <a:p>
            <a:pPr>
              <a:buNone/>
            </a:pPr>
            <a:r>
              <a:rPr lang="en-US" sz="2800" b="1" dirty="0">
                <a:latin typeface="Consolas" pitchFamily="49" charset="0"/>
                <a:cs typeface="Consolas" pitchFamily="49" charset="0"/>
              </a:rPr>
              <a:t>   (cons 11 empty))))  = 34</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lasn</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"bar"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a:t>
            </a:r>
            <a:r>
              <a:rPr lang="en-US" sz="2800" b="1" dirty="0" err="1">
                <a:latin typeface="Consolas" pitchFamily="49" charset="0"/>
                <a:cs typeface="Consolas" pitchFamily="49" charset="0"/>
              </a:rPr>
              <a:t>foo</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(cons 11 empty))))) = 34</a:t>
            </a:r>
            <a:endParaRPr lang="en-US" sz="2800" dirty="0"/>
          </a:p>
        </p:txBody>
      </p:sp>
      <p:sp>
        <p:nvSpPr>
          <p:cNvPr id="4" name="Slide Number Placeholder 3"/>
          <p:cNvSpPr>
            <a:spLocks noGrp="1"/>
          </p:cNvSpPr>
          <p:nvPr>
            <p:ph type="sldNum" sz="quarter" idx="12"/>
          </p:nvPr>
        </p:nvSpPr>
        <p:spPr/>
        <p:txBody>
          <a:bodyPr/>
          <a:lstStyle/>
          <a:p>
            <a:fld id="{C1D4534E-1B22-4A44-850A-B3E8E9EE687A}" type="slidenum">
              <a:rPr lang="en-US" smtClean="0"/>
              <a:t>126</a:t>
            </a:fld>
            <a:endParaRPr lang="en-US"/>
          </a:p>
        </p:txBody>
      </p:sp>
      <p:sp>
        <p:nvSpPr>
          <p:cNvPr id="5" name="Rectangle 4"/>
          <p:cNvSpPr/>
          <p:nvPr/>
        </p:nvSpPr>
        <p:spPr>
          <a:xfrm>
            <a:off x="6096000" y="2362200"/>
            <a:ext cx="22860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And here are some examples for our two functions.  Observe that </a:t>
            </a:r>
            <a:r>
              <a:rPr lang="en-US" b="1" dirty="0" err="1">
                <a:solidFill>
                  <a:schemeClr val="tx1"/>
                </a:solidFill>
              </a:rPr>
              <a:t>lans</a:t>
            </a:r>
            <a:r>
              <a:rPr lang="en-US" b="1" dirty="0">
                <a:solidFill>
                  <a:schemeClr val="tx1"/>
                </a:solidFill>
              </a:rPr>
              <a:t>-sum</a:t>
            </a:r>
            <a:r>
              <a:rPr lang="en-US" dirty="0">
                <a:solidFill>
                  <a:schemeClr val="tx1"/>
                </a:solidFill>
              </a:rPr>
              <a:t> is applied to a </a:t>
            </a:r>
            <a:r>
              <a:rPr lang="en-US" b="1" dirty="0">
                <a:solidFill>
                  <a:schemeClr val="tx1"/>
                </a:solidFill>
              </a:rPr>
              <a:t>LANS</a:t>
            </a:r>
            <a:r>
              <a:rPr lang="en-US" dirty="0">
                <a:solidFill>
                  <a:schemeClr val="tx1"/>
                </a:solidFill>
              </a:rPr>
              <a:t>, and </a:t>
            </a:r>
            <a:r>
              <a:rPr lang="en-US" b="1" dirty="0" err="1">
                <a:solidFill>
                  <a:schemeClr val="tx1"/>
                </a:solidFill>
              </a:rPr>
              <a:t>lasn</a:t>
            </a:r>
            <a:r>
              <a:rPr lang="en-US" b="1" dirty="0">
                <a:solidFill>
                  <a:schemeClr val="tx1"/>
                </a:solidFill>
              </a:rPr>
              <a:t>-sum</a:t>
            </a:r>
            <a:r>
              <a:rPr lang="en-US" dirty="0">
                <a:solidFill>
                  <a:schemeClr val="tx1"/>
                </a:solidFill>
              </a:rPr>
              <a:t> is applied to a </a:t>
            </a:r>
            <a:r>
              <a:rPr lang="en-US" b="1" dirty="0">
                <a:solidFill>
                  <a:schemeClr val="tx1"/>
                </a:solidFill>
              </a:rPr>
              <a:t>LASN</a:t>
            </a:r>
            <a:r>
              <a:rPr lang="en-US" dirty="0">
                <a:solidFill>
                  <a:schemeClr val="tx1"/>
                </a:solidFill>
              </a:rPr>
              <a:t>.</a:t>
            </a:r>
          </a:p>
        </p:txBody>
      </p:sp>
    </p:spTree>
    <p:extLst>
      <p:ext uri="{BB962C8B-B14F-4D97-AF65-F5344CB8AC3E}">
        <p14:creationId xmlns:p14="http://schemas.microsoft.com/office/powerpoint/2010/main" val="36592458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Function Definitions</a:t>
            </a:r>
          </a:p>
        </p:txBody>
      </p:sp>
      <p:sp>
        <p:nvSpPr>
          <p:cNvPr id="3" name="Content Placeholder 2"/>
          <p:cNvSpPr>
            <a:spLocks noGrp="1"/>
          </p:cNvSpPr>
          <p:nvPr>
            <p:ph idx="1"/>
          </p:nvPr>
        </p:nvSpPr>
        <p:spPr>
          <a:xfrm>
            <a:off x="533400" y="1600200"/>
            <a:ext cx="8229600" cy="4525963"/>
          </a:xfrm>
        </p:spPr>
        <p:txBody>
          <a:bodyPr>
            <a:normAutofit fontScale="85000" lnSpcReduction="20000"/>
          </a:bodyPr>
          <a:lstStyle/>
          <a:p>
            <a:pPr>
              <a:buNone/>
            </a:pPr>
            <a:r>
              <a:rPr lang="en-US" sz="2400" b="1" dirty="0">
                <a:latin typeface="Consolas" pitchFamily="49" charset="0"/>
                <a:cs typeface="Consolas" pitchFamily="49" charset="0"/>
              </a:rPr>
              <a:t>;; strategy: Use template for LANS and LASN</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 LANS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lasn</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 LASN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r>
              <a:rPr lang="en-US" sz="2400" b="1" dirty="0" err="1">
                <a:solidFill>
                  <a:srgbClr val="FF0000"/>
                </a:solidFill>
                <a:latin typeface="Consolas" pitchFamily="49" charset="0"/>
                <a:cs typeface="Consolas" pitchFamily="49" charset="0"/>
              </a:rPr>
              <a:t>lans</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127</a:t>
            </a:fld>
            <a:endParaRPr lang="en-US"/>
          </a:p>
        </p:txBody>
      </p:sp>
      <p:sp>
        <p:nvSpPr>
          <p:cNvPr id="5" name="Rectangle 4"/>
          <p:cNvSpPr/>
          <p:nvPr/>
        </p:nvSpPr>
        <p:spPr>
          <a:xfrm>
            <a:off x="5562600" y="4267200"/>
            <a:ext cx="31242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apply the template by filling in each of the four blanks with the answer to the corresponding template question.</a:t>
            </a:r>
          </a:p>
        </p:txBody>
      </p:sp>
    </p:spTree>
    <p:extLst>
      <p:ext uri="{BB962C8B-B14F-4D97-AF65-F5344CB8AC3E}">
        <p14:creationId xmlns:p14="http://schemas.microsoft.com/office/powerpoint/2010/main" val="10167360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lstStyle/>
          <a:p>
            <a:r>
              <a:rPr lang="en-US" dirty="0"/>
              <a:t>The two functions in the template are mutually recursive, so we need a single halting measure that will work for both functions.</a:t>
            </a:r>
          </a:p>
          <a:p>
            <a:r>
              <a:rPr lang="en-US" dirty="0"/>
              <a:t>Each of the functions recurs on </a:t>
            </a:r>
            <a:r>
              <a:rPr lang="en-US" b="1" dirty="0"/>
              <a:t>(rest </a:t>
            </a:r>
            <a:r>
              <a:rPr lang="en-US" b="1" dirty="0" err="1"/>
              <a:t>lst</a:t>
            </a:r>
            <a:r>
              <a:rPr lang="en-US" b="1" dirty="0"/>
              <a:t>)</a:t>
            </a:r>
            <a:r>
              <a:rPr lang="en-US" dirty="0"/>
              <a:t>, so the length of the list works as a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128</a:t>
            </a:fld>
            <a:endParaRPr lang="en-US"/>
          </a:p>
        </p:txBody>
      </p:sp>
    </p:spTree>
    <p:extLst>
      <p:ext uri="{BB962C8B-B14F-4D97-AF65-F5344CB8AC3E}">
        <p14:creationId xmlns:p14="http://schemas.microsoft.com/office/powerpoint/2010/main" val="31090980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alternating lists good for?</a:t>
            </a:r>
          </a:p>
        </p:txBody>
      </p:sp>
      <p:sp>
        <p:nvSpPr>
          <p:cNvPr id="10" name="Slide Number Placeholder 9"/>
          <p:cNvSpPr>
            <a:spLocks noGrp="1"/>
          </p:cNvSpPr>
          <p:nvPr>
            <p:ph type="sldNum" sz="quarter" idx="12"/>
          </p:nvPr>
        </p:nvSpPr>
        <p:spPr/>
        <p:txBody>
          <a:bodyPr/>
          <a:lstStyle/>
          <a:p>
            <a:fld id="{AB376464-0CAE-48CA-94A1-62F8E9374B4C}" type="slidenum">
              <a:rPr lang="en-US" smtClean="0"/>
              <a:pPr/>
              <a:t>129</a:t>
            </a:fld>
            <a:endParaRPr lang="en-US"/>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a:p>
              <a:pPr algn="ctr"/>
              <a:r>
                <a:rPr lang="en-US" sz="3200" dirty="0">
                  <a:solidFill>
                    <a:schemeClr val="tx1"/>
                  </a:solidFill>
                </a:rPr>
                <a:t>Information</a:t>
              </a:r>
            </a:p>
            <a:p>
              <a:pPr algn="ctr"/>
              <a:r>
                <a:rPr lang="en-US" sz="3200" dirty="0">
                  <a:solidFill>
                    <a:schemeClr val="tx1"/>
                  </a:solidFill>
                </a:rPr>
                <a:t>???</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Alternating Lists</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6" name="TextBox 5"/>
          <p:cNvSpPr txBox="1"/>
          <p:nvPr/>
        </p:nvSpPr>
        <p:spPr>
          <a:xfrm>
            <a:off x="152400" y="4952999"/>
            <a:ext cx="458852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t>Answer: Not much!  Don't use them! </a:t>
            </a:r>
          </a:p>
        </p:txBody>
      </p:sp>
      <p:sp>
        <p:nvSpPr>
          <p:cNvPr id="7" name="TextBox 6"/>
          <p:cNvSpPr txBox="1"/>
          <p:nvPr/>
        </p:nvSpPr>
        <p:spPr>
          <a:xfrm>
            <a:off x="5007625" y="5029200"/>
            <a:ext cx="41529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t>But they make a good example of mutually-recursive data definitions</a:t>
            </a:r>
          </a:p>
        </p:txBody>
      </p:sp>
    </p:spTree>
    <p:extLst>
      <p:ext uri="{BB962C8B-B14F-4D97-AF65-F5344CB8AC3E}">
        <p14:creationId xmlns:p14="http://schemas.microsoft.com/office/powerpoint/2010/main" val="160408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leaf-max</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max</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13</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p:txBody>
      </p:sp>
      <p:sp>
        <p:nvSpPr>
          <p:cNvPr id="4" name="Slide Number Placeholder 3"/>
          <p:cNvSpPr>
            <a:spLocks noGrp="1"/>
          </p:cNvSpPr>
          <p:nvPr>
            <p:ph type="sldNum" sz="quarter" idx="12"/>
          </p:nvPr>
        </p:nvSpPr>
        <p:spPr/>
        <p:txBody>
          <a:bodyPr/>
          <a:lstStyle/>
          <a:p>
            <a:fld id="{C1D4534E-1B22-4A44-850A-B3E8E9EE687A}" type="slidenum">
              <a:rPr lang="en-US" smtClean="0"/>
              <a:t>130</a:t>
            </a:fld>
            <a:endParaRPr lang="en-US"/>
          </a:p>
        </p:txBody>
      </p:sp>
    </p:spTree>
    <p:extLst>
      <p:ext uri="{BB962C8B-B14F-4D97-AF65-F5344CB8AC3E}">
        <p14:creationId xmlns:p14="http://schemas.microsoft.com/office/powerpoint/2010/main" val="17093737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06-3-lasns.rkt</a:t>
            </a:r>
          </a:p>
          <a:p>
            <a:r>
              <a:rPr lang="en-US" dirty="0"/>
              <a:t>If you have questions about this lesson, ask them on the Discussion Board</a:t>
            </a:r>
          </a:p>
          <a:p>
            <a:r>
              <a:rPr lang="en-US" dirty="0"/>
              <a:t>Do Guided </a:t>
            </a:r>
            <a:r>
              <a:rPr lang="en-US"/>
              <a:t>Practice 6.3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131</a:t>
            </a:fld>
            <a:endParaRPr lang="en-US"/>
          </a:p>
        </p:txBody>
      </p:sp>
    </p:spTree>
    <p:extLst>
      <p:ext uri="{BB962C8B-B14F-4D97-AF65-F5344CB8AC3E}">
        <p14:creationId xmlns:p14="http://schemas.microsoft.com/office/powerpoint/2010/main" val="42869639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pPr>
              <a:spcBef>
                <a:spcPts val="0"/>
              </a:spcBef>
              <a:defRPr/>
            </a:pPr>
            <a:r>
              <a:rPr lang="en-US" dirty="0"/>
              <a:t>We've already studied how to represent sequences of data using lists.  </a:t>
            </a:r>
          </a:p>
          <a:p>
            <a:pPr>
              <a:spcBef>
                <a:spcPts val="0"/>
              </a:spcBef>
              <a:defRPr/>
            </a:pPr>
            <a:r>
              <a:rPr lang="en-US" dirty="0"/>
              <a:t>In this lesson, we will explore how to represent sequences of data using structures, like those we studied in Week 1, instead of lists.  </a:t>
            </a:r>
          </a:p>
          <a:p>
            <a:pPr>
              <a:spcBef>
                <a:spcPts val="0"/>
              </a:spcBef>
              <a:defRPr/>
            </a:pPr>
            <a:r>
              <a:rPr lang="en-US" dirty="0"/>
              <a:t>This is useful because many widely-used languages do not have built-in lists that we can use.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132</a:t>
            </a:fld>
            <a:endParaRPr lang="en-US"/>
          </a:p>
        </p:txBody>
      </p:sp>
    </p:spTree>
    <p:extLst>
      <p:ext uri="{BB962C8B-B14F-4D97-AF65-F5344CB8AC3E}">
        <p14:creationId xmlns:p14="http://schemas.microsoft.com/office/powerpoint/2010/main" val="31495101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133</a:t>
            </a:fld>
            <a:endParaRPr lang="en-US"/>
          </a:p>
        </p:txBody>
      </p:sp>
    </p:spTree>
    <p:extLst>
      <p:ext uri="{BB962C8B-B14F-4D97-AF65-F5344CB8AC3E}">
        <p14:creationId xmlns:p14="http://schemas.microsoft.com/office/powerpoint/2010/main" val="4772740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Recall our pizzas</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latin typeface="Consolas" pitchFamily="49" charset="0"/>
                <a:cs typeface="Consolas" pitchFamily="49" charset="0"/>
              </a:rPr>
              <a:t>;; A Topping is a String.</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 Pizza is a </a:t>
            </a:r>
            <a:r>
              <a:rPr lang="en-US" sz="2400" b="1" dirty="0" err="1">
                <a:latin typeface="Consolas" pitchFamily="49" charset="0"/>
                <a:cs typeface="Consolas" pitchFamily="49" charset="0"/>
              </a:rPr>
              <a:t>ListOfTopping</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interp</a:t>
            </a:r>
            <a:r>
              <a:rPr lang="en-US" sz="2400" b="1" dirty="0">
                <a:latin typeface="Consolas" pitchFamily="49" charset="0"/>
                <a:cs typeface="Consolas" pitchFamily="49" charset="0"/>
              </a:rPr>
              <a:t>: a pizza is a list of toppings, listed from top to bottom</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Pizza -&gt; ??</a:t>
            </a:r>
          </a:p>
          <a:p>
            <a:pPr marL="0" indent="0">
              <a:buNone/>
            </a:pPr>
            <a:r>
              <a:rPr lang="en-US" sz="2400" b="1" dirty="0">
                <a:latin typeface="Consolas" pitchFamily="49" charset="0"/>
                <a:cs typeface="Consolas" pitchFamily="49" charset="0"/>
              </a:rPr>
              <a:t>; Given a Pizza, produce ....</a:t>
            </a:r>
          </a:p>
          <a:p>
            <a:pPr marL="0" indent="0">
              <a:buNone/>
            </a:pPr>
            <a:r>
              <a:rPr lang="en-US" sz="2400" b="1" dirty="0">
                <a:latin typeface="Consolas" pitchFamily="49" charset="0"/>
                <a:cs typeface="Consolas" pitchFamily="49" charset="0"/>
              </a:rPr>
              <a:t>;; (define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[else (... (first p)</a:t>
            </a: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(rest p)))]))</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Examples:</a:t>
            </a:r>
          </a:p>
          <a:p>
            <a:pPr marL="0" indent="0">
              <a:buNone/>
            </a:pPr>
            <a:r>
              <a:rPr lang="en-US" sz="2400" b="1" dirty="0">
                <a:latin typeface="Consolas" pitchFamily="49" charset="0"/>
                <a:cs typeface="Consolas" pitchFamily="49" charset="0"/>
              </a:rPr>
              <a:t>(define plain-pizza empty)</a:t>
            </a:r>
          </a:p>
          <a:p>
            <a:pPr marL="0" indent="0">
              <a:buNone/>
            </a:pPr>
            <a:r>
              <a:rPr lang="en-US" sz="2400" b="1" dirty="0">
                <a:latin typeface="Consolas" pitchFamily="49" charset="0"/>
                <a:cs typeface="Consolas" pitchFamily="49" charset="0"/>
              </a:rPr>
              <a:t>(define cheese-pizza (list "cheese"))</a:t>
            </a:r>
          </a:p>
          <a:p>
            <a:pPr marL="0" indent="0">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anchovices</a:t>
            </a:r>
            <a:r>
              <a:rPr lang="en-US" sz="2400" b="1" dirty="0">
                <a:latin typeface="Consolas" pitchFamily="49" charset="0"/>
                <a:cs typeface="Consolas" pitchFamily="49" charset="0"/>
              </a:rPr>
              <a:t>-cheese-pizza (list "anchovies" "cheese")</a:t>
            </a:r>
          </a:p>
        </p:txBody>
      </p:sp>
      <p:sp>
        <p:nvSpPr>
          <p:cNvPr id="5" name="Slide Number Placeholder 4"/>
          <p:cNvSpPr>
            <a:spLocks noGrp="1"/>
          </p:cNvSpPr>
          <p:nvPr>
            <p:ph type="sldNum" sz="quarter" idx="12"/>
          </p:nvPr>
        </p:nvSpPr>
        <p:spPr/>
        <p:txBody>
          <a:bodyPr/>
          <a:lstStyle/>
          <a:p>
            <a:fld id="{C1D4534E-1B22-4A44-850A-B3E8E9EE687A}" type="slidenum">
              <a:rPr lang="en-US" smtClean="0"/>
              <a:t>134</a:t>
            </a:fld>
            <a:endParaRPr lang="en-US"/>
          </a:p>
        </p:txBody>
      </p:sp>
      <p:sp>
        <p:nvSpPr>
          <p:cNvPr id="4" name="Rectangle 3"/>
          <p:cNvSpPr/>
          <p:nvPr/>
        </p:nvSpPr>
        <p:spPr>
          <a:xfrm>
            <a:off x="5317474" y="2819400"/>
            <a:ext cx="3293125"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In Module 4, we represented a pizza as a list of toppings.  This week, we will use this example to study the structure representation.</a:t>
            </a:r>
          </a:p>
        </p:txBody>
      </p:sp>
    </p:spTree>
    <p:extLst>
      <p:ext uri="{BB962C8B-B14F-4D97-AF65-F5344CB8AC3E}">
        <p14:creationId xmlns:p14="http://schemas.microsoft.com/office/powerpoint/2010/main" val="35469078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p:txBody>
          <a:bodyPr>
            <a:normAutofit/>
          </a:bodyPr>
          <a:lstStyle/>
          <a:p>
            <a:r>
              <a:rPr lang="en-US" sz="2400" dirty="0"/>
              <a:t>If Racket didn't have </a:t>
            </a:r>
            <a:r>
              <a:rPr lang="en-US" sz="2400" b="1" dirty="0"/>
              <a:t>cons</a:t>
            </a:r>
            <a:r>
              <a:rPr lang="en-US" sz="2400" dirty="0"/>
              <a:t>, we could still represent pizzas as mixed data, using a structure to represent a non-empty pizza.  </a:t>
            </a:r>
          </a:p>
          <a:p>
            <a:r>
              <a:rPr lang="en-US" sz="2400" dirty="0"/>
              <a:t>On the next slide, we'll see what the data definition would look like. </a:t>
            </a:r>
          </a:p>
          <a:p>
            <a:r>
              <a:rPr lang="en-US" sz="2400" dirty="0"/>
              <a:t>We haven't written the template yet; we'll get to that soon.</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135</a:t>
            </a:fld>
            <a:endParaRPr lang="en-US"/>
          </a:p>
        </p:txBody>
      </p:sp>
    </p:spTree>
    <p:extLst>
      <p:ext uri="{BB962C8B-B14F-4D97-AF65-F5344CB8AC3E}">
        <p14:creationId xmlns:p14="http://schemas.microsoft.com/office/powerpoint/2010/main" val="1354470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dirty="0">
                <a:cs typeface="Consolas" pitchFamily="49" charset="0"/>
              </a:rPr>
              <a:t>We could still write a data definition:</a:t>
            </a:r>
          </a:p>
          <a:p>
            <a:pPr>
              <a:spcBef>
                <a:spcPts val="0"/>
              </a:spcBef>
              <a:buNone/>
            </a:pPr>
            <a:endParaRPr lang="en-US" dirty="0">
              <a:cs typeface="Consolas" pitchFamily="49" charset="0"/>
            </a:endParaRPr>
          </a:p>
          <a:p>
            <a:pPr>
              <a:spcBef>
                <a:spcPts val="0"/>
              </a:spcBef>
              <a:buNone/>
            </a:pPr>
            <a:r>
              <a:rPr lang="en-US" sz="2000" b="1" dirty="0">
                <a:latin typeface="Consolas" panose="020B0609020204030204" pitchFamily="49" charset="0"/>
                <a:cs typeface="Consolas" panose="020B0609020204030204" pitchFamily="49" charset="0"/>
              </a:rPr>
              <a:t>(define-</a:t>
            </a:r>
            <a:r>
              <a:rPr lang="en-US" sz="2000" b="1" dirty="0" err="1">
                <a:latin typeface="Consolas" panose="020B0609020204030204" pitchFamily="49" charset="0"/>
                <a:cs typeface="Consolas" panose="020B0609020204030204" pitchFamily="49" charset="0"/>
              </a:rPr>
              <a:t>struct</a:t>
            </a:r>
            <a:r>
              <a:rPr lang="en-US" sz="2000" b="1" dirty="0">
                <a:latin typeface="Consolas" panose="020B0609020204030204" pitchFamily="49" charset="0"/>
                <a:cs typeface="Consolas" panose="020B0609020204030204" pitchFamily="49" charset="0"/>
              </a:rPr>
              <a:t> plain-pizza ())</a:t>
            </a:r>
          </a:p>
          <a:p>
            <a:pPr>
              <a:spcBef>
                <a:spcPts val="0"/>
              </a:spcBef>
              <a:buNone/>
            </a:pPr>
            <a:r>
              <a:rPr lang="en-US" sz="2000" b="1" dirty="0">
                <a:latin typeface="Consolas" panose="020B0609020204030204" pitchFamily="49" charset="0"/>
                <a:cs typeface="Consolas" panose="020B0609020204030204" pitchFamily="49" charset="0"/>
              </a:rPr>
              <a:t>(define-struct topped-pizza (topping base))</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Topping is a String.</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Pizza is either</a:t>
            </a:r>
          </a:p>
          <a:p>
            <a:pPr>
              <a:spcBef>
                <a:spcPts val="0"/>
              </a:spcBef>
              <a:buNone/>
            </a:pPr>
            <a:r>
              <a:rPr lang="en-US" sz="2000" b="1" dirty="0">
                <a:latin typeface="Consolas" panose="020B0609020204030204" pitchFamily="49" charset="0"/>
                <a:cs typeface="Consolas" panose="020B0609020204030204" pitchFamily="49" charset="0"/>
              </a:rPr>
              <a:t>-- (make-plain-pizza)</a:t>
            </a:r>
          </a:p>
          <a:p>
            <a:pPr>
              <a:spcBef>
                <a:spcPts val="0"/>
              </a:spcBef>
              <a:buNone/>
            </a:pPr>
            <a:r>
              <a:rPr lang="en-US" sz="2000" b="1" dirty="0">
                <a:latin typeface="Consolas" panose="020B0609020204030204" pitchFamily="49" charset="0"/>
                <a:cs typeface="Consolas" panose="020B0609020204030204" pitchFamily="49" charset="0"/>
              </a:rPr>
              <a:t>-- (make-topped-pizza Topping Pizza)</a:t>
            </a:r>
          </a:p>
          <a:p>
            <a:pPr>
              <a:spcBef>
                <a:spcPts val="0"/>
              </a:spcBef>
              <a:buNone/>
            </a:pPr>
            <a:r>
              <a:rPr lang="en-US" sz="2000" b="1" dirty="0" err="1">
                <a:latin typeface="Consolas" pitchFamily="49" charset="0"/>
                <a:cs typeface="Consolas" pitchFamily="49" charset="0"/>
              </a:rPr>
              <a:t>Interp</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(make-plain-pizza)  represents a pizza with no toppings</a:t>
            </a:r>
          </a:p>
          <a:p>
            <a:pPr>
              <a:spcBef>
                <a:spcPts val="0"/>
              </a:spcBef>
              <a:buNone/>
            </a:pPr>
            <a:r>
              <a:rPr lang="en-US" sz="2000" b="1" dirty="0">
                <a:latin typeface="Consolas" pitchFamily="49" charset="0"/>
                <a:cs typeface="Consolas" pitchFamily="49" charset="0"/>
              </a:rPr>
              <a:t>(make-topped-pizza t p) represents a pizza like p,</a:t>
            </a:r>
          </a:p>
          <a:p>
            <a:pPr>
              <a:spcBef>
                <a:spcPts val="0"/>
              </a:spcBef>
              <a:buNone/>
            </a:pPr>
            <a:r>
              <a:rPr lang="en-US" sz="2000" b="1" dirty="0">
                <a:latin typeface="Consolas" pitchFamily="49" charset="0"/>
                <a:cs typeface="Consolas" pitchFamily="49" charset="0"/>
              </a:rPr>
              <a:t>                        but with topping t added on top.</a:t>
            </a:r>
          </a:p>
          <a:p>
            <a:pPr>
              <a:spcBef>
                <a:spcPts val="0"/>
              </a:spcBef>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136</a:t>
            </a:fld>
            <a:endParaRPr lang="en-US"/>
          </a:p>
        </p:txBody>
      </p:sp>
      <p:sp>
        <p:nvSpPr>
          <p:cNvPr id="5" name="Rectangle 4"/>
          <p:cNvSpPr/>
          <p:nvPr/>
        </p:nvSpPr>
        <p:spPr>
          <a:xfrm>
            <a:off x="6629400" y="1981200"/>
            <a:ext cx="24384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This representation, using a set of alternatives each of which is a </a:t>
            </a:r>
            <a:r>
              <a:rPr lang="en-US" sz="1400" dirty="0" err="1">
                <a:solidFill>
                  <a:schemeClr val="tx1"/>
                </a:solidFill>
              </a:rPr>
              <a:t>struct</a:t>
            </a:r>
            <a:r>
              <a:rPr lang="en-US" sz="1400" dirty="0">
                <a:solidFill>
                  <a:schemeClr val="tx1"/>
                </a:solidFill>
              </a:rPr>
              <a:t>, is a standard strategy, sometimes called the "sum of products" representation.  HINT:  You won't go </a:t>
            </a:r>
            <a:r>
              <a:rPr lang="en-US" sz="1400">
                <a:solidFill>
                  <a:schemeClr val="tx1"/>
                </a:solidFill>
              </a:rPr>
              <a:t>wrong if </a:t>
            </a:r>
            <a:r>
              <a:rPr lang="en-US" sz="1400" dirty="0">
                <a:solidFill>
                  <a:schemeClr val="tx1"/>
                </a:solidFill>
              </a:rPr>
              <a:t>you use this as your default representation for data in Racket.</a:t>
            </a:r>
          </a:p>
        </p:txBody>
      </p:sp>
    </p:spTree>
    <p:extLst>
      <p:ext uri="{BB962C8B-B14F-4D97-AF65-F5344CB8AC3E}">
        <p14:creationId xmlns:p14="http://schemas.microsoft.com/office/powerpoint/2010/main" val="40195622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data definition is </a:t>
            </a:r>
            <a:r>
              <a:rPr lang="en-US" i="1" dirty="0">
                <a:solidFill>
                  <a:srgbClr val="FF0000"/>
                </a:solidFill>
              </a:rPr>
              <a:t>self-referential</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topped-pizza (topping base))</a:t>
            </a:r>
          </a:p>
          <a:p>
            <a:pPr>
              <a:buNone/>
            </a:pPr>
            <a:r>
              <a:rPr lang="en-US" sz="2400" b="1" dirty="0">
                <a:latin typeface="Consolas" pitchFamily="49" charset="0"/>
                <a:cs typeface="Consolas" pitchFamily="49" charset="0"/>
              </a:rPr>
              <a:t>A Topping is a String.</a:t>
            </a:r>
          </a:p>
          <a:p>
            <a:pPr>
              <a:buNone/>
            </a:pPr>
            <a:r>
              <a:rPr lang="en-US" sz="2400" b="1" dirty="0">
                <a:latin typeface="Consolas" pitchFamily="49" charset="0"/>
                <a:cs typeface="Consolas" pitchFamily="49" charset="0"/>
              </a:rPr>
              <a:t>A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(make-plain-pizza)</a:t>
            </a:r>
          </a:p>
          <a:p>
            <a:pPr>
              <a:buNone/>
            </a:pPr>
            <a:r>
              <a:rPr lang="en-US" sz="2400" b="1" dirty="0">
                <a:latin typeface="Consolas" pitchFamily="49" charset="0"/>
                <a:cs typeface="Consolas" pitchFamily="49" charset="0"/>
              </a:rPr>
              <a:t>-- (make-topped-pizza Topping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a:t>
            </a:r>
          </a:p>
        </p:txBody>
      </p:sp>
      <p:sp>
        <p:nvSpPr>
          <p:cNvPr id="9" name="Slide Number Placeholder 8"/>
          <p:cNvSpPr>
            <a:spLocks noGrp="1"/>
          </p:cNvSpPr>
          <p:nvPr>
            <p:ph type="sldNum" sz="quarter" idx="12"/>
          </p:nvPr>
        </p:nvSpPr>
        <p:spPr/>
        <p:txBody>
          <a:bodyPr/>
          <a:lstStyle/>
          <a:p>
            <a:fld id="{C1D4534E-1B22-4A44-850A-B3E8E9EE687A}" type="slidenum">
              <a:rPr lang="en-US" smtClean="0"/>
              <a:t>137</a:t>
            </a:fld>
            <a:endParaRPr lang="en-US"/>
          </a:p>
        </p:txBody>
      </p:sp>
      <p:sp>
        <p:nvSpPr>
          <p:cNvPr id="6" name="Bent Arrow 5"/>
          <p:cNvSpPr/>
          <p:nvPr/>
        </p:nvSpPr>
        <p:spPr>
          <a:xfrm flipH="1">
            <a:off x="1905000" y="2331720"/>
            <a:ext cx="4343400" cy="1097280"/>
          </a:xfrm>
          <a:prstGeom prst="bentArrow">
            <a:avLst>
              <a:gd name="adj1" fmla="val 36272"/>
              <a:gd name="adj2" fmla="val 34882"/>
              <a:gd name="adj3" fmla="val 25000"/>
              <a:gd name="adj4" fmla="val 43750"/>
            </a:avLst>
          </a:prstGeom>
          <a:solidFill>
            <a:schemeClr val="tx2">
              <a:lumMod val="20000"/>
              <a:lumOff val="80000"/>
              <a:alpha val="5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2362200" y="4114800"/>
            <a:ext cx="6096000" cy="2362200"/>
            <a:chOff x="2362200" y="4114800"/>
            <a:chExt cx="6096000" cy="2362200"/>
          </a:xfrm>
        </p:grpSpPr>
        <p:sp>
          <p:nvSpPr>
            <p:cNvPr id="7" name="Rectangle 6"/>
            <p:cNvSpPr/>
            <p:nvPr/>
          </p:nvSpPr>
          <p:spPr>
            <a:xfrm>
              <a:off x="2362200" y="4114800"/>
              <a:ext cx="6096000" cy="2362200"/>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2400" b="1" dirty="0">
                  <a:solidFill>
                    <a:schemeClr val="tx1"/>
                  </a:solidFill>
                  <a:latin typeface="Consolas" pitchFamily="49" charset="0"/>
                  <a:cs typeface="Consolas" pitchFamily="49" charset="0"/>
                </a:rPr>
                <a:t>compare:</a:t>
              </a:r>
            </a:p>
            <a:p>
              <a:endParaRPr lang="en-US" sz="2400" b="1" dirty="0">
                <a:solidFill>
                  <a:schemeClr val="tx1"/>
                </a:solidFill>
                <a:latin typeface="Consolas" pitchFamily="49" charset="0"/>
                <a:cs typeface="Consolas" pitchFamily="49" charset="0"/>
              </a:endParaRPr>
            </a:p>
            <a:p>
              <a:r>
                <a:rPr lang="en-US" sz="2400" b="1" dirty="0">
                  <a:solidFill>
                    <a:schemeClr val="tx1"/>
                  </a:solidFill>
                  <a:latin typeface="Consolas" pitchFamily="49" charset="0"/>
                  <a:cs typeface="Consolas" pitchFamily="49" charset="0"/>
                </a:rPr>
                <a:t>A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 is either</a:t>
              </a:r>
            </a:p>
            <a:p>
              <a:r>
                <a:rPr lang="en-US" sz="2400" b="1" dirty="0">
                  <a:solidFill>
                    <a:schemeClr val="tx1"/>
                  </a:solidFill>
                  <a:latin typeface="Consolas" pitchFamily="49" charset="0"/>
                  <a:cs typeface="Consolas" pitchFamily="49" charset="0"/>
                </a:rPr>
                <a:t>-- empty</a:t>
              </a:r>
            </a:p>
            <a:p>
              <a:r>
                <a:rPr lang="en-US" sz="2400" b="1" dirty="0">
                  <a:solidFill>
                    <a:schemeClr val="tx1"/>
                  </a:solidFill>
                  <a:latin typeface="Consolas" pitchFamily="49" charset="0"/>
                  <a:cs typeface="Consolas" pitchFamily="49" charset="0"/>
                </a:rPr>
                <a:t>-- (cons Topping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a:t>
              </a:r>
            </a:p>
          </p:txBody>
        </p:sp>
        <p:sp>
          <p:nvSpPr>
            <p:cNvPr id="8" name="Bent Arrow 7"/>
            <p:cNvSpPr/>
            <p:nvPr/>
          </p:nvSpPr>
          <p:spPr>
            <a:xfrm flipH="1">
              <a:off x="5257800" y="4876800"/>
              <a:ext cx="1295400" cy="716280"/>
            </a:xfrm>
            <a:prstGeom prst="bentArrow">
              <a:avLst>
                <a:gd name="adj1" fmla="val 25000"/>
                <a:gd name="adj2" fmla="val 25000"/>
                <a:gd name="adj3" fmla="val 25000"/>
                <a:gd name="adj4" fmla="val 43750"/>
              </a:avLst>
            </a:prstGeom>
            <a:solidFill>
              <a:schemeClr val="tx2">
                <a:lumMod val="20000"/>
                <a:lumOff val="80000"/>
                <a:alpha val="59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4" name="Rectangle 3"/>
          <p:cNvSpPr/>
          <p:nvPr/>
        </p:nvSpPr>
        <p:spPr>
          <a:xfrm>
            <a:off x="6858000" y="2263048"/>
            <a:ext cx="18288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This data definition is self-referential, just like </a:t>
            </a:r>
            <a:r>
              <a:rPr lang="en-US" sz="1600" b="1" dirty="0" err="1">
                <a:solidFill>
                  <a:schemeClr val="tx1"/>
                </a:solidFill>
              </a:rPr>
              <a:t>ListofToppings</a:t>
            </a:r>
            <a:r>
              <a:rPr lang="en-US" sz="1600" dirty="0">
                <a:solidFill>
                  <a:schemeClr val="tx1"/>
                </a:solidFill>
              </a:rPr>
              <a:t> was.</a:t>
            </a:r>
          </a:p>
        </p:txBody>
      </p:sp>
    </p:spTree>
    <p:extLst>
      <p:ext uri="{BB962C8B-B14F-4D97-AF65-F5344CB8AC3E}">
        <p14:creationId xmlns:p14="http://schemas.microsoft.com/office/powerpoint/2010/main" val="34183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(make-topped-pizza "onions" </a:t>
            </a: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r>
              <a:rPr lang="en-US" sz="2000" dirty="0"/>
              <a:t> </a:t>
            </a:r>
          </a:p>
        </p:txBody>
      </p:sp>
      <p:sp>
        <p:nvSpPr>
          <p:cNvPr id="7" name="Slide Number Placeholder 6"/>
          <p:cNvSpPr>
            <a:spLocks noGrp="1"/>
          </p:cNvSpPr>
          <p:nvPr>
            <p:ph type="sldNum" sz="quarter" idx="12"/>
          </p:nvPr>
        </p:nvSpPr>
        <p:spPr/>
        <p:txBody>
          <a:bodyPr/>
          <a:lstStyle/>
          <a:p>
            <a:fld id="{C1D4534E-1B22-4A44-850A-B3E8E9EE687A}" type="slidenum">
              <a:rPr lang="en-US" smtClean="0"/>
              <a:t>138</a:t>
            </a:fld>
            <a:endParaRPr lang="en-US"/>
          </a:p>
        </p:txBody>
      </p:sp>
      <p:sp>
        <p:nvSpPr>
          <p:cNvPr id="4" name="Rectangle 3"/>
          <p:cNvSpPr/>
          <p:nvPr/>
        </p:nvSpPr>
        <p:spPr>
          <a:xfrm>
            <a:off x="6324600" y="4572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are some examples of pizzas according to our new data definition.</a:t>
            </a:r>
          </a:p>
        </p:txBody>
      </p:sp>
      <p:sp>
        <p:nvSpPr>
          <p:cNvPr id="5" name="Rectangle 4"/>
          <p:cNvSpPr/>
          <p:nvPr/>
        </p:nvSpPr>
        <p:spPr>
          <a:xfrm>
            <a:off x="5562600" y="5638800"/>
            <a:ext cx="3352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see why each of these is a Pizza, according to our new definition?</a:t>
            </a:r>
          </a:p>
        </p:txBody>
      </p:sp>
      <p:sp>
        <p:nvSpPr>
          <p:cNvPr id="6" name="Rectangle 5"/>
          <p:cNvSpPr/>
          <p:nvPr/>
        </p:nvSpPr>
        <p:spPr>
          <a:xfrm>
            <a:off x="533400" y="5562600"/>
            <a:ext cx="4038600" cy="914400"/>
          </a:xfrm>
          <a:prstGeom prst="rect">
            <a:avLst/>
          </a:prstGeom>
          <a:solidFill>
            <a:schemeClr val="accent6">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sz="1400" b="1" dirty="0">
                <a:latin typeface="Consolas" pitchFamily="49" charset="0"/>
                <a:cs typeface="Consolas" pitchFamily="49" charset="0"/>
              </a:rPr>
              <a:t>A Pizza is either</a:t>
            </a:r>
          </a:p>
          <a:p>
            <a:pPr>
              <a:buNone/>
            </a:pPr>
            <a:r>
              <a:rPr lang="en-US" sz="1400" b="1" dirty="0">
                <a:latin typeface="Consolas" pitchFamily="49" charset="0"/>
                <a:cs typeface="Consolas" pitchFamily="49" charset="0"/>
              </a:rPr>
              <a:t>-- (make-plain-pizza)</a:t>
            </a:r>
          </a:p>
          <a:p>
            <a:pPr>
              <a:buNone/>
            </a:pPr>
            <a:r>
              <a:rPr lang="en-US" sz="1400" b="1" dirty="0">
                <a:latin typeface="Consolas" pitchFamily="49" charset="0"/>
                <a:cs typeface="Consolas" pitchFamily="49" charset="0"/>
              </a:rPr>
              <a:t>-- (make-topped-pizza Topping Pizza)</a:t>
            </a:r>
          </a:p>
        </p:txBody>
      </p:sp>
    </p:spTree>
    <p:extLst>
      <p:ext uri="{BB962C8B-B14F-4D97-AF65-F5344CB8AC3E}">
        <p14:creationId xmlns:p14="http://schemas.microsoft.com/office/powerpoint/2010/main" val="4201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pizza functions</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600" b="1" dirty="0">
                <a:latin typeface="Consolas" pitchFamily="49" charset="0"/>
                <a:cs typeface="Consolas" pitchFamily="49" charset="0"/>
              </a:rPr>
              <a:t>pizza-fn : Pizza -&gt; ??</a:t>
            </a:r>
          </a:p>
          <a:p>
            <a:pPr>
              <a:buNone/>
            </a:pPr>
            <a:r>
              <a:rPr lang="en-US" sz="2600" b="1" dirty="0">
                <a:latin typeface="Consolas" pitchFamily="49" charset="0"/>
                <a:cs typeface="Consolas" pitchFamily="49" charset="0"/>
              </a:rPr>
              <a:t>(define (pizza-fn p)</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[(plain-pizza? p) ...]</a:t>
            </a:r>
          </a:p>
          <a:p>
            <a:pPr>
              <a:buNone/>
            </a:pPr>
            <a:r>
              <a:rPr lang="en-US" sz="2600" b="1" dirty="0">
                <a:latin typeface="Consolas" pitchFamily="49" charset="0"/>
                <a:cs typeface="Consolas" pitchFamily="49" charset="0"/>
              </a:rPr>
              <a:t>    [else (... (topped-pizza-topping p)</a:t>
            </a:r>
          </a:p>
          <a:p>
            <a:pPr>
              <a:buNone/>
            </a:pPr>
            <a:r>
              <a:rPr lang="en-US" sz="2600" b="1" dirty="0">
                <a:latin typeface="Consolas" pitchFamily="49" charset="0"/>
                <a:cs typeface="Consolas" pitchFamily="49" charset="0"/>
              </a:rPr>
              <a:t>               (pizza-fn </a:t>
            </a:r>
          </a:p>
          <a:p>
            <a:pPr>
              <a:buNone/>
            </a:pPr>
            <a:r>
              <a:rPr lang="en-US" sz="2600" b="1" dirty="0">
                <a:latin typeface="Consolas" pitchFamily="49" charset="0"/>
                <a:cs typeface="Consolas" pitchFamily="49" charset="0"/>
              </a:rPr>
              <a:t>                 (topped-pizza-base p)))]))</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139</a:t>
            </a:fld>
            <a:endParaRPr lang="en-US"/>
          </a:p>
        </p:txBody>
      </p:sp>
    </p:spTree>
    <p:extLst>
      <p:ext uri="{BB962C8B-B14F-4D97-AF65-F5344CB8AC3E}">
        <p14:creationId xmlns:p14="http://schemas.microsoft.com/office/powerpoint/2010/main" val="232699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leaf-min</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min</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14</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561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pizza)</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pizza) ...]</a:t>
            </a:r>
          </a:p>
          <a:p>
            <a:pPr>
              <a:buNone/>
            </a:pPr>
            <a:r>
              <a:rPr lang="en-US" sz="2400" b="1" dirty="0">
                <a:latin typeface="Consolas" pitchFamily="49" charset="0"/>
                <a:cs typeface="Consolas" pitchFamily="49" charset="0"/>
              </a:rPr>
              <a:t>    [else (... (topped-pizza-topping pizza)</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(topped-pizza-base pizza)))]))</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140</a:t>
            </a:fld>
            <a:endParaRPr lang="en-US"/>
          </a:p>
        </p:txBody>
      </p:sp>
      <p:sp>
        <p:nvSpPr>
          <p:cNvPr id="5" name="Bent Arrow 4"/>
          <p:cNvSpPr/>
          <p:nvPr/>
        </p:nvSpPr>
        <p:spPr>
          <a:xfrm flipH="1">
            <a:off x="3429000" y="1981200"/>
            <a:ext cx="838200" cy="2286000"/>
          </a:xfrm>
          <a:prstGeom prst="bentArrow">
            <a:avLst>
              <a:gd name="adj1" fmla="val 36272"/>
              <a:gd name="adj2" fmla="val 34882"/>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4800600" y="5257800"/>
            <a:ext cx="38100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We also call this a </a:t>
            </a:r>
            <a:r>
              <a:rPr lang="en-US" sz="2800" i="1" dirty="0">
                <a:solidFill>
                  <a:srgbClr val="FF0000"/>
                </a:solidFill>
              </a:rPr>
              <a:t>recursive</a:t>
            </a:r>
            <a:r>
              <a:rPr lang="en-US" sz="2800" dirty="0">
                <a:solidFill>
                  <a:schemeClr val="tx1"/>
                </a:solidFill>
              </a:rPr>
              <a:t> template</a:t>
            </a:r>
          </a:p>
        </p:txBody>
      </p:sp>
    </p:spTree>
    <p:extLst>
      <p:ext uri="{BB962C8B-B14F-4D97-AF65-F5344CB8AC3E}">
        <p14:creationId xmlns:p14="http://schemas.microsoft.com/office/powerpoint/2010/main" val="28779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Lists </a:t>
            </a:r>
            <a:r>
              <a:rPr lang="en-US" dirty="0" err="1"/>
              <a:t>vs</a:t>
            </a:r>
            <a:r>
              <a:rPr lang="en-US" dirty="0"/>
              <a:t> Structures: Data Definitions</a:t>
            </a:r>
          </a:p>
        </p:txBody>
      </p:sp>
      <p:sp>
        <p:nvSpPr>
          <p:cNvPr id="6" name="Content Placeholder 5"/>
          <p:cNvSpPr>
            <a:spLocks noGrp="1"/>
          </p:cNvSpPr>
          <p:nvPr>
            <p:ph sz="half" idx="1"/>
          </p:nvPr>
        </p:nvSpPr>
        <p:spPr/>
        <p:txBody>
          <a:bodyPr>
            <a:normAutofit fontScale="77500" lnSpcReduction="20000"/>
          </a:bodyPr>
          <a:lstStyle/>
          <a:p>
            <a:pPr>
              <a:buNone/>
            </a:pPr>
            <a:r>
              <a:rPr lang="en-US" sz="2600" b="1" dirty="0">
                <a:latin typeface="Consolas" pitchFamily="49" charset="0"/>
                <a:cs typeface="Consolas" pitchFamily="49" charset="0"/>
              </a:rPr>
              <a:t>A </a:t>
            </a:r>
            <a:r>
              <a:rPr lang="en-US" sz="2600" b="1" dirty="0" err="1">
                <a:latin typeface="Consolas" pitchFamily="49" charset="0"/>
                <a:cs typeface="Consolas" pitchFamily="49" charset="0"/>
              </a:rPr>
              <a:t>ListOfToppings</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 is</a:t>
            </a:r>
          </a:p>
          <a:p>
            <a:pPr>
              <a:buNone/>
            </a:pPr>
            <a:r>
              <a:rPr lang="en-US" sz="2600" b="1" dirty="0">
                <a:latin typeface="Consolas" pitchFamily="49" charset="0"/>
                <a:cs typeface="Consolas" pitchFamily="49" charset="0"/>
              </a:rPr>
              <a:t>  either</a:t>
            </a:r>
          </a:p>
          <a:p>
            <a:pPr>
              <a:buNone/>
            </a:pP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(cons Topping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empty represents a pizza with no toppings</a:t>
            </a:r>
          </a:p>
          <a:p>
            <a:pPr>
              <a:buNone/>
            </a:pPr>
            <a:r>
              <a:rPr lang="en-US" sz="2600" b="1" dirty="0">
                <a:latin typeface="Consolas" pitchFamily="49" charset="0"/>
                <a:cs typeface="Consolas" pitchFamily="49" charset="0"/>
              </a:rPr>
              <a:t>-- (cons t p)</a:t>
            </a:r>
          </a:p>
          <a:p>
            <a:pPr>
              <a:buNone/>
            </a:pPr>
            <a:r>
              <a:rPr lang="en-US" sz="2600" b="1" dirty="0">
                <a:latin typeface="Consolas" pitchFamily="49" charset="0"/>
                <a:cs typeface="Consolas" pitchFamily="49" charset="0"/>
              </a:rPr>
              <a:t>represents the pizza p with topping t added on top.</a:t>
            </a:r>
          </a:p>
          <a:p>
            <a:pPr>
              <a:buNone/>
            </a:pPr>
            <a:r>
              <a:rPr lang="en-US" b="1" dirty="0">
                <a:latin typeface="Consolas" pitchFamily="49" charset="0"/>
                <a:cs typeface="Consolas" pitchFamily="49" charset="0"/>
              </a:rPr>
              <a:t> </a:t>
            </a:r>
          </a:p>
        </p:txBody>
      </p:sp>
      <p:sp>
        <p:nvSpPr>
          <p:cNvPr id="7" name="Content Placeholder 6"/>
          <p:cNvSpPr>
            <a:spLocks noGrp="1"/>
          </p:cNvSpPr>
          <p:nvPr>
            <p:ph sz="half" idx="2"/>
          </p:nvPr>
        </p:nvSpPr>
        <p:spPr>
          <a:xfrm>
            <a:off x="4724400" y="1600200"/>
            <a:ext cx="4343400" cy="4525963"/>
          </a:xfrm>
        </p:spPr>
        <p:txBody>
          <a:bodyPr>
            <a:normAutofit fontScale="77500" lnSpcReduction="20000"/>
          </a:bodyPr>
          <a:lstStyle/>
          <a:p>
            <a:pPr>
              <a:buNone/>
            </a:pPr>
            <a:r>
              <a:rPr lang="en-US" sz="2600" b="1" dirty="0">
                <a:latin typeface="Consolas" pitchFamily="49" charset="0"/>
                <a:cs typeface="Consolas" pitchFamily="49" charset="0"/>
              </a:rPr>
              <a:t>A Pizza is either</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(make-plain-pizza)</a:t>
            </a:r>
          </a:p>
          <a:p>
            <a:pPr>
              <a:buNone/>
            </a:pPr>
            <a:r>
              <a:rPr lang="en-US" sz="2600" b="1" dirty="0">
                <a:latin typeface="Consolas" pitchFamily="49" charset="0"/>
                <a:cs typeface="Consolas" pitchFamily="49" charset="0"/>
              </a:rPr>
              <a:t>-- (make-topped-pizza</a:t>
            </a:r>
          </a:p>
          <a:p>
            <a:pPr>
              <a:buNone/>
            </a:pPr>
            <a:r>
              <a:rPr lang="en-US" sz="2600" b="1" dirty="0">
                <a:latin typeface="Consolas" pitchFamily="49" charset="0"/>
                <a:cs typeface="Consolas" pitchFamily="49" charset="0"/>
              </a:rPr>
              <a:t>       Topping Pizza)</a:t>
            </a: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(make-plain-pizza) represents a pizza with no toppings</a:t>
            </a:r>
          </a:p>
          <a:p>
            <a:pPr>
              <a:buNone/>
            </a:pPr>
            <a:r>
              <a:rPr lang="en-US" sz="2600" b="1" dirty="0">
                <a:latin typeface="Consolas" pitchFamily="49" charset="0"/>
                <a:cs typeface="Consolas" pitchFamily="49" charset="0"/>
              </a:rPr>
              <a:t>(make-topped-pizza t p) represents the pizza p with topping t added on top.</a:t>
            </a:r>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141</a:t>
            </a:fld>
            <a:endParaRPr lang="en-US"/>
          </a:p>
        </p:txBody>
      </p:sp>
      <p:sp>
        <p:nvSpPr>
          <p:cNvPr id="8" name="Up Arrow 7"/>
          <p:cNvSpPr/>
          <p:nvPr/>
        </p:nvSpPr>
        <p:spPr>
          <a:xfrm rot="701466">
            <a:off x="3047791" y="1899304"/>
            <a:ext cx="179832" cy="68701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9" name="Up Arrow 8"/>
          <p:cNvSpPr/>
          <p:nvPr/>
        </p:nvSpPr>
        <p:spPr>
          <a:xfrm rot="18624627">
            <a:off x="6281014" y="1621000"/>
            <a:ext cx="179832" cy="1463070"/>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2" name="Rectangle 1"/>
          <p:cNvSpPr/>
          <p:nvPr/>
        </p:nvSpPr>
        <p:spPr>
          <a:xfrm>
            <a:off x="2980048" y="5486400"/>
            <a:ext cx="3801752"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Observe that both data definitions are self-referential in the same way.</a:t>
            </a:r>
          </a:p>
          <a:p>
            <a:r>
              <a:rPr lang="en-US" sz="1600" dirty="0"/>
              <a:t>You could represent pizzas either by lists or structures.</a:t>
            </a:r>
          </a:p>
        </p:txBody>
      </p:sp>
    </p:spTree>
    <p:extLst>
      <p:ext uri="{BB962C8B-B14F-4D97-AF65-F5344CB8AC3E}">
        <p14:creationId xmlns:p14="http://schemas.microsoft.com/office/powerpoint/2010/main" val="36630678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Structures: Templates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b="1" dirty="0">
                <a:latin typeface="Consolas" pitchFamily="49" charset="0"/>
                <a:cs typeface="Consolas" pitchFamily="49" charset="0"/>
              </a:rPr>
              <a:t>pizza-fn : Pizza -&gt; ??</a:t>
            </a:r>
          </a:p>
          <a:p>
            <a:pPr marL="0" indent="0">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a:t>
            </a:r>
          </a:p>
          <a:p>
            <a:pPr marL="0" indent="0">
              <a:buNone/>
            </a:pPr>
            <a:r>
              <a:rPr lang="en-US" sz="2400" b="1" dirty="0">
                <a:latin typeface="Consolas" pitchFamily="49" charset="0"/>
                <a:cs typeface="Consolas" pitchFamily="49" charset="0"/>
              </a:rPr>
              <a:t>    [else </a:t>
            </a:r>
          </a:p>
          <a:p>
            <a:pPr marL="0" indent="0">
              <a:buNone/>
            </a:pPr>
            <a:r>
              <a:rPr lang="en-US" sz="2400" b="1" dirty="0">
                <a:latin typeface="Consolas" pitchFamily="49" charset="0"/>
                <a:cs typeface="Consolas" pitchFamily="49" charset="0"/>
              </a:rPr>
              <a:t>     (... </a:t>
            </a:r>
          </a:p>
          <a:p>
            <a:pPr marL="0" indent="0">
              <a:buNone/>
            </a:pPr>
            <a:r>
              <a:rPr lang="en-US" sz="2400" b="1" dirty="0">
                <a:latin typeface="Consolas" pitchFamily="49" charset="0"/>
                <a:cs typeface="Consolas" pitchFamily="49" charset="0"/>
              </a:rPr>
              <a:t>       (first p)</a:t>
            </a:r>
          </a:p>
          <a:p>
            <a:pPr marL="0" indent="0">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marL="0" indent="0">
              <a:buNone/>
            </a:pPr>
            <a:r>
              <a:rPr lang="en-US" sz="2400" b="1" dirty="0">
                <a:latin typeface="Consolas" pitchFamily="49" charset="0"/>
                <a:cs typeface="Consolas" pitchFamily="49" charset="0"/>
              </a:rPr>
              <a:t>         (rest p)))]))</a:t>
            </a:r>
            <a:endParaRPr lang="en-US" sz="2400" dirty="0"/>
          </a:p>
        </p:txBody>
      </p:sp>
      <p:sp>
        <p:nvSpPr>
          <p:cNvPr id="4" name="Content Placeholder 3"/>
          <p:cNvSpPr>
            <a:spLocks noGrp="1"/>
          </p:cNvSpPr>
          <p:nvPr>
            <p:ph sz="half" idx="2"/>
          </p:nvPr>
        </p:nvSpPr>
        <p:spPr/>
        <p:txBody>
          <a:bodyPr>
            <a:normAutofit fontScale="92500" lnSpcReduction="10000"/>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 </a:t>
            </a:r>
          </a:p>
          <a:p>
            <a:pPr>
              <a:buNone/>
            </a:pPr>
            <a:r>
              <a:rPr lang="en-US" sz="2400" b="1" dirty="0">
                <a:latin typeface="Consolas" pitchFamily="49" charset="0"/>
                <a:cs typeface="Consolas" pitchFamily="49" charset="0"/>
              </a:rPr>
              <a:t>      (topped-pizza-</a:t>
            </a:r>
          </a:p>
          <a:p>
            <a:pPr>
              <a:buNone/>
            </a:pPr>
            <a:r>
              <a:rPr lang="en-US" sz="2400" b="1" dirty="0">
                <a:latin typeface="Consolas" pitchFamily="49" charset="0"/>
                <a:cs typeface="Consolas" pitchFamily="49" charset="0"/>
              </a:rPr>
              <a:t>        topping p)</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a:buNone/>
            </a:pPr>
            <a:r>
              <a:rPr lang="en-US" sz="2400" b="1" dirty="0">
                <a:latin typeface="Consolas" pitchFamily="49" charset="0"/>
                <a:cs typeface="Consolas" pitchFamily="49" charset="0"/>
              </a:rPr>
              <a:t>       (topped-pizza-base</a:t>
            </a:r>
          </a:p>
          <a:p>
            <a:pPr>
              <a:buNone/>
            </a:pPr>
            <a:r>
              <a:rPr lang="en-US" sz="2400" b="1" dirty="0">
                <a:latin typeface="Consolas" pitchFamily="49" charset="0"/>
                <a:cs typeface="Consolas" pitchFamily="49" charset="0"/>
              </a:rPr>
              <a:t>         p)))]))</a:t>
            </a:r>
          </a:p>
          <a:p>
            <a:endParaRPr lang="en-US" dirty="0"/>
          </a:p>
        </p:txBody>
      </p:sp>
      <p:sp>
        <p:nvSpPr>
          <p:cNvPr id="8" name="Slide Number Placeholder 7"/>
          <p:cNvSpPr>
            <a:spLocks noGrp="1"/>
          </p:cNvSpPr>
          <p:nvPr>
            <p:ph type="sldNum" sz="quarter" idx="12"/>
          </p:nvPr>
        </p:nvSpPr>
        <p:spPr/>
        <p:txBody>
          <a:bodyPr/>
          <a:lstStyle/>
          <a:p>
            <a:fld id="{C1D4534E-1B22-4A44-850A-B3E8E9EE687A}" type="slidenum">
              <a:rPr lang="en-US" smtClean="0"/>
              <a:t>142</a:t>
            </a:fld>
            <a:endParaRPr lang="en-US"/>
          </a:p>
        </p:txBody>
      </p:sp>
      <p:sp>
        <p:nvSpPr>
          <p:cNvPr id="6" name="Up Arrow 5"/>
          <p:cNvSpPr/>
          <p:nvPr/>
        </p:nvSpPr>
        <p:spPr>
          <a:xfrm>
            <a:off x="2430378" y="2362200"/>
            <a:ext cx="179832" cy="2133599"/>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 name="Up Arrow 6"/>
          <p:cNvSpPr/>
          <p:nvPr/>
        </p:nvSpPr>
        <p:spPr>
          <a:xfrm>
            <a:off x="6386159" y="2360020"/>
            <a:ext cx="179832" cy="259507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805794" y="55626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And here are the templates.  Observe that they are also both self-referential in the same way.</a:t>
            </a:r>
            <a:endParaRPr lang="en-US" sz="1600" dirty="0"/>
          </a:p>
        </p:txBody>
      </p:sp>
    </p:spTree>
    <p:extLst>
      <p:ext uri="{BB962C8B-B14F-4D97-AF65-F5344CB8AC3E}">
        <p14:creationId xmlns:p14="http://schemas.microsoft.com/office/powerpoint/2010/main" val="9278679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Lists vs. Structures: Halting Measures</a:t>
            </a:r>
          </a:p>
        </p:txBody>
      </p:sp>
      <p:sp>
        <p:nvSpPr>
          <p:cNvPr id="7" name="Content Placeholder 6"/>
          <p:cNvSpPr>
            <a:spLocks noGrp="1"/>
          </p:cNvSpPr>
          <p:nvPr>
            <p:ph idx="1"/>
          </p:nvPr>
        </p:nvSpPr>
        <p:spPr/>
        <p:txBody>
          <a:bodyPr/>
          <a:lstStyle/>
          <a:p>
            <a:r>
              <a:rPr lang="en-US" dirty="0"/>
              <a:t>For the list representation, we could use "length of the list" as a halting measure</a:t>
            </a:r>
          </a:p>
          <a:p>
            <a:r>
              <a:rPr lang="en-US" dirty="0"/>
              <a:t>For the structure representation, we could use "number of toppings" as a halting measure.</a:t>
            </a:r>
          </a:p>
          <a:p>
            <a:r>
              <a:rPr lang="en-US" dirty="0"/>
              <a:t>These will be a correct halting measure for any function that follows the template.</a:t>
            </a:r>
          </a:p>
        </p:txBody>
      </p:sp>
      <p:sp>
        <p:nvSpPr>
          <p:cNvPr id="5" name="Slide Number Placeholder 4"/>
          <p:cNvSpPr>
            <a:spLocks noGrp="1"/>
          </p:cNvSpPr>
          <p:nvPr>
            <p:ph type="sldNum" sz="quarter" idx="12"/>
          </p:nvPr>
        </p:nvSpPr>
        <p:spPr/>
        <p:txBody>
          <a:bodyPr/>
          <a:lstStyle/>
          <a:p>
            <a:fld id="{2AF3B5EA-18B6-4040-9F78-6052AF49C681}" type="slidenum">
              <a:rPr lang="en-US" smtClean="0"/>
              <a:t>143</a:t>
            </a:fld>
            <a:endParaRPr lang="en-US"/>
          </a:p>
        </p:txBody>
      </p:sp>
    </p:spTree>
    <p:extLst>
      <p:ext uri="{BB962C8B-B14F-4D97-AF65-F5344CB8AC3E}">
        <p14:creationId xmlns:p14="http://schemas.microsoft.com/office/powerpoint/2010/main" val="29373317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Lists vs. Structures: The Choice</a:t>
            </a:r>
          </a:p>
        </p:txBody>
      </p:sp>
      <p:sp>
        <p:nvSpPr>
          <p:cNvPr id="7" name="Content Placeholder 6"/>
          <p:cNvSpPr>
            <a:spLocks noGrp="1"/>
          </p:cNvSpPr>
          <p:nvPr>
            <p:ph idx="1"/>
          </p:nvPr>
        </p:nvSpPr>
        <p:spPr/>
        <p:txBody>
          <a:bodyPr>
            <a:normAutofit fontScale="92500" lnSpcReduction="20000"/>
          </a:bodyPr>
          <a:lstStyle/>
          <a:p>
            <a:r>
              <a:rPr lang="en-US" dirty="0"/>
              <a:t>Use structures for compound information with a fixed size or fixed number of components.</a:t>
            </a:r>
          </a:p>
          <a:p>
            <a:r>
              <a:rPr lang="en-US" dirty="0"/>
              <a:t>Use lists for homogeneous sequences of data items.</a:t>
            </a:r>
          </a:p>
          <a:p>
            <a:pPr lvl="1"/>
            <a:r>
              <a:rPr lang="en-US" dirty="0"/>
              <a:t>so we'll use mostly lists</a:t>
            </a:r>
          </a:p>
          <a:p>
            <a:pPr lvl="1"/>
            <a:r>
              <a:rPr lang="en-US" dirty="0"/>
              <a:t>DON’T use lists for data of fixed size or a fixed number of components</a:t>
            </a:r>
          </a:p>
          <a:p>
            <a:r>
              <a:rPr lang="en-US" dirty="0"/>
              <a:t>Each language has its own idioms</a:t>
            </a:r>
          </a:p>
          <a:p>
            <a:pPr lvl="1"/>
            <a:r>
              <a:rPr lang="en-US" dirty="0"/>
              <a:t>some don't have lists at all</a:t>
            </a:r>
          </a:p>
          <a:p>
            <a:pPr lvl="1"/>
            <a:r>
              <a:rPr lang="en-US" dirty="0"/>
              <a:t>some have other ways of representing sequences– use them when possible</a:t>
            </a:r>
          </a:p>
          <a:p>
            <a:pPr lvl="1"/>
            <a:endParaRPr lang="en-US" dirty="0"/>
          </a:p>
        </p:txBody>
      </p:sp>
      <p:sp>
        <p:nvSpPr>
          <p:cNvPr id="2" name="Slide Number Placeholder 1"/>
          <p:cNvSpPr>
            <a:spLocks noGrp="1"/>
          </p:cNvSpPr>
          <p:nvPr>
            <p:ph type="sldNum" sz="quarter" idx="12"/>
          </p:nvPr>
        </p:nvSpPr>
        <p:spPr/>
        <p:txBody>
          <a:bodyPr/>
          <a:lstStyle/>
          <a:p>
            <a:fld id="{C1D4534E-1B22-4A44-850A-B3E8E9EE687A}" type="slidenum">
              <a:rPr lang="en-US" smtClean="0"/>
              <a:t>144</a:t>
            </a:fld>
            <a:endParaRPr lang="en-US"/>
          </a:p>
        </p:txBody>
      </p:sp>
    </p:spTree>
    <p:extLst>
      <p:ext uri="{BB962C8B-B14F-4D97-AF65-F5344CB8AC3E}">
        <p14:creationId xmlns:p14="http://schemas.microsoft.com/office/powerpoint/2010/main" val="37419104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145</a:t>
            </a:fld>
            <a:endParaRPr lang="en-US"/>
          </a:p>
        </p:txBody>
      </p:sp>
    </p:spTree>
    <p:extLst>
      <p:ext uri="{BB962C8B-B14F-4D97-AF65-F5344CB8AC3E}">
        <p14:creationId xmlns:p14="http://schemas.microsoft.com/office/powerpoint/2010/main" val="30746988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06-1-recursive-structures.rkt in the </a:t>
            </a:r>
            <a:r>
              <a:rPr lang="en-US"/>
              <a:t>Examples folder.</a:t>
            </a:r>
          </a:p>
          <a:p>
            <a:r>
              <a:rPr lang="en-US" dirty="0"/>
              <a:t>If you have questions about this lesson, ask them on the Discussion Board</a:t>
            </a:r>
          </a:p>
          <a:p>
            <a:r>
              <a:rPr lang="en-US" dirty="0"/>
              <a:t>Do Guided Practice 6.1 </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146</a:t>
            </a:fld>
            <a:endParaRPr lang="en-US"/>
          </a:p>
        </p:txBody>
      </p:sp>
    </p:spTree>
    <p:extLst>
      <p:ext uri="{BB962C8B-B14F-4D97-AF65-F5344CB8AC3E}">
        <p14:creationId xmlns:p14="http://schemas.microsoft.com/office/powerpoint/2010/main" val="42654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Write a data definition for tree-structured information</a:t>
            </a:r>
          </a:p>
          <a:p>
            <a:pPr lvl="1"/>
            <a:r>
              <a:rPr lang="en-US" dirty="0"/>
              <a:t>Write a template for tree-structured information</a:t>
            </a:r>
          </a:p>
          <a:p>
            <a:pPr lvl="1"/>
            <a:r>
              <a:rPr lang="en-US" dirty="0"/>
              <a:t>Write functions that manipulate that data,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15</a:t>
            </a:fld>
            <a:endParaRPr lang="en-US"/>
          </a:p>
        </p:txBody>
      </p:sp>
    </p:spTree>
    <p:extLst>
      <p:ext uri="{BB962C8B-B14F-4D97-AF65-F5344CB8AC3E}">
        <p14:creationId xmlns:p14="http://schemas.microsoft.com/office/powerpoint/2010/main" val="55046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05-1-trees.rkt in the Examples folder.</a:t>
            </a:r>
          </a:p>
          <a:p>
            <a:r>
              <a:rPr lang="en-US" dirty="0"/>
              <a:t>If you have questions about this lesson, ask them on the Discussion Board</a:t>
            </a:r>
          </a:p>
          <a:p>
            <a:r>
              <a:rPr lang="en-US" dirty="0"/>
              <a:t>Do Guided Practice 5.1</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Tree>
    <p:extLst>
      <p:ext uri="{BB962C8B-B14F-4D97-AF65-F5344CB8AC3E}">
        <p14:creationId xmlns:p14="http://schemas.microsoft.com/office/powerpoint/2010/main" val="137865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17</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an XML item.</a:t>
            </a:r>
          </a:p>
          <a:p>
            <a:pPr lvl="1"/>
            <a:r>
              <a:rPr lang="en-US" dirty="0"/>
              <a:t>a JSON object is a multi-way tree (with additional structure, represented as a string).</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spTree>
    <p:extLst>
      <p:ext uri="{BB962C8B-B14F-4D97-AF65-F5344CB8AC3E}">
        <p14:creationId xmlns:p14="http://schemas.microsoft.com/office/powerpoint/2010/main" val="362552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Tree>
    <p:extLst>
      <p:ext uri="{BB962C8B-B14F-4D97-AF65-F5344CB8AC3E}">
        <p14:creationId xmlns:p14="http://schemas.microsoft.com/office/powerpoint/2010/main" val="125967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lstStyle/>
          <a:p>
            <a:r>
              <a:rPr lang="en-US" dirty="0"/>
              <a:t>In this module we will learn about two related topics:</a:t>
            </a:r>
          </a:p>
          <a:p>
            <a:pPr lvl="1"/>
            <a:r>
              <a:rPr lang="en-US" dirty="0"/>
              <a:t>branching structures, such as trees</a:t>
            </a:r>
          </a:p>
          <a:p>
            <a:pPr lvl="1"/>
            <a:r>
              <a:rPr lang="en-US" dirty="0"/>
              <a:t>mutually recursive data definitions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233752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20</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 Different Representation: Descendant Trees</a:t>
            </a:r>
          </a:p>
        </p:txBody>
      </p:sp>
      <p:sp>
        <p:nvSpPr>
          <p:cNvPr id="6" name="Content Placeholder 5"/>
          <p:cNvSpPr>
            <a:spLocks noGrp="1"/>
          </p:cNvSpPr>
          <p:nvPr>
            <p:ph idx="1"/>
          </p:nvPr>
        </p:nvSpPr>
        <p:spPr/>
        <p:txBody>
          <a:bodyPr>
            <a:noAutofit/>
          </a:bodyPr>
          <a:lstStyle/>
          <a:p>
            <a:r>
              <a:rPr lang="en-US" sz="1400" dirty="0"/>
              <a:t>;; A Person is represented as a struct</a:t>
            </a:r>
          </a:p>
          <a:p>
            <a:r>
              <a:rPr lang="en-US" sz="1400" dirty="0"/>
              <a:t>;; (make-person name children)</a:t>
            </a:r>
          </a:p>
          <a:p>
            <a:endParaRPr lang="en-US" sz="1400" dirty="0"/>
          </a:p>
          <a:p>
            <a:r>
              <a:rPr lang="en-US" sz="1400" dirty="0"/>
              <a:t>;; INTERPRETATION</a:t>
            </a:r>
          </a:p>
          <a:p>
            <a:r>
              <a:rPr lang="en-US" sz="1400" dirty="0"/>
              <a:t>;; name   :   String (any string will do)  --the name of the person</a:t>
            </a:r>
          </a:p>
          <a:p>
            <a:r>
              <a:rPr lang="en-US" sz="1400" dirty="0"/>
              <a:t>;; children : </a:t>
            </a:r>
            <a:r>
              <a:rPr lang="en-US" sz="1400" dirty="0" err="1"/>
              <a:t>PersonList</a:t>
            </a:r>
            <a:r>
              <a:rPr lang="en-US" sz="1400" dirty="0"/>
              <a:t>                   --the children of the</a:t>
            </a:r>
          </a:p>
          <a:p>
            <a:r>
              <a:rPr lang="en-US" sz="1400" dirty="0"/>
              <a:t>;;                                           person</a:t>
            </a:r>
          </a:p>
          <a:p>
            <a:endParaRPr lang="en-US" sz="1400" dirty="0"/>
          </a:p>
          <a:p>
            <a:r>
              <a:rPr lang="en-US" sz="1400" dirty="0"/>
              <a:t>;; IMPLEMENTATION:</a:t>
            </a:r>
          </a:p>
          <a:p>
            <a:r>
              <a:rPr lang="en-US" sz="1400" dirty="0"/>
              <a:t>(define-struct person (name children))</a:t>
            </a:r>
          </a:p>
          <a:p>
            <a:endParaRPr lang="en-US" sz="1400" dirty="0"/>
          </a:p>
          <a:p>
            <a:r>
              <a:rPr lang="en-US" sz="1400" dirty="0"/>
              <a:t>;; CONSTRUCTOR TEMPLATES:</a:t>
            </a:r>
          </a:p>
          <a:p>
            <a:r>
              <a:rPr lang="en-US" sz="1400" dirty="0"/>
              <a:t>;; For Person:</a:t>
            </a:r>
          </a:p>
          <a:p>
            <a:r>
              <a:rPr lang="en-US" sz="1400" dirty="0"/>
              <a:t>;;   (make-person String </a:t>
            </a:r>
            <a:r>
              <a:rPr lang="en-US" sz="1400" dirty="0" err="1"/>
              <a:t>PersonList</a:t>
            </a:r>
            <a:r>
              <a:rPr lang="en-US" sz="1400" dirty="0"/>
              <a:t>)</a:t>
            </a:r>
          </a:p>
          <a:p>
            <a:r>
              <a:rPr lang="en-US" sz="1400" dirty="0"/>
              <a:t>;; For </a:t>
            </a:r>
            <a:r>
              <a:rPr lang="en-US" sz="1400" dirty="0" err="1"/>
              <a:t>PersonList</a:t>
            </a:r>
            <a:r>
              <a:rPr lang="en-US" sz="1400" dirty="0"/>
              <a:t>:</a:t>
            </a:r>
          </a:p>
          <a:p>
            <a:r>
              <a:rPr lang="en-US" sz="1400" dirty="0"/>
              <a:t>;;   empty</a:t>
            </a:r>
          </a:p>
          <a:p>
            <a:r>
              <a:rPr lang="en-US" sz="1400" dirty="0"/>
              <a:t>;;   (cons Person </a:t>
            </a:r>
            <a:r>
              <a:rPr lang="en-US" sz="1400" dirty="0" err="1"/>
              <a:t>PersonList</a:t>
            </a:r>
            <a:r>
              <a:rPr lang="en-US" sz="1400" dirty="0"/>
              <a:t>)</a:t>
            </a:r>
          </a:p>
          <a:p>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
        <p:nvSpPr>
          <p:cNvPr id="7" name="Rectangle 6"/>
          <p:cNvSpPr/>
          <p:nvPr/>
        </p:nvSpPr>
        <p:spPr>
          <a:xfrm>
            <a:off x="5486400" y="3627210"/>
            <a:ext cx="3200400" cy="2849789"/>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a:t>
            </a:r>
            <a:r>
              <a:rPr lang="en-US" sz="1600" dirty="0">
                <a:solidFill>
                  <a:srgbClr val="FF0000"/>
                </a:solidFill>
              </a:rPr>
              <a:t>mutually-recursive</a:t>
            </a:r>
            <a:r>
              <a:rPr lang="en-US" sz="1600" dirty="0">
                <a:solidFill>
                  <a:schemeClr val="tx1"/>
                </a:solidFill>
              </a:rPr>
              <a:t> data definitions: </a:t>
            </a:r>
            <a:r>
              <a:rPr lang="en-US" sz="1600" b="1" dirty="0">
                <a:solidFill>
                  <a:schemeClr val="tx1"/>
                </a:solidFill>
              </a:rPr>
              <a:t>Person</a:t>
            </a:r>
            <a:r>
              <a:rPr lang="en-US" sz="1600" dirty="0">
                <a:solidFill>
                  <a:schemeClr val="tx1"/>
                </a:solidFill>
              </a:rPr>
              <a:t> and </a:t>
            </a:r>
            <a:r>
              <a:rPr lang="en-US" sz="1600" b="1" dirty="0" err="1">
                <a:solidFill>
                  <a:schemeClr val="tx1"/>
                </a:solidFill>
              </a:rPr>
              <a:t>PersonList</a:t>
            </a:r>
            <a:endParaRPr lang="en-US" sz="1600" b="1" dirty="0">
              <a:solidFill>
                <a:schemeClr val="tx1"/>
              </a:solidFill>
            </a:endParaRPr>
          </a:p>
        </p:txBody>
      </p:sp>
      <p:sp>
        <p:nvSpPr>
          <p:cNvPr id="8" name="Freeform: Shape 7"/>
          <p:cNvSpPr/>
          <p:nvPr/>
        </p:nvSpPr>
        <p:spPr>
          <a:xfrm>
            <a:off x="2342923" y="5181601"/>
            <a:ext cx="1026027" cy="26199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09877 w 1026027"/>
              <a:gd name="connsiteY0" fmla="*/ 0 h 260309"/>
              <a:gd name="connsiteX1" fmla="*/ 893763 w 1026027"/>
              <a:gd name="connsiteY1" fmla="*/ 246743 h 260309"/>
              <a:gd name="connsiteX2" fmla="*/ 0 w 1026027"/>
              <a:gd name="connsiteY2" fmla="*/ 213179 h 260309"/>
              <a:gd name="connsiteX0" fmla="*/ 1009877 w 1026027"/>
              <a:gd name="connsiteY0" fmla="*/ 0 h 261992"/>
              <a:gd name="connsiteX1" fmla="*/ 893763 w 1026027"/>
              <a:gd name="connsiteY1" fmla="*/ 246743 h 261992"/>
              <a:gd name="connsiteX2" fmla="*/ 0 w 1026027"/>
              <a:gd name="connsiteY2" fmla="*/ 213179 h 261992"/>
            </a:gdLst>
            <a:ahLst/>
            <a:cxnLst>
              <a:cxn ang="0">
                <a:pos x="connsiteX0" y="connsiteY0"/>
              </a:cxn>
              <a:cxn ang="0">
                <a:pos x="connsiteX1" y="connsiteY1"/>
              </a:cxn>
              <a:cxn ang="0">
                <a:pos x="connsiteX2" y="connsiteY2"/>
              </a:cxn>
            </a:cxnLst>
            <a:rect l="l" t="t" r="r" b="b"/>
            <a:pathLst>
              <a:path w="1026027" h="261992">
                <a:moveTo>
                  <a:pt x="1009877" y="0"/>
                </a:moveTo>
                <a:cubicBezTo>
                  <a:pt x="1029229" y="104019"/>
                  <a:pt x="1062076" y="211213"/>
                  <a:pt x="893763" y="246743"/>
                </a:cubicBezTo>
                <a:cubicBezTo>
                  <a:pt x="725450" y="282273"/>
                  <a:pt x="328990" y="249313"/>
                  <a:pt x="0" y="213179"/>
                </a:cubicBezTo>
              </a:path>
            </a:pathLst>
          </a:custGeom>
          <a:noFill/>
          <a:ln w="38100">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Shape 8"/>
          <p:cNvSpPr/>
          <p:nvPr/>
        </p:nvSpPr>
        <p:spPr>
          <a:xfrm>
            <a:off x="1365570" y="4911110"/>
            <a:ext cx="656452" cy="134206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88571 w 1108310"/>
              <a:gd name="connsiteY0" fmla="*/ 493485 h 757947"/>
              <a:gd name="connsiteX1" fmla="*/ 972457 w 1108310"/>
              <a:gd name="connsiteY1" fmla="*/ 740228 h 757947"/>
              <a:gd name="connsiteX2" fmla="*/ 0 w 1108310"/>
              <a:gd name="connsiteY2" fmla="*/ 0 h 757947"/>
              <a:gd name="connsiteX0" fmla="*/ 1088571 w 1089498"/>
              <a:gd name="connsiteY0" fmla="*/ 493485 h 704213"/>
              <a:gd name="connsiteX1" fmla="*/ 638629 w 1089498"/>
              <a:gd name="connsiteY1" fmla="*/ 682171 h 704213"/>
              <a:gd name="connsiteX2" fmla="*/ 0 w 1089498"/>
              <a:gd name="connsiteY2" fmla="*/ 0 h 704213"/>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31421 w 1032281"/>
              <a:gd name="connsiteY0" fmla="*/ 507773 h 754378"/>
              <a:gd name="connsiteX1" fmla="*/ 567191 w 1032281"/>
              <a:gd name="connsiteY1" fmla="*/ 734559 h 754378"/>
              <a:gd name="connsiteX2" fmla="*/ 0 w 1032281"/>
              <a:gd name="connsiteY2" fmla="*/ 0 h 754378"/>
              <a:gd name="connsiteX0" fmla="*/ 1031421 w 1032410"/>
              <a:gd name="connsiteY0" fmla="*/ 507773 h 776630"/>
              <a:gd name="connsiteX1" fmla="*/ 610053 w 1032410"/>
              <a:gd name="connsiteY1" fmla="*/ 758371 h 776630"/>
              <a:gd name="connsiteX2" fmla="*/ 0 w 1032410"/>
              <a:gd name="connsiteY2" fmla="*/ 0 h 776630"/>
              <a:gd name="connsiteX0" fmla="*/ 636134 w 636939"/>
              <a:gd name="connsiteY0" fmla="*/ 1022123 h 1322086"/>
              <a:gd name="connsiteX1" fmla="*/ 214766 w 636939"/>
              <a:gd name="connsiteY1" fmla="*/ 1272721 h 1322086"/>
              <a:gd name="connsiteX2" fmla="*/ 0 w 636939"/>
              <a:gd name="connsiteY2" fmla="*/ 0 h 1322086"/>
              <a:gd name="connsiteX0" fmla="*/ 638864 w 639669"/>
              <a:gd name="connsiteY0" fmla="*/ 1022123 h 1322086"/>
              <a:gd name="connsiteX1" fmla="*/ 217496 w 639669"/>
              <a:gd name="connsiteY1" fmla="*/ 1272721 h 1322086"/>
              <a:gd name="connsiteX2" fmla="*/ 2730 w 639669"/>
              <a:gd name="connsiteY2" fmla="*/ 0 h 1322086"/>
              <a:gd name="connsiteX0" fmla="*/ 638864 w 639669"/>
              <a:gd name="connsiteY0" fmla="*/ 1064985 h 1367734"/>
              <a:gd name="connsiteX1" fmla="*/ 217496 w 639669"/>
              <a:gd name="connsiteY1" fmla="*/ 1315583 h 1367734"/>
              <a:gd name="connsiteX2" fmla="*/ 2730 w 639669"/>
              <a:gd name="connsiteY2" fmla="*/ 0 h 1367734"/>
              <a:gd name="connsiteX0" fmla="*/ 638706 w 639534"/>
              <a:gd name="connsiteY0" fmla="*/ 1064985 h 1367734"/>
              <a:gd name="connsiteX1" fmla="*/ 226863 w 639534"/>
              <a:gd name="connsiteY1" fmla="*/ 1315583 h 1367734"/>
              <a:gd name="connsiteX2" fmla="*/ 2572 w 639534"/>
              <a:gd name="connsiteY2" fmla="*/ 0 h 1367734"/>
              <a:gd name="connsiteX0" fmla="*/ 658750 w 660807"/>
              <a:gd name="connsiteY0" fmla="*/ 1064985 h 1328632"/>
              <a:gd name="connsiteX1" fmla="*/ 246907 w 660807"/>
              <a:gd name="connsiteY1" fmla="*/ 1315583 h 1328632"/>
              <a:gd name="connsiteX2" fmla="*/ 22616 w 660807"/>
              <a:gd name="connsiteY2" fmla="*/ 0 h 1328632"/>
              <a:gd name="connsiteX0" fmla="*/ 656452 w 658384"/>
              <a:gd name="connsiteY0" fmla="*/ 1064985 h 1342741"/>
              <a:gd name="connsiteX1" fmla="*/ 244609 w 658384"/>
              <a:gd name="connsiteY1" fmla="*/ 1315583 h 1342741"/>
              <a:gd name="connsiteX2" fmla="*/ 20318 w 658384"/>
              <a:gd name="connsiteY2" fmla="*/ 0 h 1342741"/>
              <a:gd name="connsiteX0" fmla="*/ 656452 w 656452"/>
              <a:gd name="connsiteY0" fmla="*/ 1064985 h 1342062"/>
              <a:gd name="connsiteX1" fmla="*/ 244609 w 656452"/>
              <a:gd name="connsiteY1" fmla="*/ 1315583 h 1342062"/>
              <a:gd name="connsiteX2" fmla="*/ 20318 w 656452"/>
              <a:gd name="connsiteY2" fmla="*/ 0 h 1342062"/>
            </a:gdLst>
            <a:ahLst/>
            <a:cxnLst>
              <a:cxn ang="0">
                <a:pos x="connsiteX0" y="connsiteY0"/>
              </a:cxn>
              <a:cxn ang="0">
                <a:pos x="connsiteX1" y="connsiteY1"/>
              </a:cxn>
              <a:cxn ang="0">
                <a:pos x="connsiteX2" y="connsiteY2"/>
              </a:cxn>
            </a:cxnLst>
            <a:rect l="l" t="t" r="r" b="b"/>
            <a:pathLst>
              <a:path w="656452" h="1342062">
                <a:moveTo>
                  <a:pt x="656452" y="1064985"/>
                </a:moveTo>
                <a:cubicBezTo>
                  <a:pt x="628179" y="1159479"/>
                  <a:pt x="550656" y="1426405"/>
                  <a:pt x="244609" y="1315583"/>
                </a:cubicBezTo>
                <a:cubicBezTo>
                  <a:pt x="-61438" y="1204761"/>
                  <a:pt x="-3117" y="240921"/>
                  <a:pt x="20318" y="0"/>
                </a:cubicBezTo>
              </a:path>
            </a:pathLst>
          </a:custGeom>
          <a:noFill/>
          <a:ln w="38100">
            <a:solidFill>
              <a:schemeClr val="accent2">
                <a:lumMod val="60000"/>
                <a:lumOff val="40000"/>
              </a:schemeClr>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534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a:t>
            </a:r>
            <a:r>
              <a:rPr lang="en-US" b="1" dirty="0" err="1">
                <a:latin typeface="Consolas" pitchFamily="49" charset="0"/>
                <a:cs typeface="Consolas" pitchFamily="49" charset="0"/>
              </a:rPr>
              <a:t>PersonList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22</a:t>
            </a:fld>
            <a:endParaRPr lang="en-US"/>
          </a:p>
        </p:txBody>
      </p:sp>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grpSp>
    </p:spTree>
    <p:extLst>
      <p:ext uri="{BB962C8B-B14F-4D97-AF65-F5344CB8AC3E}">
        <p14:creationId xmlns:p14="http://schemas.microsoft.com/office/powerpoint/2010/main" val="4249868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23</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24</a:t>
            </a:fld>
            <a:endParaRPr lang="en-US"/>
          </a:p>
        </p:txBody>
      </p:sp>
      <p:sp>
        <p:nvSpPr>
          <p:cNvPr id="27" name="TextBox 26"/>
          <p:cNvSpPr txBox="1"/>
          <p:nvPr/>
        </p:nvSpPr>
        <p:spPr>
          <a:xfrm>
            <a:off x="1138383" y="4628271"/>
            <a:ext cx="2406077" cy="1477328"/>
          </a:xfrm>
          <a:prstGeom prst="rect">
            <a:avLst/>
          </a:prstGeom>
          <a:solidFill>
            <a:schemeClr val="accent1">
              <a:lumMod val="20000"/>
              <a:lumOff val="80000"/>
            </a:schemeClr>
          </a:solidFill>
        </p:spPr>
        <p:txBody>
          <a:bodyPr wrap="square" rtlCol="0">
            <a:spAutoFit/>
          </a:bodyPr>
          <a:lstStyle/>
          <a:p>
            <a:r>
              <a:rPr lang="en-US" dirty="0"/>
              <a:t>Data Hierarchy: </a:t>
            </a:r>
            <a:r>
              <a:rPr lang="en-US" b="1" dirty="0"/>
              <a:t>Person</a:t>
            </a:r>
            <a:r>
              <a:rPr lang="en-US" dirty="0"/>
              <a:t> contains </a:t>
            </a:r>
            <a:r>
              <a:rPr lang="en-US" b="1" dirty="0" err="1"/>
              <a:t>PersonList</a:t>
            </a:r>
            <a:r>
              <a:rPr lang="en-US" dirty="0"/>
              <a:t> as a component; and </a:t>
            </a:r>
            <a:r>
              <a:rPr lang="en-US" b="1" dirty="0" err="1"/>
              <a:t>PersonList</a:t>
            </a:r>
            <a:r>
              <a:rPr lang="en-US" dirty="0"/>
              <a:t> has </a:t>
            </a:r>
            <a:r>
              <a:rPr lang="en-US" b="1" dirty="0"/>
              <a:t>Person</a:t>
            </a:r>
            <a:r>
              <a:rPr lang="en-US" dirty="0"/>
              <a:t> as a component</a:t>
            </a:r>
            <a:endParaRPr lang="en-US" b="1" dirty="0"/>
          </a:p>
        </p:txBody>
      </p:sp>
      <p:sp>
        <p:nvSpPr>
          <p:cNvPr id="28" name="TextBox 27"/>
          <p:cNvSpPr txBox="1"/>
          <p:nvPr/>
        </p:nvSpPr>
        <p:spPr>
          <a:xfrm flipH="1">
            <a:off x="5635007" y="4620310"/>
            <a:ext cx="2057400" cy="1200329"/>
          </a:xfrm>
          <a:prstGeom prst="rect">
            <a:avLst/>
          </a:prstGeom>
          <a:solidFill>
            <a:schemeClr val="accent1">
              <a:lumMod val="20000"/>
              <a:lumOff val="80000"/>
            </a:schemeClr>
          </a:solidFill>
        </p:spPr>
        <p:txBody>
          <a:bodyPr wrap="square" rtlCol="0">
            <a:spAutoFit/>
          </a:bodyPr>
          <a:lstStyle/>
          <a:p>
            <a:r>
              <a:rPr lang="en-US" dirty="0"/>
              <a:t>Call Tree: </a:t>
            </a:r>
            <a:r>
              <a:rPr lang="en-US" b="1" dirty="0"/>
              <a:t>person-</a:t>
            </a:r>
            <a:r>
              <a:rPr lang="en-US" b="1" dirty="0" err="1"/>
              <a:t>fn</a:t>
            </a:r>
            <a:r>
              <a:rPr lang="en-US" dirty="0"/>
              <a:t> calls </a:t>
            </a:r>
            <a:r>
              <a:rPr lang="en-US" b="1" dirty="0" err="1"/>
              <a:t>plist-fn</a:t>
            </a:r>
            <a:r>
              <a:rPr lang="en-US" dirty="0"/>
              <a:t>, and </a:t>
            </a:r>
            <a:r>
              <a:rPr lang="en-US" b="1" dirty="0" err="1"/>
              <a:t>plist-fn</a:t>
            </a:r>
            <a:r>
              <a:rPr lang="en-US" dirty="0"/>
              <a:t> calls </a:t>
            </a:r>
            <a:r>
              <a:rPr lang="en-US" b="1" dirty="0"/>
              <a:t>person-fn</a:t>
            </a:r>
            <a:r>
              <a:rPr lang="en-US" dirty="0"/>
              <a:t>. </a:t>
            </a:r>
          </a:p>
        </p:txBody>
      </p:sp>
      <p:grpSp>
        <p:nvGrpSpPr>
          <p:cNvPr id="11" name="Group 10"/>
          <p:cNvGrpSpPr/>
          <p:nvPr/>
        </p:nvGrpSpPr>
        <p:grpSpPr>
          <a:xfrm>
            <a:off x="653635" y="1790622"/>
            <a:ext cx="3493329" cy="2425454"/>
            <a:chOff x="5029200" y="1814513"/>
            <a:chExt cx="3493329" cy="2425454"/>
          </a:xfrm>
        </p:grpSpPr>
        <p:grpSp>
          <p:nvGrpSpPr>
            <p:cNvPr id="32" name="Group 31"/>
            <p:cNvGrpSpPr/>
            <p:nvPr/>
          </p:nvGrpSpPr>
          <p:grpSpPr>
            <a:xfrm flipH="1">
              <a:off x="5225315" y="1814513"/>
              <a:ext cx="2895600" cy="2425454"/>
              <a:chOff x="1905000" y="1600200"/>
              <a:chExt cx="5029200" cy="3962400"/>
            </a:xfrm>
          </p:grpSpPr>
          <p:sp>
            <p:nvSpPr>
              <p:cNvPr id="33"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10" name="TextBox 9"/>
            <p:cNvSpPr txBox="1"/>
            <p:nvPr/>
          </p:nvSpPr>
          <p:spPr>
            <a:xfrm>
              <a:off x="5029200" y="2825272"/>
              <a:ext cx="914400" cy="369332"/>
            </a:xfrm>
            <a:prstGeom prst="rect">
              <a:avLst/>
            </a:prstGeom>
            <a:noFill/>
          </p:spPr>
          <p:txBody>
            <a:bodyPr wrap="square" rtlCol="0">
              <a:spAutoFit/>
            </a:bodyPr>
            <a:lstStyle/>
            <a:p>
              <a:r>
                <a:rPr lang="en-US" b="1" dirty="0"/>
                <a:t>Person</a:t>
              </a:r>
            </a:p>
          </p:txBody>
        </p:sp>
        <p:sp>
          <p:nvSpPr>
            <p:cNvPr id="46" name="TextBox 45"/>
            <p:cNvSpPr txBox="1"/>
            <p:nvPr/>
          </p:nvSpPr>
          <p:spPr>
            <a:xfrm>
              <a:off x="7283852" y="2858199"/>
              <a:ext cx="1238677" cy="369332"/>
            </a:xfrm>
            <a:prstGeom prst="rect">
              <a:avLst/>
            </a:prstGeom>
            <a:noFill/>
          </p:spPr>
          <p:txBody>
            <a:bodyPr wrap="square" rtlCol="0">
              <a:spAutoFit/>
            </a:bodyPr>
            <a:lstStyle/>
            <a:p>
              <a:r>
                <a:rPr lang="en-US" b="1" dirty="0" err="1"/>
                <a:t>PersonList</a:t>
              </a:r>
              <a:endParaRPr lang="en-US" b="1" dirty="0"/>
            </a:p>
          </p:txBody>
        </p:sp>
        <p:sp>
          <p:nvSpPr>
            <p:cNvPr id="47" name="TextBox 46"/>
            <p:cNvSpPr txBox="1"/>
            <p:nvPr/>
          </p:nvSpPr>
          <p:spPr>
            <a:xfrm>
              <a:off x="5844063" y="2177871"/>
              <a:ext cx="1745848" cy="369332"/>
            </a:xfrm>
            <a:prstGeom prst="rect">
              <a:avLst/>
            </a:prstGeom>
            <a:noFill/>
          </p:spPr>
          <p:txBody>
            <a:bodyPr wrap="square" rtlCol="0">
              <a:spAutoFit/>
            </a:bodyPr>
            <a:lstStyle/>
            <a:p>
              <a:pPr algn="ctr"/>
              <a:r>
                <a:rPr lang="en-US" dirty="0"/>
                <a:t>is-component-of</a:t>
              </a:r>
            </a:p>
          </p:txBody>
        </p:sp>
        <p:sp>
          <p:nvSpPr>
            <p:cNvPr id="48" name="TextBox 47"/>
            <p:cNvSpPr txBox="1"/>
            <p:nvPr/>
          </p:nvSpPr>
          <p:spPr>
            <a:xfrm>
              <a:off x="5778254" y="3476372"/>
              <a:ext cx="1745848" cy="369332"/>
            </a:xfrm>
            <a:prstGeom prst="rect">
              <a:avLst/>
            </a:prstGeom>
            <a:noFill/>
          </p:spPr>
          <p:txBody>
            <a:bodyPr wrap="square" rtlCol="0">
              <a:spAutoFit/>
            </a:bodyPr>
            <a:lstStyle/>
            <a:p>
              <a:pPr algn="ctr"/>
              <a:r>
                <a:rPr lang="en-US" dirty="0"/>
                <a:t>is-component-of</a:t>
              </a:r>
            </a:p>
          </p:txBody>
        </p:sp>
      </p:grpSp>
      <p:grpSp>
        <p:nvGrpSpPr>
          <p:cNvPr id="49" name="Group 48"/>
          <p:cNvGrpSpPr/>
          <p:nvPr/>
        </p:nvGrpSpPr>
        <p:grpSpPr>
          <a:xfrm>
            <a:off x="5041728" y="1790622"/>
            <a:ext cx="3493330" cy="2425454"/>
            <a:chOff x="5029199" y="1814513"/>
            <a:chExt cx="3493330" cy="2425454"/>
          </a:xfrm>
        </p:grpSpPr>
        <p:grpSp>
          <p:nvGrpSpPr>
            <p:cNvPr id="50" name="Group 49"/>
            <p:cNvGrpSpPr/>
            <p:nvPr/>
          </p:nvGrpSpPr>
          <p:grpSpPr>
            <a:xfrm flipH="1">
              <a:off x="5212786" y="1814513"/>
              <a:ext cx="2864256" cy="2425454"/>
              <a:chOff x="1981200" y="1600200"/>
              <a:chExt cx="4974761" cy="3962400"/>
            </a:xfrm>
          </p:grpSpPr>
          <p:sp>
            <p:nvSpPr>
              <p:cNvPr id="55" name="Curved Down Arrow 3"/>
              <p:cNvSpPr/>
              <p:nvPr/>
            </p:nvSpPr>
            <p:spPr>
              <a:xfrm flipH="1">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Curved Down Arrow 4"/>
              <p:cNvSpPr/>
              <p:nvPr/>
            </p:nvSpPr>
            <p:spPr>
              <a:xfrm flipV="1">
                <a:off x="2079160" y="3962400"/>
                <a:ext cx="4876801"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51" name="TextBox 50"/>
            <p:cNvSpPr txBox="1"/>
            <p:nvPr/>
          </p:nvSpPr>
          <p:spPr>
            <a:xfrm>
              <a:off x="5029199" y="2825272"/>
              <a:ext cx="1130471" cy="369332"/>
            </a:xfrm>
            <a:prstGeom prst="rect">
              <a:avLst/>
            </a:prstGeom>
            <a:noFill/>
          </p:spPr>
          <p:txBody>
            <a:bodyPr wrap="square" rtlCol="0">
              <a:spAutoFit/>
            </a:bodyPr>
            <a:lstStyle/>
            <a:p>
              <a:r>
                <a:rPr lang="en-US" b="1" dirty="0"/>
                <a:t>person-</a:t>
              </a:r>
              <a:r>
                <a:rPr lang="en-US" b="1" dirty="0" err="1"/>
                <a:t>fn</a:t>
              </a:r>
              <a:endParaRPr lang="en-US" b="1" dirty="0"/>
            </a:p>
          </p:txBody>
        </p:sp>
        <p:sp>
          <p:nvSpPr>
            <p:cNvPr id="52" name="TextBox 51"/>
            <p:cNvSpPr txBox="1"/>
            <p:nvPr/>
          </p:nvSpPr>
          <p:spPr>
            <a:xfrm>
              <a:off x="7283852" y="2858199"/>
              <a:ext cx="1238677" cy="369332"/>
            </a:xfrm>
            <a:prstGeom prst="rect">
              <a:avLst/>
            </a:prstGeom>
            <a:noFill/>
          </p:spPr>
          <p:txBody>
            <a:bodyPr wrap="square" rtlCol="0">
              <a:spAutoFit/>
            </a:bodyPr>
            <a:lstStyle/>
            <a:p>
              <a:pPr algn="ctr"/>
              <a:r>
                <a:rPr lang="en-US" b="1" dirty="0" err="1"/>
                <a:t>plist-fn</a:t>
              </a:r>
              <a:endParaRPr lang="en-US" b="1" dirty="0"/>
            </a:p>
          </p:txBody>
        </p:sp>
        <p:sp>
          <p:nvSpPr>
            <p:cNvPr id="53" name="TextBox 52"/>
            <p:cNvSpPr txBox="1"/>
            <p:nvPr/>
          </p:nvSpPr>
          <p:spPr>
            <a:xfrm>
              <a:off x="5881742" y="2202957"/>
              <a:ext cx="1745848" cy="369332"/>
            </a:xfrm>
            <a:prstGeom prst="rect">
              <a:avLst/>
            </a:prstGeom>
            <a:noFill/>
          </p:spPr>
          <p:txBody>
            <a:bodyPr wrap="square" rtlCol="0">
              <a:spAutoFit/>
            </a:bodyPr>
            <a:lstStyle/>
            <a:p>
              <a:pPr algn="ctr"/>
              <a:r>
                <a:rPr lang="en-US" dirty="0"/>
                <a:t>calls</a:t>
              </a:r>
            </a:p>
          </p:txBody>
        </p:sp>
        <p:sp>
          <p:nvSpPr>
            <p:cNvPr id="54" name="TextBox 53"/>
            <p:cNvSpPr txBox="1"/>
            <p:nvPr/>
          </p:nvSpPr>
          <p:spPr>
            <a:xfrm>
              <a:off x="5815933" y="3501458"/>
              <a:ext cx="1745848" cy="369332"/>
            </a:xfrm>
            <a:prstGeom prst="rect">
              <a:avLst/>
            </a:prstGeom>
            <a:noFill/>
          </p:spPr>
          <p:txBody>
            <a:bodyPr wrap="square" rtlCol="0">
              <a:spAutoFit/>
            </a:bodyPr>
            <a:lstStyle/>
            <a:p>
              <a:pPr algn="ctr"/>
              <a:r>
                <a:rPr lang="en-US" dirty="0"/>
                <a:t>calls</a:t>
              </a:r>
            </a:p>
          </p:txBody>
        </p:sp>
      </p:grpSp>
    </p:spTree>
    <p:extLst>
      <p:ext uri="{BB962C8B-B14F-4D97-AF65-F5344CB8AC3E}">
        <p14:creationId xmlns:p14="http://schemas.microsoft.com/office/powerpoint/2010/main" val="323881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39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subtrees is called a </a:t>
            </a:r>
            <a:r>
              <a:rPr lang="en-US" i="1" dirty="0"/>
              <a:t>multi-way tree</a:t>
            </a:r>
            <a:r>
              <a:rPr lang="en-US" dirty="0"/>
              <a:t>, a </a:t>
            </a:r>
            <a:r>
              <a:rPr lang="en-US" i="1" dirty="0"/>
              <a:t>general tree</a:t>
            </a:r>
            <a:r>
              <a:rPr lang="en-US" dirty="0"/>
              <a:t>, or sometimes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27</a:t>
            </a:fld>
            <a:endParaRPr lang="en-US"/>
          </a:p>
        </p:txBody>
      </p:sp>
    </p:spTree>
    <p:extLst>
      <p:ext uri="{BB962C8B-B14F-4D97-AF65-F5344CB8AC3E}">
        <p14:creationId xmlns:p14="http://schemas.microsoft.com/office/powerpoint/2010/main" val="297671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28</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29</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fontScale="77500" lnSpcReduction="20000"/>
          </a:bodyPr>
          <a:lstStyle/>
          <a:p>
            <a:r>
              <a:rPr lang="en-US" dirty="0"/>
              <a:t>Lesson 6.1 begins by considering alternative representations for sequence information</a:t>
            </a:r>
          </a:p>
          <a:p>
            <a:pPr lvl="1"/>
            <a:r>
              <a:rPr lang="en-US" dirty="0"/>
              <a:t>This is a warm-up for Lessons 6.2-6.3 </a:t>
            </a:r>
          </a:p>
          <a:p>
            <a:r>
              <a:rPr lang="en-US" dirty="0"/>
              <a:t>Lessons 6.2 and 6.3 show how to represent information that has a naturally branching structure, such as trees</a:t>
            </a:r>
          </a:p>
          <a:p>
            <a:r>
              <a:rPr lang="en-US" dirty="0"/>
              <a:t>Lesson 6.4 introduces mutually-recursive data definitions</a:t>
            </a:r>
          </a:p>
          <a:p>
            <a:r>
              <a:rPr lang="en-US" dirty="0"/>
              <a:t>Lesson 6.5 applies these ideas to S-expressions</a:t>
            </a:r>
          </a:p>
          <a:p>
            <a:pPr lvl="1"/>
            <a:r>
              <a:rPr lang="en-US" dirty="0"/>
              <a:t>S-expressions are nested lists</a:t>
            </a:r>
          </a:p>
          <a:p>
            <a:pPr lvl="1"/>
            <a:r>
              <a:rPr lang="en-US" dirty="0"/>
              <a:t>These are the basis for XML and JSON</a:t>
            </a:r>
          </a:p>
          <a:p>
            <a:r>
              <a:rPr lang="en-US" dirty="0"/>
              <a:t>Lesson 6.6 combines all these ideas into a case study</a:t>
            </a:r>
          </a:p>
          <a:p>
            <a:r>
              <a:rPr lang="en-US" dirty="0"/>
              <a:t>Lesson 6.7 shows how to write halting measures for tree-like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
        <p:nvSpPr>
          <p:cNvPr id="5" name="Cross 4"/>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9584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all-children</a:t>
            </a:r>
            <a:r>
              <a:rPr lang="en-US" sz="1800" dirty="0"/>
              <a:t>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template for </a:t>
            </a:r>
            <a:r>
              <a:rPr lang="en-US" sz="1800" dirty="0" err="1"/>
              <a:t>PersonList</a:t>
            </a:r>
            <a:r>
              <a:rPr lang="en-US" sz="1800" dirty="0"/>
              <a:t>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4044139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31</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14121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32</a:t>
            </a:fld>
            <a:endParaRPr lang="en-US"/>
          </a:p>
        </p:txBody>
      </p:sp>
      <p:sp>
        <p:nvSpPr>
          <p:cNvPr id="5" name="Rectangle 4"/>
          <p:cNvSpPr/>
          <p:nvPr/>
        </p:nvSpPr>
        <p:spPr>
          <a:xfrm>
            <a:off x="6629400" y="533400"/>
            <a:ext cx="1981200" cy="838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all-descendants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33</a:t>
            </a:fld>
            <a:endParaRPr lang="en-US"/>
          </a:p>
        </p:txBody>
      </p:sp>
      <p:sp>
        <p:nvSpPr>
          <p:cNvPr id="5" name="Rectangle 4"/>
          <p:cNvSpPr/>
          <p:nvPr/>
        </p:nvSpPr>
        <p:spPr>
          <a:xfrm>
            <a:off x="4114800" y="4572000"/>
            <a:ext cx="4419600" cy="1981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all-descendants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34</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1618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35</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(all-descendants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36</a:t>
            </a:fld>
            <a:endParaRPr lang="en-US"/>
          </a:p>
        </p:txBody>
      </p:sp>
      <p:sp>
        <p:nvSpPr>
          <p:cNvPr id="4" name="Rectangle 3"/>
          <p:cNvSpPr/>
          <p:nvPr/>
        </p:nvSpPr>
        <p:spPr>
          <a:xfrm>
            <a:off x="6943725" y="3733800"/>
            <a:ext cx="2133600" cy="9144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37</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38</a:t>
            </a:fld>
            <a:endParaRPr lang="en-US"/>
          </a:p>
        </p:txBody>
      </p:sp>
    </p:spTree>
    <p:extLst>
      <p:ext uri="{BB962C8B-B14F-4D97-AF65-F5344CB8AC3E}">
        <p14:creationId xmlns:p14="http://schemas.microsoft.com/office/powerpoint/2010/main" val="3315078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 or with duplications.</a:t>
            </a:r>
          </a:p>
        </p:txBody>
      </p:sp>
      <p:sp>
        <p:nvSpPr>
          <p:cNvPr id="4" name="Slide Number Placeholder 3"/>
          <p:cNvSpPr>
            <a:spLocks noGrp="1"/>
          </p:cNvSpPr>
          <p:nvPr>
            <p:ph type="sldNum" sz="quarter" idx="12"/>
          </p:nvPr>
        </p:nvSpPr>
        <p:spPr/>
        <p:txBody>
          <a:bodyPr/>
          <a:lstStyle/>
          <a:p>
            <a:fld id="{C1D4534E-1B22-4A44-850A-B3E8E9EE687A}" type="slidenum">
              <a:rPr lang="en-US" smtClean="0"/>
              <a:t>39</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06</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
        <p:nvSpPr>
          <p:cNvPr id="40" name="Cross 39"/>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34628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40</a:t>
            </a:fld>
            <a:endParaRPr lang="en-US"/>
          </a:p>
        </p:txBody>
      </p:sp>
      <p:sp>
        <p:nvSpPr>
          <p:cNvPr id="13" name="Right Arrow 12"/>
          <p:cNvSpPr/>
          <p:nvPr/>
        </p:nvSpPr>
        <p:spPr>
          <a:xfrm rot="3661945">
            <a:off x="4046005" y="3232917"/>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8956" y="3233159"/>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858217" y="1430338"/>
            <a:ext cx="2819400" cy="144462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5858217" y="3057525"/>
            <a:ext cx="2819400" cy="220027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define a function </a:t>
            </a:r>
            <a:r>
              <a:rPr lang="en-US" sz="1200" b="1" dirty="0">
                <a:solidFill>
                  <a:schemeClr val="tx1"/>
                </a:solidFill>
              </a:rPr>
              <a:t>same-people? </a:t>
            </a:r>
            <a:r>
              <a:rPr lang="en-US" sz="1200" dirty="0">
                <a:solidFill>
                  <a:schemeClr val="tx1"/>
                </a:solidFill>
              </a:rPr>
              <a:t>.  We've done this in the example file for this lesson.  And of course we have to have tests for same-people? ; otherwise we wouldn't have any reason to believe the results of the tests that rely on it.</a:t>
            </a:r>
          </a:p>
        </p:txBody>
      </p:sp>
      <p:sp>
        <p:nvSpPr>
          <p:cNvPr id="9" name="Rectangle 8"/>
          <p:cNvSpPr/>
          <p:nvPr/>
        </p:nvSpPr>
        <p:spPr>
          <a:xfrm>
            <a:off x="5858217" y="5440362"/>
            <a:ext cx="2819400" cy="74295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(person-descendants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41</a:t>
            </a:fld>
            <a:endParaRPr lang="en-US"/>
          </a:p>
        </p:txBody>
      </p:sp>
    </p:spTree>
    <p:extLst>
      <p:ext uri="{BB962C8B-B14F-4D97-AF65-F5344CB8AC3E}">
        <p14:creationId xmlns:p14="http://schemas.microsoft.com/office/powerpoint/2010/main" val="1167312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05-2-descendants.rkt in the Examples folder</a:t>
            </a:r>
          </a:p>
          <a:p>
            <a:r>
              <a:rPr lang="en-US" dirty="0"/>
              <a:t>If you have questions about this lesson, ask them on the Discussion Board</a:t>
            </a:r>
          </a:p>
          <a:p>
            <a:r>
              <a:rPr lang="en-US" dirty="0"/>
              <a:t>Do Guided Practice 5.2</a:t>
            </a:r>
          </a:p>
        </p:txBody>
      </p:sp>
      <p:sp>
        <p:nvSpPr>
          <p:cNvPr id="4" name="Slide Number Placeholder 3"/>
          <p:cNvSpPr>
            <a:spLocks noGrp="1"/>
          </p:cNvSpPr>
          <p:nvPr>
            <p:ph type="sldNum" sz="quarter" idx="12"/>
          </p:nvPr>
        </p:nvSpPr>
        <p:spPr/>
        <p:txBody>
          <a:bodyPr/>
          <a:lstStyle/>
          <a:p>
            <a:fld id="{C1D4534E-1B22-4A44-850A-B3E8E9EE687A}" type="slidenum">
              <a:rPr lang="en-US" smtClean="0"/>
              <a:t>42</a:t>
            </a:fld>
            <a:endParaRPr lang="en-US"/>
          </a:p>
        </p:txBody>
      </p:sp>
    </p:spTree>
    <p:extLst>
      <p:ext uri="{BB962C8B-B14F-4D97-AF65-F5344CB8AC3E}">
        <p14:creationId xmlns:p14="http://schemas.microsoft.com/office/powerpoint/2010/main" val="207136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43</a:t>
            </a:fld>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328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Give examples of S-expressions</a:t>
            </a:r>
          </a:p>
          <a:p>
            <a:pPr lvl="1"/>
            <a:r>
              <a:rPr lang="en-US" dirty="0"/>
              <a:t>Write the data definition and template for S-expressions</a:t>
            </a:r>
          </a:p>
          <a:p>
            <a:pPr lvl="1"/>
            <a:r>
              <a:rPr lang="en-US" dirty="0"/>
              <a:t>Write functions on S-expressions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44</a:t>
            </a:fld>
            <a:endParaRPr lang="en-US"/>
          </a:p>
        </p:txBody>
      </p:sp>
    </p:spTree>
    <p:extLst>
      <p:ext uri="{BB962C8B-B14F-4D97-AF65-F5344CB8AC3E}">
        <p14:creationId xmlns:p14="http://schemas.microsoft.com/office/powerpoint/2010/main" val="2186847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S-expressions (informally)</a:t>
            </a:r>
          </a:p>
        </p:txBody>
      </p:sp>
      <p:sp>
        <p:nvSpPr>
          <p:cNvPr id="3" name="Content Placeholder 2"/>
          <p:cNvSpPr>
            <a:spLocks noGrp="1"/>
          </p:cNvSpPr>
          <p:nvPr>
            <p:ph idx="1"/>
          </p:nvPr>
        </p:nvSpPr>
        <p:spPr/>
        <p:txBody>
          <a:bodyPr>
            <a:normAutofit lnSpcReduction="10000"/>
          </a:bodyPr>
          <a:lstStyle/>
          <a:p>
            <a:r>
              <a:rPr lang="en-US" dirty="0"/>
              <a:t>An S-expression is something that is either a string or a list of S-expressions.</a:t>
            </a:r>
          </a:p>
          <a:p>
            <a:r>
              <a:rPr lang="en-US" dirty="0"/>
              <a:t>So if it's a list, it could  contain strings, or lists of strings, or lists of lists of strings, etc.</a:t>
            </a:r>
          </a:p>
          <a:p>
            <a:r>
              <a:rPr lang="en-US" dirty="0"/>
              <a:t>Think of it as a nested list, where there's no bound on how deep the nesting can get.</a:t>
            </a:r>
          </a:p>
          <a:p>
            <a:r>
              <a:rPr lang="en-US" dirty="0"/>
              <a:t>Another way of thinking of it is as a multi-way tree, except that the data is all at the leaves instead of in the interior nodes.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45</a:t>
            </a:fld>
            <a:endParaRPr lang="en-US"/>
          </a:p>
        </p:txBody>
      </p:sp>
    </p:spTree>
    <p:extLst>
      <p:ext uri="{BB962C8B-B14F-4D97-AF65-F5344CB8AC3E}">
        <p14:creationId xmlns:p14="http://schemas.microsoft.com/office/powerpoint/2010/main" val="1646032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sp>
        <p:nvSpPr>
          <p:cNvPr id="3" name="Content Placeholder 2"/>
          <p:cNvSpPr>
            <a:spLocks noGrp="1"/>
          </p:cNvSpPr>
          <p:nvPr>
            <p:ph idx="1"/>
          </p:nvPr>
        </p:nvSpPr>
        <p:spPr/>
        <p:txBody>
          <a:bodyPr>
            <a:noAutofit/>
          </a:bodyPr>
          <a:lstStyle/>
          <a:p>
            <a:r>
              <a:rPr lang="en-US" sz="2000" dirty="0"/>
              <a:t>An S-expression is a kind of nested list, that is, a list whose elements may be other lists.  Here is an informal history of S-expressions.  </a:t>
            </a:r>
          </a:p>
          <a:p>
            <a:r>
              <a:rPr lang="en-US" sz="2000" dirty="0"/>
              <a:t>S-expressions were invented by </a:t>
            </a:r>
            <a:r>
              <a:rPr lang="en-US" sz="2000" u="sng" dirty="0">
                <a:hlinkClick r:id="rId2"/>
              </a:rPr>
              <a:t>John McCarthy</a:t>
            </a:r>
            <a:r>
              <a:rPr lang="en-US" sz="2000" dirty="0"/>
              <a:t> (1927-2011) for the programming language Lisp in 1958.  McCarthy invented Lisp to solve problems in artificial intelligence.  </a:t>
            </a:r>
          </a:p>
          <a:p>
            <a:r>
              <a:rPr lang="en-US" sz="2000" dirty="0"/>
              <a:t>Lisp introduced lists, S-expressions, and parenthesized syntax.  The syntax of Lisp and its descendants, like Racket, is based on S-expressions.  </a:t>
            </a:r>
          </a:p>
          <a:p>
            <a:r>
              <a:rPr lang="en-US" sz="2000" dirty="0"/>
              <a:t>The use of S-expressions for syntax makes it easy to read and write programs:  all you have to do is balance parentheses.  This is much simpler than the syntax of other programming languages, which have semicolons and other rules that can make programs </a:t>
            </a:r>
            <a:r>
              <a:rPr lang="en-US" sz="2000" u="sng" dirty="0">
                <a:hlinkClick r:id="rId3"/>
              </a:rPr>
              <a:t>harder to read</a:t>
            </a:r>
            <a:r>
              <a:rPr lang="en-US" sz="2000" dirty="0"/>
              <a:t>.</a:t>
            </a:r>
          </a:p>
          <a:p>
            <a:pPr>
              <a:spcBef>
                <a:spcPts val="0"/>
              </a:spcBef>
              <a:defRPr/>
            </a:pPr>
            <a:r>
              <a:rPr lang="en-US" sz="2000" dirty="0"/>
              <a:t>S-expressions are one of the great inventions of modern programming.  They were the original idea from which things like XML and JSON grew.</a:t>
            </a:r>
          </a:p>
        </p:txBody>
      </p:sp>
      <p:sp>
        <p:nvSpPr>
          <p:cNvPr id="4" name="Slide Number Placeholder 3"/>
          <p:cNvSpPr>
            <a:spLocks noGrp="1"/>
          </p:cNvSpPr>
          <p:nvPr>
            <p:ph type="sldNum" sz="quarter" idx="12"/>
          </p:nvPr>
        </p:nvSpPr>
        <p:spPr/>
        <p:txBody>
          <a:bodyPr/>
          <a:lstStyle/>
          <a:p>
            <a:fld id="{C1D4534E-1B22-4A44-850A-B3E8E9EE687A}" type="slidenum">
              <a:rPr lang="en-US" smtClean="0"/>
              <a:t>46</a:t>
            </a:fld>
            <a:endParaRPr lang="en-US"/>
          </a:p>
        </p:txBody>
      </p:sp>
    </p:spTree>
    <p:extLst>
      <p:ext uri="{BB962C8B-B14F-4D97-AF65-F5344CB8AC3E}">
        <p14:creationId xmlns:p14="http://schemas.microsoft.com/office/powerpoint/2010/main" val="1858396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(list (list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47</a:t>
            </a:fld>
            <a:endParaRPr lang="en-US"/>
          </a:p>
        </p:txBody>
      </p:sp>
      <p:sp>
        <p:nvSpPr>
          <p:cNvPr id="4" name="Rectangle 3"/>
          <p:cNvSpPr/>
          <p:nvPr/>
        </p:nvSpPr>
        <p:spPr>
          <a:xfrm>
            <a:off x="5334000" y="1504188"/>
            <a:ext cx="3124200" cy="12832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some examples of S-expressions, in </a:t>
            </a:r>
            <a:r>
              <a:rPr lang="en-US" b="1" dirty="0">
                <a:solidFill>
                  <a:schemeClr val="tx1"/>
                </a:solidFill>
              </a:rPr>
              <a:t>list</a:t>
            </a:r>
            <a:r>
              <a:rPr lang="en-US" dirty="0">
                <a:solidFill>
                  <a:schemeClr val="tx1"/>
                </a:solidFill>
              </a:rPr>
              <a:t> notation (See </a:t>
            </a:r>
            <a:r>
              <a:rPr lang="en-US" dirty="0">
                <a:solidFill>
                  <a:schemeClr val="tx1"/>
                </a:solidFill>
                <a:hlinkClick r:id="rId3" action="ppaction://hlinkpres?slideindex=1&amp;slidetitle="/>
              </a:rPr>
              <a:t>Lesson 4.1</a:t>
            </a:r>
            <a:r>
              <a:rPr lang="en-US" dirty="0">
                <a:solidFill>
                  <a:schemeClr val="tx1"/>
                </a:solidFill>
              </a:rPr>
              <a:t>)</a:t>
            </a:r>
          </a:p>
        </p:txBody>
      </p:sp>
    </p:spTree>
    <p:extLst>
      <p:ext uri="{BB962C8B-B14F-4D97-AF65-F5344CB8AC3E}">
        <p14:creationId xmlns:p14="http://schemas.microsoft.com/office/powerpoint/2010/main" val="3906910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dave</a:t>
            </a: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48</a:t>
            </a:fld>
            <a:endParaRPr lang="en-US"/>
          </a:p>
        </p:txBody>
      </p:sp>
      <p:sp>
        <p:nvSpPr>
          <p:cNvPr id="6" name="Rectangle 5"/>
          <p:cNvSpPr/>
          <p:nvPr/>
        </p:nvSpPr>
        <p:spPr>
          <a:xfrm>
            <a:off x="5181600" y="1504188"/>
            <a:ext cx="3276600" cy="15438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the same examples of S-expressions, in </a:t>
            </a:r>
            <a:r>
              <a:rPr lang="en-US" b="1" dirty="0">
                <a:solidFill>
                  <a:schemeClr val="tx1"/>
                </a:solidFill>
              </a:rPr>
              <a:t>write</a:t>
            </a:r>
            <a:r>
              <a:rPr lang="en-US" dirty="0">
                <a:solidFill>
                  <a:schemeClr val="tx1"/>
                </a:solidFill>
              </a:rPr>
              <a:t> notation (See </a:t>
            </a:r>
            <a:r>
              <a:rPr lang="en-US" dirty="0">
                <a:solidFill>
                  <a:schemeClr val="tx1"/>
                </a:solidFill>
                <a:hlinkClick r:id="rId2" action="ppaction://hlinkpres?slideindex=1&amp;slidetitle="/>
              </a:rPr>
              <a:t>Lesson 4.1</a:t>
            </a:r>
            <a:r>
              <a:rPr lang="en-US" dirty="0">
                <a:solidFill>
                  <a:schemeClr val="tx1"/>
                </a:solidFill>
              </a:rPr>
              <a:t>).  We often use write notation because it is more compact.</a:t>
            </a:r>
          </a:p>
        </p:txBody>
      </p:sp>
    </p:spTree>
    <p:extLst>
      <p:ext uri="{BB962C8B-B14F-4D97-AF65-F5344CB8AC3E}">
        <p14:creationId xmlns:p14="http://schemas.microsoft.com/office/powerpoint/2010/main" val="967338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buNone/>
            </a:pPr>
            <a:r>
              <a:rPr lang="en-US" dirty="0"/>
              <a:t>An </a:t>
            </a:r>
            <a:r>
              <a:rPr lang="en-US" dirty="0" err="1"/>
              <a:t>Sexp</a:t>
            </a:r>
            <a:r>
              <a:rPr lang="en-US" dirty="0"/>
              <a:t> is either</a:t>
            </a:r>
          </a:p>
          <a:p>
            <a:pPr>
              <a:spcBef>
                <a:spcPts val="0"/>
              </a:spcBef>
              <a:buNone/>
            </a:pPr>
            <a:r>
              <a:rPr lang="en-US" dirty="0"/>
              <a:t>-- a String (any string will do), or</a:t>
            </a:r>
          </a:p>
          <a:p>
            <a:pPr>
              <a:spcBef>
                <a:spcPts val="0"/>
              </a:spcBef>
              <a:buNone/>
            </a:pPr>
            <a:r>
              <a:rPr lang="en-US" dirty="0"/>
              <a:t>-- an </a:t>
            </a:r>
            <a:r>
              <a:rPr lang="en-US" dirty="0" err="1"/>
              <a:t>SexpList</a:t>
            </a:r>
            <a:endParaRPr lang="en-US" dirty="0"/>
          </a:p>
          <a:p>
            <a:pPr>
              <a:spcBef>
                <a:spcPts val="0"/>
              </a:spcBef>
              <a:buNone/>
            </a:pPr>
            <a:r>
              <a:rPr lang="en-US" dirty="0"/>
              <a:t> </a:t>
            </a:r>
          </a:p>
          <a:p>
            <a:pPr>
              <a:spcBef>
                <a:spcPts val="0"/>
              </a:spcBef>
              <a:buNone/>
            </a:pPr>
            <a:r>
              <a:rPr lang="en-US" dirty="0"/>
              <a:t>An </a:t>
            </a:r>
            <a:r>
              <a:rPr lang="en-US" dirty="0" err="1"/>
              <a:t>SexpList</a:t>
            </a:r>
            <a:r>
              <a:rPr lang="en-US" dirty="0"/>
              <a:t> is either</a:t>
            </a:r>
          </a:p>
          <a:p>
            <a:pPr>
              <a:spcBef>
                <a:spcPts val="0"/>
              </a:spcBef>
              <a:buNone/>
            </a:pPr>
            <a:r>
              <a:rPr lang="en-US" dirty="0"/>
              <a:t>-- empty</a:t>
            </a:r>
          </a:p>
          <a:p>
            <a:pPr>
              <a:spcBef>
                <a:spcPts val="0"/>
              </a:spcBef>
              <a:buNone/>
            </a:pPr>
            <a:r>
              <a:rPr lang="en-US" dirty="0"/>
              <a:t>-- (cons </a:t>
            </a:r>
            <a:r>
              <a:rPr lang="en-US" dirty="0" err="1"/>
              <a:t>Sexp</a:t>
            </a:r>
            <a:r>
              <a:rPr lang="en-US" dirty="0"/>
              <a:t> </a:t>
            </a:r>
            <a:r>
              <a:rPr lang="en-US" dirty="0" err="1"/>
              <a:t>SexpList</a:t>
            </a:r>
            <a:r>
              <a:rPr lang="en-US" dirty="0"/>
              <a:t>)</a:t>
            </a:r>
          </a:p>
        </p:txBody>
      </p:sp>
      <p:sp>
        <p:nvSpPr>
          <p:cNvPr id="2" name="Title 1"/>
          <p:cNvSpPr>
            <a:spLocks noGrp="1"/>
          </p:cNvSpPr>
          <p:nvPr>
            <p:ph type="title"/>
          </p:nvPr>
        </p:nvSpPr>
        <p:spPr/>
        <p:txBody>
          <a:bodyPr/>
          <a:lstStyle/>
          <a:p>
            <a:r>
              <a:rPr lang="en-US" dirty="0"/>
              <a:t>Data Definition</a:t>
            </a:r>
          </a:p>
        </p:txBody>
      </p:sp>
      <p:sp>
        <p:nvSpPr>
          <p:cNvPr id="7" name="Slide Number Placeholder 6"/>
          <p:cNvSpPr>
            <a:spLocks noGrp="1"/>
          </p:cNvSpPr>
          <p:nvPr>
            <p:ph type="sldNum" sz="quarter" idx="12"/>
          </p:nvPr>
        </p:nvSpPr>
        <p:spPr/>
        <p:txBody>
          <a:bodyPr/>
          <a:lstStyle/>
          <a:p>
            <a:fld id="{C1D4534E-1B22-4A44-850A-B3E8E9EE687A}" type="slidenum">
              <a:rPr lang="en-US" smtClean="0"/>
              <a:t>49</a:t>
            </a:fld>
            <a:endParaRPr lang="en-US"/>
          </a:p>
        </p:txBody>
      </p:sp>
    </p:spTree>
    <p:extLst>
      <p:ext uri="{BB962C8B-B14F-4D97-AF65-F5344CB8AC3E}">
        <p14:creationId xmlns:p14="http://schemas.microsoft.com/office/powerpoint/2010/main" val="395567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Introduction/Outline</a:t>
            </a:r>
          </a:p>
        </p:txBody>
      </p:sp>
      <p:sp>
        <p:nvSpPr>
          <p:cNvPr id="3" name="Content Placeholder 2"/>
          <p:cNvSpPr>
            <a:spLocks noGrp="1"/>
          </p:cNvSpPr>
          <p:nvPr>
            <p:ph idx="1"/>
          </p:nvPr>
        </p:nvSpPr>
        <p:spPr/>
        <p:txBody>
          <a:bodyPr>
            <a:normAutofit/>
          </a:bodyPr>
          <a:lstStyle/>
          <a:p>
            <a:r>
              <a:rPr lang="en-US" dirty="0"/>
              <a:t>Many examples of information have a natural structure which is not a sequence, but is rather a tree, which you should have learned about in your data structures course.</a:t>
            </a:r>
          </a:p>
          <a:p>
            <a:r>
              <a:rPr lang="en-US" dirty="0"/>
              <a:t>In this lesson, we'll study how to apply the Design Recipe to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5</a:t>
            </a:fld>
            <a:endParaRPr lang="en-US"/>
          </a:p>
        </p:txBody>
      </p:sp>
    </p:spTree>
    <p:extLst>
      <p:ext uri="{BB962C8B-B14F-4D97-AF65-F5344CB8AC3E}">
        <p14:creationId xmlns:p14="http://schemas.microsoft.com/office/powerpoint/2010/main" val="44837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Sexp</a:t>
            </a:r>
            <a:r>
              <a:rPr lang="en-US" b="1" dirty="0">
                <a:latin typeface="Courier New" pitchFamily="49" charset="0"/>
                <a:cs typeface="Courier New" pitchFamily="49" charset="0"/>
              </a:rPr>
              <a:t>             </a:t>
            </a:r>
            <a:r>
              <a:rPr lang="en-US" b="1" dirty="0" err="1">
                <a:latin typeface="Consolas" panose="020B0609020204030204" pitchFamily="49" charset="0"/>
                <a:cs typeface="Courier New" pitchFamily="49" charset="0"/>
              </a:rPr>
              <a:t>SexpList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50</a:t>
            </a:fld>
            <a:endParaRPr lang="en-US"/>
          </a:p>
        </p:txBody>
      </p:sp>
      <p:grpSp>
        <p:nvGrpSpPr>
          <p:cNvPr id="17" name="Group 16"/>
          <p:cNvGrpSpPr/>
          <p:nvPr/>
        </p:nvGrpSpPr>
        <p:grpSpPr>
          <a:xfrm>
            <a:off x="1562100" y="1647825"/>
            <a:ext cx="7124700" cy="4500265"/>
            <a:chOff x="1905000" y="1600200"/>
            <a:chExt cx="7124700" cy="4500265"/>
          </a:xfrm>
        </p:grpSpPr>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pPr algn="ctr"/>
                <a:r>
                  <a:rPr lang="en-US" sz="2400" dirty="0"/>
                  <a:t>may contain </a:t>
                </a:r>
              </a:p>
            </p:txBody>
          </p:sp>
          <p:sp>
            <p:nvSpPr>
              <p:cNvPr id="7" name="TextBox 6"/>
              <p:cNvSpPr txBox="1"/>
              <p:nvPr/>
            </p:nvSpPr>
            <p:spPr>
              <a:xfrm>
                <a:off x="3276600" y="5638800"/>
                <a:ext cx="2743200" cy="461665"/>
              </a:xfrm>
              <a:prstGeom prst="rect">
                <a:avLst/>
              </a:prstGeom>
              <a:noFill/>
            </p:spPr>
            <p:txBody>
              <a:bodyPr wrap="square" rtlCol="0">
                <a:spAutoFit/>
              </a:bodyPr>
              <a:lstStyle/>
              <a:p>
                <a:pPr algn="ctr"/>
                <a:r>
                  <a:rPr lang="en-US" sz="2400" dirty="0"/>
                  <a:t>may contain</a:t>
                </a:r>
              </a:p>
            </p:txBody>
          </p:sp>
        </p:grpSp>
        <p:sp>
          <p:nvSpPr>
            <p:cNvPr id="10" name="Arrow: Curved Up 9"/>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6" name="TextBox 15"/>
            <p:cNvSpPr txBox="1"/>
            <p:nvPr/>
          </p:nvSpPr>
          <p:spPr>
            <a:xfrm>
              <a:off x="7429500" y="3867730"/>
              <a:ext cx="1600200" cy="830997"/>
            </a:xfrm>
            <a:prstGeom prst="rect">
              <a:avLst/>
            </a:prstGeom>
            <a:noFill/>
          </p:spPr>
          <p:txBody>
            <a:bodyPr wrap="square" rtlCol="0">
              <a:spAutoFit/>
            </a:bodyPr>
            <a:lstStyle/>
            <a:p>
              <a:pPr algn="ctr"/>
              <a:r>
                <a:rPr lang="en-US" sz="2400" dirty="0"/>
                <a:t>may contain </a:t>
              </a:r>
            </a:p>
          </p:txBody>
        </p:sp>
      </p:grpSp>
    </p:spTree>
    <p:extLst>
      <p:ext uri="{BB962C8B-B14F-4D97-AF65-F5344CB8AC3E}">
        <p14:creationId xmlns:p14="http://schemas.microsoft.com/office/powerpoint/2010/main" val="3977374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p:txBody>
      </p:sp>
      <p:sp>
        <p:nvSpPr>
          <p:cNvPr id="18" name="Slide Number Placeholder 17"/>
          <p:cNvSpPr>
            <a:spLocks noGrp="1"/>
          </p:cNvSpPr>
          <p:nvPr>
            <p:ph type="sldNum" sz="quarter" idx="12"/>
          </p:nvPr>
        </p:nvSpPr>
        <p:spPr/>
        <p:txBody>
          <a:bodyPr/>
          <a:lstStyle/>
          <a:p>
            <a:fld id="{C1D4534E-1B22-4A44-850A-B3E8E9EE687A}" type="slidenum">
              <a:rPr lang="en-US" smtClean="0"/>
              <a:t>51</a:t>
            </a:fld>
            <a:endParaRPr lang="en-US"/>
          </a:p>
        </p:txBody>
      </p:sp>
      <p:grpSp>
        <p:nvGrpSpPr>
          <p:cNvPr id="4" name="Group 4"/>
          <p:cNvGrpSpPr>
            <a:grpSpLocks/>
          </p:cNvGrpSpPr>
          <p:nvPr/>
        </p:nvGrpSpPr>
        <p:grpSpPr bwMode="auto">
          <a:xfrm>
            <a:off x="3619500" y="4578351"/>
            <a:ext cx="2933700" cy="1071563"/>
            <a:chOff x="2493" y="1488"/>
            <a:chExt cx="1152" cy="675"/>
          </a:xfrm>
        </p:grpSpPr>
        <p:grpSp>
          <p:nvGrpSpPr>
            <p:cNvPr id="5" name="Group 5"/>
            <p:cNvGrpSpPr>
              <a:grpSpLocks/>
            </p:cNvGrpSpPr>
            <p:nvPr/>
          </p:nvGrpSpPr>
          <p:grpSpPr bwMode="auto">
            <a:xfrm>
              <a:off x="2493" y="1488"/>
              <a:ext cx="480" cy="192"/>
              <a:chOff x="1392" y="1536"/>
              <a:chExt cx="480" cy="192"/>
            </a:xfrm>
          </p:grpSpPr>
          <p:sp>
            <p:nvSpPr>
              <p:cNvPr id="1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8"/>
            <p:cNvGrpSpPr>
              <a:grpSpLocks/>
            </p:cNvGrpSpPr>
            <p:nvPr/>
          </p:nvGrpSpPr>
          <p:grpSpPr bwMode="auto">
            <a:xfrm>
              <a:off x="3165" y="1488"/>
              <a:ext cx="480" cy="192"/>
              <a:chOff x="1392" y="1536"/>
              <a:chExt cx="480" cy="192"/>
            </a:xfrm>
          </p:grpSpPr>
          <p:sp>
            <p:nvSpPr>
              <p:cNvPr id="13"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2"/>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9" name="Line 13"/>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Line 14"/>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Text Box 15"/>
            <p:cNvSpPr txBox="1">
              <a:spLocks noChangeArrowheads="1"/>
            </p:cNvSpPr>
            <p:nvPr/>
          </p:nvSpPr>
          <p:spPr bwMode="auto">
            <a:xfrm>
              <a:off x="2501" y="1872"/>
              <a:ext cx="54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2" name="Text Box 16"/>
            <p:cNvSpPr txBox="1">
              <a:spLocks noChangeArrowheads="1"/>
            </p:cNvSpPr>
            <p:nvPr/>
          </p:nvSpPr>
          <p:spPr bwMode="auto">
            <a:xfrm>
              <a:off x="3161" y="1872"/>
              <a:ext cx="406" cy="291"/>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sp>
        <p:nvSpPr>
          <p:cNvPr id="17" name="Rectangle 16"/>
          <p:cNvSpPr/>
          <p:nvPr/>
        </p:nvSpPr>
        <p:spPr>
          <a:xfrm>
            <a:off x="5410200" y="16764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list of S-expressions is implemented as a singly-linked list.  Here is an example.</a:t>
            </a:r>
            <a:endParaRPr lang="en-US" dirty="0"/>
          </a:p>
        </p:txBody>
      </p:sp>
    </p:spTree>
    <p:extLst>
      <p:ext uri="{BB962C8B-B14F-4D97-AF65-F5344CB8AC3E}">
        <p14:creationId xmlns:p14="http://schemas.microsoft.com/office/powerpoint/2010/main" val="3808444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52</a:t>
            </a:fld>
            <a:endParaRPr lang="en-US"/>
          </a:p>
        </p:txBody>
      </p:sp>
      <p:grpSp>
        <p:nvGrpSpPr>
          <p:cNvPr id="30" name="Group 29"/>
          <p:cNvGrpSpPr/>
          <p:nvPr/>
        </p:nvGrpSpPr>
        <p:grpSpPr>
          <a:xfrm>
            <a:off x="1295403" y="2971800"/>
            <a:ext cx="5125409" cy="1757065"/>
            <a:chOff x="1295403" y="2209800"/>
            <a:chExt cx="5125409" cy="1757065"/>
          </a:xfrm>
        </p:grpSpPr>
        <p:sp>
          <p:nvSpPr>
            <p:cNvPr id="31" name="Text Box 16"/>
            <p:cNvSpPr txBox="1">
              <a:spLocks noChangeArrowheads="1"/>
            </p:cNvSpPr>
            <p:nvPr/>
          </p:nvSpPr>
          <p:spPr bwMode="auto">
            <a:xfrm>
              <a:off x="4876800" y="2895600"/>
              <a:ext cx="1544012"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32" name="Group 5"/>
            <p:cNvGrpSpPr>
              <a:grpSpLocks/>
            </p:cNvGrpSpPr>
            <p:nvPr/>
          </p:nvGrpSpPr>
          <p:grpSpPr bwMode="auto">
            <a:xfrm>
              <a:off x="1295403" y="2209800"/>
              <a:ext cx="1222376" cy="304800"/>
              <a:chOff x="1392" y="1536"/>
              <a:chExt cx="480" cy="192"/>
            </a:xfrm>
          </p:grpSpPr>
          <p:sp>
            <p:nvSpPr>
              <p:cNvPr id="5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3" name="Line 11"/>
            <p:cNvSpPr>
              <a:spLocks noChangeShapeType="1"/>
            </p:cNvSpPr>
            <p:nvPr/>
          </p:nvSpPr>
          <p:spPr bwMode="auto">
            <a:xfrm>
              <a:off x="2209800" y="2362200"/>
              <a:ext cx="2667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 name="Line 13"/>
            <p:cNvSpPr>
              <a:spLocks noChangeShapeType="1"/>
            </p:cNvSpPr>
            <p:nvPr/>
          </p:nvSpPr>
          <p:spPr bwMode="auto">
            <a:xfrm>
              <a:off x="16002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5" name="Group 5"/>
            <p:cNvGrpSpPr>
              <a:grpSpLocks/>
            </p:cNvGrpSpPr>
            <p:nvPr/>
          </p:nvGrpSpPr>
          <p:grpSpPr bwMode="auto">
            <a:xfrm>
              <a:off x="1295403" y="2895600"/>
              <a:ext cx="1222376" cy="304800"/>
              <a:chOff x="1392" y="1536"/>
              <a:chExt cx="480" cy="192"/>
            </a:xfrm>
          </p:grpSpPr>
          <p:sp>
            <p:nvSpPr>
              <p:cNvPr id="51"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2"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36" name="Group 8"/>
            <p:cNvGrpSpPr>
              <a:grpSpLocks/>
            </p:cNvGrpSpPr>
            <p:nvPr/>
          </p:nvGrpSpPr>
          <p:grpSpPr bwMode="auto">
            <a:xfrm>
              <a:off x="3006728" y="2895600"/>
              <a:ext cx="1222376" cy="304800"/>
              <a:chOff x="1392" y="1536"/>
              <a:chExt cx="480" cy="192"/>
            </a:xfrm>
          </p:grpSpPr>
          <p:sp>
            <p:nvSpPr>
              <p:cNvPr id="4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7" name="Line 11"/>
            <p:cNvSpPr>
              <a:spLocks noChangeShapeType="1"/>
            </p:cNvSpPr>
            <p:nvPr/>
          </p:nvSpPr>
          <p:spPr bwMode="auto">
            <a:xfrm>
              <a:off x="2151063" y="30480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8" name="Line 12"/>
            <p:cNvSpPr>
              <a:spLocks noChangeShapeType="1"/>
            </p:cNvSpPr>
            <p:nvPr/>
          </p:nvSpPr>
          <p:spPr bwMode="auto">
            <a:xfrm>
              <a:off x="3617913" y="2895600"/>
              <a:ext cx="611188" cy="304800"/>
            </a:xfrm>
            <a:prstGeom prst="line">
              <a:avLst/>
            </a:prstGeom>
            <a:noFill/>
            <a:ln w="9525">
              <a:solidFill>
                <a:schemeClr val="tx1"/>
              </a:solidFill>
              <a:round/>
              <a:headEnd/>
              <a:tailEnd/>
            </a:ln>
            <a:effectLst/>
          </p:spPr>
          <p:txBody>
            <a:bodyPr wrap="none" anchor="ctr"/>
            <a:lstStyle/>
            <a:p>
              <a:endParaRPr lang="en-US"/>
            </a:p>
          </p:txBody>
        </p:sp>
        <p:sp>
          <p:nvSpPr>
            <p:cNvPr id="39" name="Line 13"/>
            <p:cNvSpPr>
              <a:spLocks noChangeShapeType="1"/>
            </p:cNvSpPr>
            <p:nvPr/>
          </p:nvSpPr>
          <p:spPr bwMode="auto">
            <a:xfrm>
              <a:off x="1539875"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Line 14"/>
            <p:cNvSpPr>
              <a:spLocks noChangeShapeType="1"/>
            </p:cNvSpPr>
            <p:nvPr/>
          </p:nvSpPr>
          <p:spPr bwMode="auto">
            <a:xfrm>
              <a:off x="3251200"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Text Box 15"/>
            <p:cNvSpPr txBox="1">
              <a:spLocks noChangeArrowheads="1"/>
            </p:cNvSpPr>
            <p:nvPr/>
          </p:nvSpPr>
          <p:spPr bwMode="auto">
            <a:xfrm>
              <a:off x="1315773" y="35052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42" name="Text Box 16"/>
            <p:cNvSpPr txBox="1">
              <a:spLocks noChangeArrowheads="1"/>
            </p:cNvSpPr>
            <p:nvPr/>
          </p:nvSpPr>
          <p:spPr bwMode="auto">
            <a:xfrm>
              <a:off x="2996539" y="35052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43" name="Group 74"/>
            <p:cNvGrpSpPr/>
            <p:nvPr/>
          </p:nvGrpSpPr>
          <p:grpSpPr>
            <a:xfrm>
              <a:off x="4876803" y="2209800"/>
              <a:ext cx="1222376" cy="304800"/>
              <a:chOff x="5029203" y="2514600"/>
              <a:chExt cx="1222376" cy="304800"/>
            </a:xfrm>
          </p:grpSpPr>
          <p:grpSp>
            <p:nvGrpSpPr>
              <p:cNvPr id="45" name="Group 8"/>
              <p:cNvGrpSpPr>
                <a:grpSpLocks/>
              </p:cNvGrpSpPr>
              <p:nvPr/>
            </p:nvGrpSpPr>
            <p:grpSpPr bwMode="auto">
              <a:xfrm>
                <a:off x="5029203" y="2514600"/>
                <a:ext cx="1222376" cy="304800"/>
                <a:chOff x="1392" y="1536"/>
                <a:chExt cx="480" cy="192"/>
              </a:xfrm>
            </p:grpSpPr>
            <p:sp>
              <p:nvSpPr>
                <p:cNvPr id="47"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8"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46" name="Straight Connector 45"/>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Line 14"/>
            <p:cNvSpPr>
              <a:spLocks noChangeShapeType="1"/>
            </p:cNvSpPr>
            <p:nvPr/>
          </p:nvSpPr>
          <p:spPr bwMode="auto">
            <a:xfrm>
              <a:off x="51816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 name="Rectangle 3"/>
          <p:cNvSpPr/>
          <p:nvPr/>
        </p:nvSpPr>
        <p:spPr>
          <a:xfrm>
            <a:off x="6420812" y="4267200"/>
            <a:ext cx="21336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a slightly more complicated example.  Observe that the </a:t>
            </a:r>
            <a:r>
              <a:rPr lang="en-US" b="1" dirty="0">
                <a:solidFill>
                  <a:schemeClr val="tx1"/>
                </a:solidFill>
              </a:rPr>
              <a:t>first</a:t>
            </a:r>
            <a:r>
              <a:rPr lang="en-US" dirty="0">
                <a:solidFill>
                  <a:schemeClr val="tx1"/>
                </a:solidFill>
              </a:rPr>
              <a:t> of this list is another list.  The </a:t>
            </a:r>
            <a:r>
              <a:rPr lang="en-US" b="1" dirty="0">
                <a:solidFill>
                  <a:schemeClr val="tx1"/>
                </a:solidFill>
              </a:rPr>
              <a:t>first</a:t>
            </a:r>
            <a:r>
              <a:rPr lang="en-US" dirty="0">
                <a:solidFill>
                  <a:schemeClr val="tx1"/>
                </a:solidFill>
              </a:rPr>
              <a:t> of the </a:t>
            </a:r>
            <a:r>
              <a:rPr lang="en-US" b="1" dirty="0">
                <a:solidFill>
                  <a:schemeClr val="tx1"/>
                </a:solidFill>
              </a:rPr>
              <a:t>first</a:t>
            </a:r>
            <a:r>
              <a:rPr lang="en-US" dirty="0">
                <a:solidFill>
                  <a:schemeClr val="tx1"/>
                </a:solidFill>
              </a:rPr>
              <a:t> is the string </a:t>
            </a:r>
            <a:r>
              <a:rPr lang="en-US" b="1" dirty="0">
                <a:solidFill>
                  <a:schemeClr val="tx1"/>
                </a:solidFill>
              </a:rPr>
              <a:t>"</a:t>
            </a:r>
            <a:r>
              <a:rPr lang="en-US" b="1" dirty="0" err="1">
                <a:solidFill>
                  <a:schemeClr val="tx1"/>
                </a:solidFill>
              </a:rPr>
              <a:t>alice</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892076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(cont'd)</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endParaRPr lang="en-US" dirty="0"/>
          </a:p>
        </p:txBody>
      </p:sp>
      <p:sp>
        <p:nvSpPr>
          <p:cNvPr id="48" name="Slide Number Placeholder 47"/>
          <p:cNvSpPr>
            <a:spLocks noGrp="1"/>
          </p:cNvSpPr>
          <p:nvPr>
            <p:ph type="sldNum" sz="quarter" idx="12"/>
          </p:nvPr>
        </p:nvSpPr>
        <p:spPr/>
        <p:txBody>
          <a:bodyPr/>
          <a:lstStyle/>
          <a:p>
            <a:fld id="{C1D4534E-1B22-4A44-850A-B3E8E9EE687A}" type="slidenum">
              <a:rPr lang="en-US" smtClean="0"/>
              <a:t>53</a:t>
            </a:fld>
            <a:endParaRPr lang="en-US"/>
          </a:p>
        </p:txBody>
      </p:sp>
      <p:grpSp>
        <p:nvGrpSpPr>
          <p:cNvPr id="4" name="Group 3"/>
          <p:cNvGrpSpPr/>
          <p:nvPr/>
        </p:nvGrpSpPr>
        <p:grpSpPr>
          <a:xfrm>
            <a:off x="533403" y="3733800"/>
            <a:ext cx="8077196" cy="2442865"/>
            <a:chOff x="304803" y="990600"/>
            <a:chExt cx="8077196" cy="2442865"/>
          </a:xfrm>
        </p:grpSpPr>
        <p:sp>
          <p:nvSpPr>
            <p:cNvPr id="5" name="Text Box 16"/>
            <p:cNvSpPr txBox="1">
              <a:spLocks noChangeArrowheads="1"/>
            </p:cNvSpPr>
            <p:nvPr/>
          </p:nvSpPr>
          <p:spPr bwMode="auto">
            <a:xfrm>
              <a:off x="4953000" y="2362200"/>
              <a:ext cx="1676400" cy="461963"/>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6" name="Group 5"/>
            <p:cNvGrpSpPr>
              <a:grpSpLocks/>
            </p:cNvGrpSpPr>
            <p:nvPr/>
          </p:nvGrpSpPr>
          <p:grpSpPr bwMode="auto">
            <a:xfrm>
              <a:off x="2057403" y="1676400"/>
              <a:ext cx="1222376" cy="304800"/>
              <a:chOff x="1392" y="1536"/>
              <a:chExt cx="480" cy="192"/>
            </a:xfrm>
          </p:grpSpPr>
          <p:sp>
            <p:nvSpPr>
              <p:cNvPr id="4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971800" y="1828800"/>
              <a:ext cx="2362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3"/>
            <p:cNvSpPr>
              <a:spLocks noChangeShapeType="1"/>
            </p:cNvSpPr>
            <p:nvPr/>
          </p:nvSpPr>
          <p:spPr bwMode="auto">
            <a:xfrm>
              <a:off x="23622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9" name="Group 5"/>
            <p:cNvGrpSpPr>
              <a:grpSpLocks/>
            </p:cNvGrpSpPr>
            <p:nvPr/>
          </p:nvGrpSpPr>
          <p:grpSpPr bwMode="auto">
            <a:xfrm>
              <a:off x="2057403" y="2362200"/>
              <a:ext cx="1222376" cy="304800"/>
              <a:chOff x="1392" y="1536"/>
              <a:chExt cx="480" cy="192"/>
            </a:xfrm>
          </p:grpSpPr>
          <p:sp>
            <p:nvSpPr>
              <p:cNvPr id="4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8"/>
            <p:cNvGrpSpPr>
              <a:grpSpLocks/>
            </p:cNvGrpSpPr>
            <p:nvPr/>
          </p:nvGrpSpPr>
          <p:grpSpPr bwMode="auto">
            <a:xfrm>
              <a:off x="3768728" y="2362200"/>
              <a:ext cx="1222376" cy="304800"/>
              <a:chOff x="1392" y="1536"/>
              <a:chExt cx="480" cy="192"/>
            </a:xfrm>
          </p:grpSpPr>
          <p:sp>
            <p:nvSpPr>
              <p:cNvPr id="4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1" name="Line 11"/>
            <p:cNvSpPr>
              <a:spLocks noChangeShapeType="1"/>
            </p:cNvSpPr>
            <p:nvPr/>
          </p:nvSpPr>
          <p:spPr bwMode="auto">
            <a:xfrm>
              <a:off x="2913063" y="25146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4379913" y="2362200"/>
              <a:ext cx="611188" cy="304800"/>
            </a:xfrm>
            <a:prstGeom prst="line">
              <a:avLst/>
            </a:prstGeom>
            <a:noFill/>
            <a:ln w="9525">
              <a:solidFill>
                <a:schemeClr val="tx1"/>
              </a:solidFill>
              <a:round/>
              <a:headEnd/>
              <a:tailEnd/>
            </a:ln>
            <a:effectLst/>
          </p:spPr>
          <p:txBody>
            <a:bodyPr wrap="none" anchor="ctr"/>
            <a:lstStyle/>
            <a:p>
              <a:endParaRPr lang="en-US"/>
            </a:p>
          </p:txBody>
        </p:sp>
        <p:sp>
          <p:nvSpPr>
            <p:cNvPr id="13" name="Line 13"/>
            <p:cNvSpPr>
              <a:spLocks noChangeShapeType="1"/>
            </p:cNvSpPr>
            <p:nvPr/>
          </p:nvSpPr>
          <p:spPr bwMode="auto">
            <a:xfrm>
              <a:off x="2301875"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4013200"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2077773" y="29718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6" name="Text Box 16"/>
            <p:cNvSpPr txBox="1">
              <a:spLocks noChangeArrowheads="1"/>
            </p:cNvSpPr>
            <p:nvPr/>
          </p:nvSpPr>
          <p:spPr bwMode="auto">
            <a:xfrm>
              <a:off x="3758539" y="29718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17" name="Group 74"/>
            <p:cNvGrpSpPr/>
            <p:nvPr/>
          </p:nvGrpSpPr>
          <p:grpSpPr>
            <a:xfrm>
              <a:off x="5334003" y="1676400"/>
              <a:ext cx="1222376" cy="304800"/>
              <a:chOff x="5029203" y="2514600"/>
              <a:chExt cx="1222376" cy="304800"/>
            </a:xfrm>
          </p:grpSpPr>
          <p:grpSp>
            <p:nvGrpSpPr>
              <p:cNvPr id="37" name="Group 8"/>
              <p:cNvGrpSpPr>
                <a:grpSpLocks/>
              </p:cNvGrpSpPr>
              <p:nvPr/>
            </p:nvGrpSpPr>
            <p:grpSpPr bwMode="auto">
              <a:xfrm>
                <a:off x="5029203" y="2514600"/>
                <a:ext cx="1222376" cy="304800"/>
                <a:chOff x="1392" y="1536"/>
                <a:chExt cx="480" cy="192"/>
              </a:xfrm>
            </p:grpSpPr>
            <p:sp>
              <p:nvSpPr>
                <p:cNvPr id="3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8" name="Straight Connector 37"/>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8" name="Line 14"/>
            <p:cNvSpPr>
              <a:spLocks noChangeShapeType="1"/>
            </p:cNvSpPr>
            <p:nvPr/>
          </p:nvSpPr>
          <p:spPr bwMode="auto">
            <a:xfrm>
              <a:off x="56388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9" name="Group 5"/>
            <p:cNvGrpSpPr>
              <a:grpSpLocks/>
            </p:cNvGrpSpPr>
            <p:nvPr/>
          </p:nvGrpSpPr>
          <p:grpSpPr bwMode="auto">
            <a:xfrm>
              <a:off x="304803" y="990600"/>
              <a:ext cx="1222376" cy="304800"/>
              <a:chOff x="1392" y="1536"/>
              <a:chExt cx="480" cy="192"/>
            </a:xfrm>
          </p:grpSpPr>
          <p:sp>
            <p:nvSpPr>
              <p:cNvPr id="3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0" name="Group 5"/>
            <p:cNvGrpSpPr>
              <a:grpSpLocks/>
            </p:cNvGrpSpPr>
            <p:nvPr/>
          </p:nvGrpSpPr>
          <p:grpSpPr bwMode="auto">
            <a:xfrm>
              <a:off x="2057403" y="990600"/>
              <a:ext cx="1222376" cy="304800"/>
              <a:chOff x="1392" y="1536"/>
              <a:chExt cx="480" cy="192"/>
            </a:xfrm>
          </p:grpSpPr>
          <p:sp>
            <p:nvSpPr>
              <p:cNvPr id="3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1" name="Group 83"/>
            <p:cNvGrpSpPr/>
            <p:nvPr/>
          </p:nvGrpSpPr>
          <p:grpSpPr>
            <a:xfrm>
              <a:off x="6858003" y="990600"/>
              <a:ext cx="1222376" cy="304800"/>
              <a:chOff x="5029203" y="2514600"/>
              <a:chExt cx="1222376" cy="304800"/>
            </a:xfrm>
          </p:grpSpPr>
          <p:grpSp>
            <p:nvGrpSpPr>
              <p:cNvPr id="29" name="Group 8"/>
              <p:cNvGrpSpPr>
                <a:grpSpLocks/>
              </p:cNvGrpSpPr>
              <p:nvPr/>
            </p:nvGrpSpPr>
            <p:grpSpPr bwMode="auto">
              <a:xfrm>
                <a:off x="5029203" y="2514600"/>
                <a:ext cx="1222376" cy="304800"/>
                <a:chOff x="1392" y="1536"/>
                <a:chExt cx="480" cy="192"/>
              </a:xfrm>
            </p:grpSpPr>
            <p:sp>
              <p:nvSpPr>
                <p:cNvPr id="3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0" name="Straight Connector 29"/>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2" name="Line 13"/>
            <p:cNvSpPr>
              <a:spLocks noChangeShapeType="1"/>
            </p:cNvSpPr>
            <p:nvPr/>
          </p:nvSpPr>
          <p:spPr bwMode="auto">
            <a:xfrm>
              <a:off x="605102"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Text Box 15"/>
            <p:cNvSpPr txBox="1">
              <a:spLocks noChangeArrowheads="1"/>
            </p:cNvSpPr>
            <p:nvPr/>
          </p:nvSpPr>
          <p:spPr bwMode="auto">
            <a:xfrm>
              <a:off x="3810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4" name="Line 13"/>
            <p:cNvSpPr>
              <a:spLocks noChangeShapeType="1"/>
            </p:cNvSpPr>
            <p:nvPr/>
          </p:nvSpPr>
          <p:spPr bwMode="auto">
            <a:xfrm>
              <a:off x="23622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5" name="Straight Arrow Connector 24"/>
            <p:cNvCxnSpPr>
              <a:endCxn id="33" idx="1"/>
            </p:cNvCxnSpPr>
            <p:nvPr/>
          </p:nvCxnSpPr>
          <p:spPr>
            <a:xfrm>
              <a:off x="1219200" y="1143000"/>
              <a:ext cx="838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1" idx="1"/>
            </p:cNvCxnSpPr>
            <p:nvPr/>
          </p:nvCxnSpPr>
          <p:spPr>
            <a:xfrm>
              <a:off x="2971800" y="1143000"/>
              <a:ext cx="388620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 Box 15"/>
            <p:cNvSpPr txBox="1">
              <a:spLocks noChangeArrowheads="1"/>
            </p:cNvSpPr>
            <p:nvPr/>
          </p:nvSpPr>
          <p:spPr bwMode="auto">
            <a:xfrm>
              <a:off x="67056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dave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8" name="Line 13"/>
            <p:cNvSpPr>
              <a:spLocks noChangeShapeType="1"/>
            </p:cNvSpPr>
            <p:nvPr/>
          </p:nvSpPr>
          <p:spPr bwMode="auto">
            <a:xfrm>
              <a:off x="71628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 name="Rectangle 46"/>
          <p:cNvSpPr/>
          <p:nvPr/>
        </p:nvSpPr>
        <p:spPr>
          <a:xfrm>
            <a:off x="6096000" y="5791200"/>
            <a:ext cx="25908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Here is a still more complicated example.</a:t>
            </a:r>
          </a:p>
        </p:txBody>
      </p:sp>
    </p:spTree>
    <p:extLst>
      <p:ext uri="{BB962C8B-B14F-4D97-AF65-F5344CB8AC3E}">
        <p14:creationId xmlns:p14="http://schemas.microsoft.com/office/powerpoint/2010/main" val="4220549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Observer Template: functions come in pairs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err="1"/>
              <a:t>sexp-fn</a:t>
            </a:r>
            <a:r>
              <a:rPr lang="en-US" dirty="0"/>
              <a:t> : </a:t>
            </a:r>
            <a:r>
              <a:rPr lang="en-US" dirty="0" err="1"/>
              <a:t>Sexp</a:t>
            </a:r>
            <a:r>
              <a:rPr lang="en-US" dirty="0"/>
              <a:t> -&gt; ??</a:t>
            </a:r>
          </a:p>
          <a:p>
            <a:pPr>
              <a:buNone/>
            </a:pPr>
            <a:r>
              <a:rPr lang="en-US" dirty="0"/>
              <a:t>;; </a:t>
            </a:r>
            <a:r>
              <a:rPr lang="en-US" dirty="0" err="1"/>
              <a:t>slist-fn</a:t>
            </a:r>
            <a:r>
              <a:rPr lang="en-US" dirty="0"/>
              <a:t> : </a:t>
            </a:r>
            <a:r>
              <a:rPr lang="en-US" dirty="0" err="1"/>
              <a:t>SexpList</a:t>
            </a:r>
            <a:r>
              <a:rPr lang="en-US" dirty="0"/>
              <a:t> -&gt; ??</a:t>
            </a:r>
          </a:p>
          <a:p>
            <a:pPr>
              <a:buNone/>
            </a:pPr>
            <a:endParaRPr lang="en-US" dirty="0"/>
          </a:p>
          <a:p>
            <a:pPr>
              <a:buNone/>
            </a:pPr>
            <a:r>
              <a:rPr lang="en-US" dirty="0"/>
              <a:t>(define (</a:t>
            </a:r>
            <a:r>
              <a:rPr lang="en-US" dirty="0" err="1"/>
              <a:t>sexp-fn</a:t>
            </a:r>
            <a:r>
              <a:rPr lang="en-US" dirty="0"/>
              <a:t> s)</a:t>
            </a:r>
          </a:p>
          <a:p>
            <a:pPr>
              <a:buNone/>
            </a:pPr>
            <a:r>
              <a:rPr lang="en-US" dirty="0"/>
              <a:t>  (cond</a:t>
            </a:r>
          </a:p>
          <a:p>
            <a:pPr>
              <a:buNone/>
            </a:pPr>
            <a:r>
              <a:rPr lang="en-US" dirty="0"/>
              <a:t>    [(string? s) ...]</a:t>
            </a:r>
          </a:p>
          <a:p>
            <a:pPr>
              <a:buNone/>
            </a:pPr>
            <a:r>
              <a:rPr lang="en-US" dirty="0"/>
              <a:t>    [else (... (</a:t>
            </a:r>
            <a:r>
              <a:rPr lang="en-US" dirty="0" err="1"/>
              <a:t>slist-fn</a:t>
            </a:r>
            <a:r>
              <a:rPr lang="en-US" dirty="0"/>
              <a:t> s))]))</a:t>
            </a:r>
          </a:p>
          <a:p>
            <a:pPr>
              <a:buNone/>
            </a:pPr>
            <a:r>
              <a:rPr lang="en-US" dirty="0"/>
              <a:t> </a:t>
            </a:r>
          </a:p>
          <a:p>
            <a:pPr>
              <a:buNone/>
            </a:pPr>
            <a:r>
              <a:rPr lang="en-US" dirty="0"/>
              <a:t>(define (</a:t>
            </a:r>
            <a:r>
              <a:rPr lang="en-US" dirty="0" err="1"/>
              <a:t>slist-fn</a:t>
            </a:r>
            <a:r>
              <a:rPr lang="en-US" dirty="0"/>
              <a:t> </a:t>
            </a:r>
            <a:r>
              <a:rPr lang="en-US" dirty="0" err="1"/>
              <a:t>sexps</a:t>
            </a:r>
            <a:r>
              <a:rPr lang="en-US" dirty="0"/>
              <a:t>)</a:t>
            </a:r>
          </a:p>
          <a:p>
            <a:pPr>
              <a:buNone/>
            </a:pPr>
            <a:r>
              <a:rPr lang="en-US" dirty="0"/>
              <a:t>  (cond</a:t>
            </a:r>
          </a:p>
          <a:p>
            <a:pPr>
              <a:buNone/>
            </a:pPr>
            <a:r>
              <a:rPr lang="en-US" dirty="0"/>
              <a:t>    [(empty? </a:t>
            </a:r>
            <a:r>
              <a:rPr lang="en-US" dirty="0" err="1"/>
              <a:t>sexps</a:t>
            </a:r>
            <a:r>
              <a:rPr lang="en-US" dirty="0"/>
              <a:t>) ...]</a:t>
            </a:r>
          </a:p>
          <a:p>
            <a:pPr>
              <a:buNone/>
            </a:pPr>
            <a:r>
              <a:rPr lang="en-US" dirty="0"/>
              <a:t>    [else (... (</a:t>
            </a:r>
            <a:r>
              <a:rPr lang="en-US" dirty="0" err="1"/>
              <a:t>Sexp-fn</a:t>
            </a:r>
            <a:r>
              <a:rPr lang="en-US" dirty="0"/>
              <a:t>  (first </a:t>
            </a:r>
            <a:r>
              <a:rPr lang="en-US" dirty="0" err="1"/>
              <a:t>sexps</a:t>
            </a:r>
            <a:r>
              <a:rPr lang="en-US" dirty="0"/>
              <a:t>))</a:t>
            </a:r>
          </a:p>
          <a:p>
            <a:pPr>
              <a:buNone/>
            </a:pPr>
            <a:r>
              <a:rPr lang="en-US" dirty="0"/>
              <a:t>               (</a:t>
            </a:r>
            <a:r>
              <a:rPr lang="en-US" dirty="0" err="1"/>
              <a:t>slist-fn</a:t>
            </a:r>
            <a:r>
              <a:rPr lang="en-US" dirty="0"/>
              <a:t> (rest </a:t>
            </a:r>
            <a:r>
              <a:rPr lang="en-US" dirty="0" err="1"/>
              <a:t>sexps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54</a:t>
            </a:fld>
            <a:endParaRPr lang="en-US"/>
          </a:p>
        </p:txBody>
      </p:sp>
    </p:spTree>
    <p:extLst>
      <p:ext uri="{BB962C8B-B14F-4D97-AF65-F5344CB8AC3E}">
        <p14:creationId xmlns:p14="http://schemas.microsoft.com/office/powerpoint/2010/main" val="549210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the shape of the program follows the shape of the data</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55</a:t>
            </a:fld>
            <a:endParaRPr lang="en-US"/>
          </a:p>
        </p:txBody>
      </p:sp>
      <p:grpSp>
        <p:nvGrpSpPr>
          <p:cNvPr id="10" name="Group 9"/>
          <p:cNvGrpSpPr/>
          <p:nvPr/>
        </p:nvGrpSpPr>
        <p:grpSpPr>
          <a:xfrm>
            <a:off x="1295400" y="1697549"/>
            <a:ext cx="7124700" cy="4500265"/>
            <a:chOff x="1905000" y="1600200"/>
            <a:chExt cx="7124700" cy="4500265"/>
          </a:xfrm>
        </p:grpSpPr>
        <p:grpSp>
          <p:nvGrpSpPr>
            <p:cNvPr id="11" name="Group 10"/>
            <p:cNvGrpSpPr/>
            <p:nvPr/>
          </p:nvGrpSpPr>
          <p:grpSpPr>
            <a:xfrm>
              <a:off x="1905000" y="1600200"/>
              <a:ext cx="5029200" cy="4500265"/>
              <a:chOff x="1905000" y="1600200"/>
              <a:chExt cx="5029200" cy="4500265"/>
            </a:xfrm>
          </p:grpSpPr>
          <p:sp>
            <p:nvSpPr>
              <p:cNvPr id="1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3048000" y="2209800"/>
                <a:ext cx="2743200" cy="461665"/>
              </a:xfrm>
              <a:prstGeom prst="rect">
                <a:avLst/>
              </a:prstGeom>
              <a:noFill/>
            </p:spPr>
            <p:txBody>
              <a:bodyPr wrap="square" rtlCol="0">
                <a:spAutoFit/>
              </a:bodyPr>
              <a:lstStyle/>
              <a:p>
                <a:pPr algn="ctr"/>
                <a:r>
                  <a:rPr lang="en-US" sz="2400" dirty="0"/>
                  <a:t>may contain </a:t>
                </a:r>
              </a:p>
            </p:txBody>
          </p:sp>
          <p:sp>
            <p:nvSpPr>
              <p:cNvPr id="17" name="TextBox 16"/>
              <p:cNvSpPr txBox="1"/>
              <p:nvPr/>
            </p:nvSpPr>
            <p:spPr>
              <a:xfrm>
                <a:off x="3276600" y="5638800"/>
                <a:ext cx="2743200" cy="461665"/>
              </a:xfrm>
              <a:prstGeom prst="rect">
                <a:avLst/>
              </a:prstGeom>
              <a:noFill/>
            </p:spPr>
            <p:txBody>
              <a:bodyPr wrap="square" rtlCol="0">
                <a:spAutoFit/>
              </a:bodyPr>
              <a:lstStyle/>
              <a:p>
                <a:pPr algn="ctr"/>
                <a:r>
                  <a:rPr lang="en-US" sz="2400" dirty="0"/>
                  <a:t>may contain</a:t>
                </a:r>
              </a:p>
            </p:txBody>
          </p:sp>
        </p:grpSp>
        <p:sp>
          <p:nvSpPr>
            <p:cNvPr id="12" name="Arrow: Curved Up 11"/>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TextBox 12"/>
            <p:cNvSpPr txBox="1"/>
            <p:nvPr/>
          </p:nvSpPr>
          <p:spPr>
            <a:xfrm>
              <a:off x="7429500" y="3867730"/>
              <a:ext cx="1600200" cy="830997"/>
            </a:xfrm>
            <a:prstGeom prst="rect">
              <a:avLst/>
            </a:prstGeom>
            <a:noFill/>
          </p:spPr>
          <p:txBody>
            <a:bodyPr wrap="square" rtlCol="0">
              <a:spAutoFit/>
            </a:bodyPr>
            <a:lstStyle/>
            <a:p>
              <a:pPr algn="ctr"/>
              <a:r>
                <a:rPr lang="en-US" sz="2400" dirty="0"/>
                <a:t>may contain </a:t>
              </a:r>
            </a:p>
          </p:txBody>
        </p:sp>
      </p:grpSp>
      <p:sp>
        <p:nvSpPr>
          <p:cNvPr id="18" name="TextBox 17"/>
          <p:cNvSpPr txBox="1"/>
          <p:nvPr/>
        </p:nvSpPr>
        <p:spPr>
          <a:xfrm>
            <a:off x="1066800" y="3420458"/>
            <a:ext cx="1143000" cy="584775"/>
          </a:xfrm>
          <a:prstGeom prst="rect">
            <a:avLst/>
          </a:prstGeom>
          <a:noFill/>
        </p:spPr>
        <p:txBody>
          <a:bodyPr wrap="square" rtlCol="0">
            <a:spAutoFit/>
          </a:bodyPr>
          <a:lstStyle/>
          <a:p>
            <a:pPr algn="ctr"/>
            <a:r>
              <a:rPr lang="en-US" sz="3200" b="1" dirty="0" err="1"/>
              <a:t>Sexp</a:t>
            </a:r>
            <a:endParaRPr lang="en-US" sz="3200" b="1" dirty="0"/>
          </a:p>
        </p:txBody>
      </p:sp>
      <p:sp>
        <p:nvSpPr>
          <p:cNvPr id="19" name="TextBox 18"/>
          <p:cNvSpPr txBox="1"/>
          <p:nvPr/>
        </p:nvSpPr>
        <p:spPr>
          <a:xfrm>
            <a:off x="5181600" y="3331092"/>
            <a:ext cx="1600200" cy="584775"/>
          </a:xfrm>
          <a:prstGeom prst="rect">
            <a:avLst/>
          </a:prstGeom>
          <a:noFill/>
        </p:spPr>
        <p:txBody>
          <a:bodyPr wrap="square" rtlCol="0">
            <a:spAutoFit/>
          </a:bodyPr>
          <a:lstStyle/>
          <a:p>
            <a:pPr algn="ctr"/>
            <a:r>
              <a:rPr lang="en-US" sz="3200" b="1" dirty="0" err="1"/>
              <a:t>SexpList</a:t>
            </a:r>
            <a:endParaRPr lang="en-US" sz="3200" b="1" dirty="0"/>
          </a:p>
        </p:txBody>
      </p:sp>
    </p:spTree>
    <p:extLst>
      <p:ext uri="{BB962C8B-B14F-4D97-AF65-F5344CB8AC3E}">
        <p14:creationId xmlns:p14="http://schemas.microsoft.com/office/powerpoint/2010/main" val="443467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the shape of the program follows the shape of the data</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56</a:t>
            </a:fld>
            <a:endParaRPr lang="en-US"/>
          </a:p>
        </p:txBody>
      </p:sp>
      <p:grpSp>
        <p:nvGrpSpPr>
          <p:cNvPr id="10" name="Group 9"/>
          <p:cNvGrpSpPr/>
          <p:nvPr/>
        </p:nvGrpSpPr>
        <p:grpSpPr>
          <a:xfrm>
            <a:off x="1295400" y="1697549"/>
            <a:ext cx="7124700" cy="4500265"/>
            <a:chOff x="1905000" y="1600200"/>
            <a:chExt cx="7124700" cy="4500265"/>
          </a:xfrm>
        </p:grpSpPr>
        <p:grpSp>
          <p:nvGrpSpPr>
            <p:cNvPr id="11" name="Group 10"/>
            <p:cNvGrpSpPr/>
            <p:nvPr/>
          </p:nvGrpSpPr>
          <p:grpSpPr>
            <a:xfrm>
              <a:off x="1905000" y="1600200"/>
              <a:ext cx="5029200" cy="4500265"/>
              <a:chOff x="1905000" y="1600200"/>
              <a:chExt cx="5029200" cy="4500265"/>
            </a:xfrm>
          </p:grpSpPr>
          <p:sp>
            <p:nvSpPr>
              <p:cNvPr id="1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3048000" y="2209800"/>
                <a:ext cx="2743200" cy="461665"/>
              </a:xfrm>
              <a:prstGeom prst="rect">
                <a:avLst/>
              </a:prstGeom>
              <a:noFill/>
            </p:spPr>
            <p:txBody>
              <a:bodyPr wrap="square" rtlCol="0">
                <a:spAutoFit/>
              </a:bodyPr>
              <a:lstStyle/>
              <a:p>
                <a:pPr algn="ctr"/>
                <a:r>
                  <a:rPr lang="en-US" sz="2400" dirty="0"/>
                  <a:t>may call </a:t>
                </a:r>
              </a:p>
            </p:txBody>
          </p:sp>
          <p:sp>
            <p:nvSpPr>
              <p:cNvPr id="17" name="TextBox 16"/>
              <p:cNvSpPr txBox="1"/>
              <p:nvPr/>
            </p:nvSpPr>
            <p:spPr>
              <a:xfrm>
                <a:off x="3276600" y="5638800"/>
                <a:ext cx="2743200" cy="461665"/>
              </a:xfrm>
              <a:prstGeom prst="rect">
                <a:avLst/>
              </a:prstGeom>
              <a:noFill/>
            </p:spPr>
            <p:txBody>
              <a:bodyPr wrap="square" rtlCol="0">
                <a:spAutoFit/>
              </a:bodyPr>
              <a:lstStyle/>
              <a:p>
                <a:pPr algn="ctr"/>
                <a:r>
                  <a:rPr lang="en-US" sz="2400" dirty="0"/>
                  <a:t>may call</a:t>
                </a:r>
              </a:p>
            </p:txBody>
          </p:sp>
        </p:grpSp>
        <p:sp>
          <p:nvSpPr>
            <p:cNvPr id="12" name="Arrow: Curved Up 11"/>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TextBox 12"/>
            <p:cNvSpPr txBox="1"/>
            <p:nvPr/>
          </p:nvSpPr>
          <p:spPr>
            <a:xfrm>
              <a:off x="7429500" y="3867730"/>
              <a:ext cx="1600200" cy="461665"/>
            </a:xfrm>
            <a:prstGeom prst="rect">
              <a:avLst/>
            </a:prstGeom>
            <a:noFill/>
          </p:spPr>
          <p:txBody>
            <a:bodyPr wrap="square" rtlCol="0">
              <a:spAutoFit/>
            </a:bodyPr>
            <a:lstStyle/>
            <a:p>
              <a:pPr algn="ctr"/>
              <a:r>
                <a:rPr lang="en-US" sz="2400" dirty="0"/>
                <a:t>may call </a:t>
              </a:r>
            </a:p>
          </p:txBody>
        </p:sp>
      </p:grpSp>
      <p:sp>
        <p:nvSpPr>
          <p:cNvPr id="18" name="TextBox 17"/>
          <p:cNvSpPr txBox="1"/>
          <p:nvPr/>
        </p:nvSpPr>
        <p:spPr>
          <a:xfrm>
            <a:off x="948519" y="3431563"/>
            <a:ext cx="1524000" cy="584775"/>
          </a:xfrm>
          <a:prstGeom prst="rect">
            <a:avLst/>
          </a:prstGeom>
          <a:noFill/>
        </p:spPr>
        <p:txBody>
          <a:bodyPr wrap="square" rtlCol="0">
            <a:spAutoFit/>
          </a:bodyPr>
          <a:lstStyle/>
          <a:p>
            <a:pPr algn="ctr"/>
            <a:r>
              <a:rPr lang="en-US" sz="3200" b="1" dirty="0" err="1"/>
              <a:t>sexp-fn</a:t>
            </a:r>
            <a:endParaRPr lang="en-US" sz="3200" b="1" dirty="0"/>
          </a:p>
        </p:txBody>
      </p:sp>
      <p:sp>
        <p:nvSpPr>
          <p:cNvPr id="19" name="TextBox 18"/>
          <p:cNvSpPr txBox="1"/>
          <p:nvPr/>
        </p:nvSpPr>
        <p:spPr>
          <a:xfrm>
            <a:off x="5181600" y="3331092"/>
            <a:ext cx="1600200" cy="584775"/>
          </a:xfrm>
          <a:prstGeom prst="rect">
            <a:avLst/>
          </a:prstGeom>
          <a:noFill/>
        </p:spPr>
        <p:txBody>
          <a:bodyPr wrap="square" rtlCol="0">
            <a:spAutoFit/>
          </a:bodyPr>
          <a:lstStyle/>
          <a:p>
            <a:pPr algn="ctr"/>
            <a:r>
              <a:rPr lang="en-US" sz="3200" b="1" dirty="0" err="1"/>
              <a:t>slist-fn</a:t>
            </a:r>
            <a:endParaRPr lang="en-US" sz="3200" b="1" dirty="0"/>
          </a:p>
        </p:txBody>
      </p:sp>
    </p:spTree>
    <p:extLst>
      <p:ext uri="{BB962C8B-B14F-4D97-AF65-F5344CB8AC3E}">
        <p14:creationId xmlns:p14="http://schemas.microsoft.com/office/powerpoint/2010/main" val="502983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57</a:t>
            </a:fld>
            <a:endParaRPr lang="en-US"/>
          </a:p>
        </p:txBody>
      </p:sp>
    </p:spTree>
    <p:extLst>
      <p:ext uri="{BB962C8B-B14F-4D97-AF65-F5344CB8AC3E}">
        <p14:creationId xmlns:p14="http://schemas.microsoft.com/office/powerpoint/2010/main" val="3119736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occurs-in?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occurs-in? :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occurs-in-</a:t>
            </a:r>
            <a:r>
              <a:rPr lang="en-US" sz="2000" b="1" dirty="0" err="1">
                <a:latin typeface="Consolas" pitchFamily="49" charset="0"/>
                <a:cs typeface="Consolas" pitchFamily="49" charset="0"/>
              </a:rPr>
              <a:t>slist</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list of </a:t>
            </a:r>
            <a:r>
              <a:rPr lang="en-US" sz="2000" b="1" dirty="0" err="1">
                <a:latin typeface="Consolas" pitchFamily="49" charset="0"/>
                <a:cs typeface="Consolas" pitchFamily="49" charset="0"/>
              </a:rPr>
              <a:t>Sexps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58</a:t>
            </a:fld>
            <a:endParaRPr lang="en-US"/>
          </a:p>
        </p:txBody>
      </p:sp>
      <p:sp>
        <p:nvSpPr>
          <p:cNvPr id="4" name="Rectangle 3"/>
          <p:cNvSpPr/>
          <p:nvPr/>
        </p:nvSpPr>
        <p:spPr>
          <a:xfrm>
            <a:off x="4648200" y="4419600"/>
            <a:ext cx="32004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an example of a pair of related functions: </a:t>
            </a:r>
            <a:r>
              <a:rPr lang="en-US" b="1" dirty="0">
                <a:solidFill>
                  <a:schemeClr val="tx1"/>
                </a:solidFill>
              </a:rPr>
              <a:t>occurs-in?</a:t>
            </a:r>
            <a:r>
              <a:rPr lang="en-US" dirty="0">
                <a:solidFill>
                  <a:schemeClr val="tx1"/>
                </a:solidFill>
              </a:rPr>
              <a:t> , which works on a </a:t>
            </a:r>
            <a:r>
              <a:rPr lang="en-US" b="1" dirty="0" err="1">
                <a:solidFill>
                  <a:schemeClr val="tx1"/>
                </a:solidFill>
              </a:rPr>
              <a:t>Sexp</a:t>
            </a:r>
            <a:r>
              <a:rPr lang="en-US" dirty="0">
                <a:solidFill>
                  <a:schemeClr val="tx1"/>
                </a:solidFill>
              </a:rPr>
              <a:t>, and </a:t>
            </a:r>
            <a:r>
              <a:rPr lang="en-US" b="1" dirty="0">
                <a:solidFill>
                  <a:schemeClr val="tx1"/>
                </a:solidFill>
              </a:rPr>
              <a:t>occurs-in-</a:t>
            </a:r>
            <a:r>
              <a:rPr lang="en-US" b="1" dirty="0" err="1">
                <a:solidFill>
                  <a:schemeClr val="tx1"/>
                </a:solidFill>
              </a:rPr>
              <a:t>slist</a:t>
            </a:r>
            <a:r>
              <a:rPr lang="en-US" b="1" dirty="0">
                <a:solidFill>
                  <a:schemeClr val="tx1"/>
                </a:solidFill>
              </a:rPr>
              <a:t>?</a:t>
            </a:r>
            <a:r>
              <a:rPr lang="en-US" dirty="0">
                <a:solidFill>
                  <a:schemeClr val="tx1"/>
                </a:solidFill>
              </a:rPr>
              <a:t> , which works on a </a:t>
            </a:r>
            <a:r>
              <a:rPr lang="en-US" b="1" dirty="0" err="1">
                <a:solidFill>
                  <a:schemeClr val="tx1"/>
                </a:solidFill>
              </a:rPr>
              <a:t>SexpList</a:t>
            </a:r>
            <a:r>
              <a:rPr lang="en-US" dirty="0">
                <a:solidFill>
                  <a:schemeClr val="tx1"/>
                </a:solidFill>
              </a:rPr>
              <a:t>.</a:t>
            </a:r>
          </a:p>
        </p:txBody>
      </p:sp>
    </p:spTree>
    <p:extLst>
      <p:ext uri="{BB962C8B-B14F-4D97-AF65-F5344CB8AC3E}">
        <p14:creationId xmlns:p14="http://schemas.microsoft.com/office/powerpoint/2010/main" val="1686467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Examples/Tests</a:t>
            </a:r>
          </a:p>
        </p:txBody>
      </p:sp>
      <p:sp>
        <p:nvSpPr>
          <p:cNvPr id="3" name="Content Placeholder 2"/>
          <p:cNvSpPr>
            <a:spLocks noGrp="1"/>
          </p:cNvSpPr>
          <p:nvPr>
            <p:ph sz="half" idx="1"/>
          </p:nvPr>
        </p:nvSpPr>
        <p:spPr/>
        <p:txBody>
          <a:bodyPr>
            <a:noAutofit/>
          </a:bodyPr>
          <a:lstStyle/>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"bob"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cathy</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p:txBody>
      </p:sp>
      <p:sp>
        <p:nvSpPr>
          <p:cNvPr id="5" name="Content Placeholder 4"/>
          <p:cNvSpPr>
            <a:spLocks noGrp="1"/>
          </p:cNvSpPr>
          <p:nvPr>
            <p:ph sz="half" idx="2"/>
          </p:nvPr>
        </p:nvSpPr>
        <p:spPr>
          <a:xfrm>
            <a:off x="4648200" y="1600200"/>
            <a:ext cx="4495800" cy="4953000"/>
          </a:xfrm>
        </p:spPr>
        <p:txBody>
          <a:bodyPr>
            <a:noAutofit/>
          </a:bodyPr>
          <a:lstStyle/>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carole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dave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"eve")</a:t>
            </a:r>
          </a:p>
          <a:p>
            <a:pPr>
              <a:buNone/>
            </a:pP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true)</a:t>
            </a:r>
          </a:p>
          <a:p>
            <a:pPr>
              <a:buNone/>
            </a:pPr>
            <a:endParaRPr lang="en-US" sz="1800" dirty="0"/>
          </a:p>
        </p:txBody>
      </p:sp>
      <p:sp>
        <p:nvSpPr>
          <p:cNvPr id="4" name="Slide Number Placeholder 3"/>
          <p:cNvSpPr>
            <a:spLocks noGrp="1"/>
          </p:cNvSpPr>
          <p:nvPr>
            <p:ph type="sldNum" sz="quarter" idx="12"/>
          </p:nvPr>
        </p:nvSpPr>
        <p:spPr/>
        <p:txBody>
          <a:bodyPr/>
          <a:lstStyle/>
          <a:p>
            <a:fld id="{C1D4534E-1B22-4A44-850A-B3E8E9EE687A}" type="slidenum">
              <a:rPr lang="en-US" smtClean="0"/>
              <a:t>59</a:t>
            </a:fld>
            <a:endParaRPr lang="en-US"/>
          </a:p>
        </p:txBody>
      </p:sp>
    </p:spTree>
    <p:extLst>
      <p:ext uri="{BB962C8B-B14F-4D97-AF65-F5344CB8AC3E}">
        <p14:creationId xmlns:p14="http://schemas.microsoft.com/office/powerpoint/2010/main" val="301138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Write a data definition for tree-structured information</a:t>
            </a:r>
          </a:p>
          <a:p>
            <a:pPr lvl="1"/>
            <a:r>
              <a:rPr lang="en-US" dirty="0"/>
              <a:t>Write functions that manipulate that data, using the observer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6</a:t>
            </a:fld>
            <a:endParaRPr lang="en-US"/>
          </a:p>
        </p:txBody>
      </p:sp>
    </p:spTree>
    <p:extLst>
      <p:ext uri="{BB962C8B-B14F-4D97-AF65-F5344CB8AC3E}">
        <p14:creationId xmlns:p14="http://schemas.microsoft.com/office/powerpoint/2010/main" val="3205983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More 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number-of-strings-in-</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number-of-strings-in-</a:t>
            </a:r>
            <a:r>
              <a:rPr lang="en-US" sz="2000" b="1" dirty="0" err="1">
                <a:latin typeface="Consolas" pitchFamily="49" charset="0"/>
                <a:cs typeface="Consolas" pitchFamily="49" charset="0"/>
              </a:rPr>
              <a:t>sexps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number of strings in the given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or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characters-in-</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characters-in-</a:t>
            </a:r>
            <a:r>
              <a:rPr lang="en-US" sz="2000" b="1" dirty="0" err="1">
                <a:latin typeface="Consolas" pitchFamily="49" charset="0"/>
                <a:cs typeface="Consolas" pitchFamily="49" charset="0"/>
              </a:rPr>
              <a:t>sexps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characters in the strings in the given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or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60</a:t>
            </a:fld>
            <a:endParaRPr lang="en-US"/>
          </a:p>
        </p:txBody>
      </p:sp>
    </p:spTree>
    <p:extLst>
      <p:ext uri="{BB962C8B-B14F-4D97-AF65-F5344CB8AC3E}">
        <p14:creationId xmlns:p14="http://schemas.microsoft.com/office/powerpoint/2010/main" val="351135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nsolas" pitchFamily="49" charset="0"/>
              </a:rPr>
              <a:t>The S-expression pattern</a:t>
            </a:r>
          </a:p>
        </p:txBody>
      </p:sp>
      <p:sp>
        <p:nvSpPr>
          <p:cNvPr id="3" name="Content Placeholder 2"/>
          <p:cNvSpPr>
            <a:spLocks noGrp="1"/>
          </p:cNvSpPr>
          <p:nvPr>
            <p:ph idx="1"/>
          </p:nvPr>
        </p:nvSpPr>
        <p:spPr/>
        <p:txBody>
          <a:bodyPr>
            <a:normAutofit lnSpcReduction="10000"/>
          </a:bodyPr>
          <a:lstStyle/>
          <a:p>
            <a:pPr>
              <a:buNone/>
            </a:pPr>
            <a:r>
              <a:rPr lang="en-US" dirty="0"/>
              <a:t>Can do this for things other than strings:</a:t>
            </a:r>
          </a:p>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XSexp</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an X</a:t>
            </a: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XSexpList</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XSexpList</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XSexp</a:t>
            </a:r>
            <a:r>
              <a:rPr lang="en-US" b="1" dirty="0">
                <a:latin typeface="Consolas" pitchFamily="49" charset="0"/>
                <a:cs typeface="Consolas" pitchFamily="49" charset="0"/>
              </a:rPr>
              <a:t> </a:t>
            </a:r>
            <a:r>
              <a:rPr lang="en-US" b="1" dirty="0" err="1">
                <a:latin typeface="Consolas" pitchFamily="49" charset="0"/>
                <a:cs typeface="Consolas" pitchFamily="49" charset="0"/>
              </a:rPr>
              <a:t>XSexpList</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61</a:t>
            </a:fld>
            <a:endParaRPr lang="en-US"/>
          </a:p>
        </p:txBody>
      </p:sp>
    </p:spTree>
    <p:extLst>
      <p:ext uri="{BB962C8B-B14F-4D97-AF65-F5344CB8AC3E}">
        <p14:creationId xmlns:p14="http://schemas.microsoft.com/office/powerpoint/2010/main" val="116344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b="1" dirty="0" err="1"/>
              <a:t>XSexp</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 </a:t>
            </a:r>
            <a:r>
              <a:rPr lang="en-US" b="1" dirty="0" err="1">
                <a:latin typeface="Consolas" pitchFamily="49" charset="0"/>
                <a:cs typeface="Consolas" pitchFamily="49" charset="0"/>
              </a:rPr>
              <a:t>XSexp</a:t>
            </a:r>
            <a:r>
              <a:rPr lang="en-US" b="1" dirty="0">
                <a:latin typeface="Consolas" pitchFamily="49" charset="0"/>
                <a:cs typeface="Consolas" pitchFamily="49" charset="0"/>
              </a:rPr>
              <a:t>-&gt;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[(X?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slist-fn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slist-fn</a:t>
            </a:r>
            <a:r>
              <a:rPr lang="en-US" b="1" dirty="0">
                <a:latin typeface="Consolas" pitchFamily="49" charset="0"/>
                <a:cs typeface="Consolas" pitchFamily="49" charset="0"/>
              </a:rPr>
              <a:t> : </a:t>
            </a:r>
            <a:r>
              <a:rPr lang="en-US" b="1" dirty="0" err="1">
                <a:latin typeface="Consolas" pitchFamily="49" charset="0"/>
                <a:cs typeface="Consolas" pitchFamily="49" charset="0"/>
              </a:rPr>
              <a:t>XSexpList</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slist-fn</a:t>
            </a:r>
            <a:r>
              <a:rPr lang="en-US" b="1" dirty="0">
                <a:latin typeface="Consolas" pitchFamily="49" charset="0"/>
                <a:cs typeface="Consolas" pitchFamily="49" charset="0"/>
              </a:rPr>
              <a: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sexps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(first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slist-fn</a:t>
            </a:r>
            <a:r>
              <a:rPr lang="en-US" b="1" dirty="0">
                <a:latin typeface="Consolas" pitchFamily="49" charset="0"/>
                <a:cs typeface="Consolas" pitchFamily="49" charset="0"/>
              </a:rPr>
              <a:t> (rest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62</a:t>
            </a:fld>
            <a:endParaRPr lang="en-US"/>
          </a:p>
        </p:txBody>
      </p:sp>
      <p:sp>
        <p:nvSpPr>
          <p:cNvPr id="5" name="Rounded Rectangle 4"/>
          <p:cNvSpPr/>
          <p:nvPr/>
        </p:nvSpPr>
        <p:spPr>
          <a:xfrm>
            <a:off x="2895600" y="4953000"/>
            <a:ext cx="1295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grpSp>
        <p:nvGrpSpPr>
          <p:cNvPr id="8" name="Group 7"/>
          <p:cNvGrpSpPr/>
          <p:nvPr/>
        </p:nvGrpSpPr>
        <p:grpSpPr>
          <a:xfrm>
            <a:off x="4228641" y="2209800"/>
            <a:ext cx="4748570" cy="2743200"/>
            <a:chOff x="4228641" y="2209800"/>
            <a:chExt cx="4748570" cy="2743200"/>
          </a:xfrm>
        </p:grpSpPr>
        <p:sp>
          <p:nvSpPr>
            <p:cNvPr id="9" name="Rectangle 8"/>
            <p:cNvSpPr/>
            <p:nvPr/>
          </p:nvSpPr>
          <p:spPr>
            <a:xfrm>
              <a:off x="5319611" y="2209800"/>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a:t>
              </a:r>
              <a:r>
                <a:rPr lang="en-US" b="1" dirty="0" err="1">
                  <a:solidFill>
                    <a:schemeClr val="tx1"/>
                  </a:solidFill>
                </a:rPr>
                <a:t>sexps</a:t>
              </a:r>
              <a:r>
                <a:rPr lang="en-US" b="1" dirty="0">
                  <a:solidFill>
                    <a:schemeClr val="tx1"/>
                  </a:solidFill>
                </a:rPr>
                <a:t>) </a:t>
              </a:r>
              <a:r>
                <a:rPr lang="en-US" dirty="0">
                  <a:solidFill>
                    <a:schemeClr val="tx1"/>
                  </a:solidFill>
                </a:rPr>
                <a:t>is a </a:t>
              </a:r>
              <a:r>
                <a:rPr lang="en-US" b="1" dirty="0" err="1">
                  <a:solidFill>
                    <a:schemeClr val="tx1"/>
                  </a:solidFill>
                </a:rPr>
                <a:t>XSexp</a:t>
              </a:r>
              <a:r>
                <a:rPr lang="en-US" dirty="0">
                  <a:solidFill>
                    <a:schemeClr val="tx1"/>
                  </a:solidFill>
                </a:rPr>
                <a:t>.  This is mixed data, so our rule about the shape of the program following the shape of the data tells us that we should expect to wrap it in an </a:t>
              </a:r>
              <a:r>
                <a:rPr lang="en-US" b="1" dirty="0">
                  <a:solidFill>
                    <a:schemeClr val="tx1"/>
                  </a:solidFill>
                </a:rPr>
                <a:t>(</a:t>
              </a:r>
              <a:r>
                <a:rPr lang="en-US" b="1" dirty="0" err="1">
                  <a:solidFill>
                    <a:schemeClr val="tx1"/>
                  </a:solidFill>
                </a:rPr>
                <a:t>sexp-fn</a:t>
              </a:r>
              <a:r>
                <a:rPr lang="en-US" b="1" dirty="0">
                  <a:solidFill>
                    <a:schemeClr val="tx1"/>
                  </a:solidFill>
                </a:rPr>
                <a:t> ...) </a:t>
              </a:r>
              <a:r>
                <a:rPr lang="en-US" dirty="0">
                  <a:solidFill>
                    <a:schemeClr val="tx1"/>
                  </a:solidFill>
                </a:rPr>
                <a:t>.</a:t>
              </a:r>
            </a:p>
          </p:txBody>
        </p:sp>
        <p:cxnSp>
          <p:nvCxnSpPr>
            <p:cNvPr id="10" name="Straight Arrow Connector 9"/>
            <p:cNvCxnSpPr>
              <a:stCxn id="9" idx="1"/>
            </p:cNvCxnSpPr>
            <p:nvPr/>
          </p:nvCxnSpPr>
          <p:spPr>
            <a:xfrm flipH="1">
              <a:off x="4228641" y="2900271"/>
              <a:ext cx="1090970" cy="2052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Up Arrow 10"/>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19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Sexps</a:t>
            </a:r>
            <a:r>
              <a:rPr lang="en-US" dirty="0"/>
              <a:t> with Sardines as the data</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SardineSexp</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 Sardine</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SardineSexpList</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SardineSexpList</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SardineSexp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SardineSexpList</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63</a:t>
            </a:fld>
            <a:endParaRPr lang="en-US"/>
          </a:p>
        </p:txBody>
      </p:sp>
      <p:sp>
        <p:nvSpPr>
          <p:cNvPr id="4" name="Rectangle 3"/>
          <p:cNvSpPr/>
          <p:nvPr/>
        </p:nvSpPr>
        <p:spPr>
          <a:xfrm>
            <a:off x="6198577" y="2590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 Example of the </a:t>
            </a:r>
            <a:r>
              <a:rPr lang="en-US" b="1" dirty="0" err="1">
                <a:solidFill>
                  <a:schemeClr val="tx1"/>
                </a:solidFill>
              </a:rPr>
              <a:t>XSexp</a:t>
            </a:r>
            <a:r>
              <a:rPr lang="en-US" b="1" dirty="0">
                <a:solidFill>
                  <a:schemeClr val="tx1"/>
                </a:solidFill>
              </a:rPr>
              <a:t> </a:t>
            </a:r>
            <a:r>
              <a:rPr lang="en-US" dirty="0">
                <a:solidFill>
                  <a:schemeClr val="tx1"/>
                </a:solidFill>
              </a:rPr>
              <a:t>pattern.</a:t>
            </a:r>
          </a:p>
        </p:txBody>
      </p:sp>
    </p:spTree>
    <p:extLst>
      <p:ext uri="{BB962C8B-B14F-4D97-AF65-F5344CB8AC3E}">
        <p14:creationId xmlns:p14="http://schemas.microsoft.com/office/powerpoint/2010/main" val="431365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SardineSexp</a:t>
            </a:r>
            <a:endParaRPr lang="en-US" dirty="0"/>
          </a:p>
        </p:txBody>
      </p:sp>
      <p:sp>
        <p:nvSpPr>
          <p:cNvPr id="3" name="Content Placeholder 2"/>
          <p:cNvSpPr>
            <a:spLocks noGrp="1"/>
          </p:cNvSpPr>
          <p:nvPr>
            <p:ph idx="1"/>
          </p:nvPr>
        </p:nvSpPr>
        <p:spPr>
          <a:xfrm>
            <a:off x="457200" y="1600200"/>
            <a:ext cx="8534400" cy="4525963"/>
          </a:xfrm>
        </p:spPr>
        <p:txBody>
          <a:bodyPr>
            <a:normAutofit fontScale="70000" lnSpcReduction="20000"/>
          </a:bodyPr>
          <a:lstStyle/>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sardine-</a:t>
            </a:r>
            <a:r>
              <a:rPr lang="en-US" b="1" dirty="0" err="1">
                <a:solidFill>
                  <a:srgbClr val="FF0000"/>
                </a:solidFill>
                <a:latin typeface="Consolas" pitchFamily="49" charset="0"/>
                <a:cs typeface="Consolas" pitchFamily="49" charset="0"/>
              </a:rPr>
              <a:t>sexp</a:t>
            </a:r>
            <a:r>
              <a:rPr lang="en-US" b="1" dirty="0">
                <a:solidFill>
                  <a:srgbClr val="FF0000"/>
                </a:solidFill>
                <a:latin typeface="Consolas" pitchFamily="49" charset="0"/>
                <a:cs typeface="Consolas" pitchFamily="49" charset="0"/>
              </a:rPr>
              <a:t>-</a:t>
            </a:r>
            <a:r>
              <a:rPr lang="en-US" b="1" dirty="0" err="1">
                <a:solidFill>
                  <a:srgbClr val="FF0000"/>
                </a:solidFill>
                <a:latin typeface="Consolas" pitchFamily="49" charset="0"/>
                <a:cs typeface="Consolas" pitchFamily="49" charset="0"/>
              </a:rPr>
              <a:t>fn</a:t>
            </a:r>
            <a:r>
              <a:rPr lang="en-US" b="1" dirty="0">
                <a:latin typeface="Consolas" pitchFamily="49" charset="0"/>
                <a:cs typeface="Consolas" pitchFamily="49" charset="0"/>
              </a:rPr>
              <a:t> : </a:t>
            </a:r>
            <a:r>
              <a:rPr lang="en-US" b="1" dirty="0" err="1">
                <a:latin typeface="Consolas" pitchFamily="49" charset="0"/>
                <a:cs typeface="Consolas" pitchFamily="49" charset="0"/>
              </a:rPr>
              <a:t>SardineSexp</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sardine-</a:t>
            </a:r>
            <a:r>
              <a:rPr lang="en-US" b="1" dirty="0" err="1">
                <a:solidFill>
                  <a:srgbClr val="FF0000"/>
                </a:solidFill>
                <a:latin typeface="Consolas" pitchFamily="49" charset="0"/>
                <a:cs typeface="Consolas" pitchFamily="49" charset="0"/>
              </a:rPr>
              <a:t>sexp</a:t>
            </a:r>
            <a:r>
              <a:rPr lang="en-US" b="1" dirty="0">
                <a:solidFill>
                  <a:srgbClr val="FF0000"/>
                </a:solidFill>
                <a:latin typeface="Consolas" pitchFamily="49" charset="0"/>
                <a:cs typeface="Consolas" pitchFamily="49" charset="0"/>
              </a:rPr>
              <a:t>-</a:t>
            </a:r>
            <a:r>
              <a:rPr lang="en-US" b="1" dirty="0" err="1">
                <a:solidFill>
                  <a:srgbClr val="FF0000"/>
                </a:solidFill>
                <a:latin typeface="Consolas" pitchFamily="49" charset="0"/>
                <a:cs typeface="Consolas" pitchFamily="49" charset="0"/>
              </a:rPr>
              <a:t>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[(sardine? s) ...]</a:t>
            </a:r>
          </a:p>
          <a:p>
            <a:pPr>
              <a:buNone/>
            </a:pPr>
            <a:r>
              <a:rPr lang="en-US" b="1" dirty="0">
                <a:latin typeface="Consolas" pitchFamily="49" charset="0"/>
                <a:cs typeface="Consolas" pitchFamily="49" charset="0"/>
              </a:rPr>
              <a:t>    [else (</a:t>
            </a:r>
            <a:r>
              <a:rPr lang="en-US" b="1" dirty="0">
                <a:solidFill>
                  <a:schemeClr val="accent1"/>
                </a:solidFill>
                <a:latin typeface="Consolas" pitchFamily="49" charset="0"/>
                <a:cs typeface="Consolas" pitchFamily="49" charset="0"/>
              </a:rPr>
              <a:t>sardine-</a:t>
            </a:r>
            <a:r>
              <a:rPr lang="en-US" b="1" dirty="0" err="1">
                <a:solidFill>
                  <a:schemeClr val="accent1"/>
                </a:solidFill>
                <a:latin typeface="Consolas" pitchFamily="49" charset="0"/>
                <a:cs typeface="Consolas" pitchFamily="49" charset="0"/>
              </a:rPr>
              <a:t>sexp</a:t>
            </a:r>
            <a:r>
              <a:rPr lang="en-US" b="1" dirty="0">
                <a:solidFill>
                  <a:schemeClr val="accent1"/>
                </a:solidFill>
                <a:latin typeface="Consolas" pitchFamily="49" charset="0"/>
                <a:cs typeface="Consolas" pitchFamily="49" charset="0"/>
              </a:rPr>
              <a:t>-list-</a:t>
            </a:r>
            <a:r>
              <a:rPr lang="en-US" b="1" dirty="0" err="1">
                <a:solidFill>
                  <a:schemeClr val="accent1"/>
                </a:solidFill>
                <a:latin typeface="Consolas" pitchFamily="49" charset="0"/>
                <a:cs typeface="Consolas" pitchFamily="49" charset="0"/>
              </a:rPr>
              <a:t>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a:solidFill>
                  <a:schemeClr val="accent1"/>
                </a:solidFill>
                <a:latin typeface="Consolas" pitchFamily="49" charset="0"/>
                <a:cs typeface="Consolas" pitchFamily="49" charset="0"/>
              </a:rPr>
              <a:t>sardine-</a:t>
            </a:r>
            <a:r>
              <a:rPr lang="en-US" b="1" dirty="0" err="1">
                <a:solidFill>
                  <a:schemeClr val="accent1"/>
                </a:solidFill>
                <a:latin typeface="Consolas" pitchFamily="49" charset="0"/>
                <a:cs typeface="Consolas" pitchFamily="49" charset="0"/>
              </a:rPr>
              <a:t>sexp</a:t>
            </a:r>
            <a:r>
              <a:rPr lang="en-US" b="1" dirty="0">
                <a:solidFill>
                  <a:schemeClr val="accent1"/>
                </a:solidFill>
                <a:latin typeface="Consolas" pitchFamily="49" charset="0"/>
                <a:cs typeface="Consolas" pitchFamily="49" charset="0"/>
              </a:rPr>
              <a:t>-list-</a:t>
            </a:r>
            <a:r>
              <a:rPr lang="en-US" b="1" dirty="0" err="1">
                <a:solidFill>
                  <a:schemeClr val="accent1"/>
                </a:solidFill>
                <a:latin typeface="Consolas" pitchFamily="49" charset="0"/>
                <a:cs typeface="Consolas" pitchFamily="49" charset="0"/>
              </a:rPr>
              <a:t>fn</a:t>
            </a:r>
            <a:r>
              <a:rPr lang="en-US" b="1" dirty="0">
                <a:latin typeface="Consolas" pitchFamily="49" charset="0"/>
                <a:cs typeface="Consolas" pitchFamily="49" charset="0"/>
              </a:rPr>
              <a:t> : </a:t>
            </a:r>
            <a:r>
              <a:rPr lang="en-US" b="1" dirty="0" err="1">
                <a:latin typeface="Consolas" pitchFamily="49" charset="0"/>
                <a:cs typeface="Consolas" pitchFamily="49" charset="0"/>
              </a:rPr>
              <a:t>SardineSexpList</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a:solidFill>
                  <a:schemeClr val="accent1"/>
                </a:solidFill>
                <a:latin typeface="Consolas" pitchFamily="49" charset="0"/>
                <a:cs typeface="Consolas" pitchFamily="49" charset="0"/>
              </a:rPr>
              <a:t>sardine-</a:t>
            </a:r>
            <a:r>
              <a:rPr lang="en-US" b="1" dirty="0" err="1">
                <a:solidFill>
                  <a:schemeClr val="accent1"/>
                </a:solidFill>
                <a:latin typeface="Consolas" pitchFamily="49" charset="0"/>
                <a:cs typeface="Consolas" pitchFamily="49" charset="0"/>
              </a:rPr>
              <a:t>sexp</a:t>
            </a:r>
            <a:r>
              <a:rPr lang="en-US" b="1" dirty="0">
                <a:solidFill>
                  <a:schemeClr val="accent1"/>
                </a:solidFill>
                <a:latin typeface="Consolas" pitchFamily="49" charset="0"/>
                <a:cs typeface="Consolas" pitchFamily="49" charset="0"/>
              </a:rPr>
              <a:t>-list-</a:t>
            </a:r>
            <a:r>
              <a:rPr lang="en-US" b="1" dirty="0" err="1">
                <a:solidFill>
                  <a:schemeClr val="accent1"/>
                </a:solidFill>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sexps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a:solidFill>
                  <a:srgbClr val="FF0000"/>
                </a:solidFill>
                <a:latin typeface="Consolas" pitchFamily="49" charset="0"/>
                <a:cs typeface="Consolas" pitchFamily="49" charset="0"/>
              </a:rPr>
              <a:t>sardine-</a:t>
            </a:r>
            <a:r>
              <a:rPr lang="en-US" b="1" dirty="0" err="1">
                <a:solidFill>
                  <a:srgbClr val="FF0000"/>
                </a:solidFill>
                <a:latin typeface="Consolas" pitchFamily="49" charset="0"/>
                <a:cs typeface="Consolas" pitchFamily="49" charset="0"/>
              </a:rPr>
              <a:t>sexp</a:t>
            </a:r>
            <a:r>
              <a:rPr lang="en-US" b="1" dirty="0">
                <a:solidFill>
                  <a:srgbClr val="FF0000"/>
                </a:solidFill>
                <a:latin typeface="Consolas" pitchFamily="49" charset="0"/>
                <a:cs typeface="Consolas" pitchFamily="49" charset="0"/>
              </a:rPr>
              <a:t>-</a:t>
            </a:r>
            <a:r>
              <a:rPr lang="en-US" b="1" dirty="0" err="1">
                <a:solidFill>
                  <a:srgbClr val="FF0000"/>
                </a:solidFill>
                <a:latin typeface="Consolas" pitchFamily="49" charset="0"/>
                <a:cs typeface="Consolas" pitchFamily="49" charset="0"/>
              </a:rPr>
              <a:t>fn</a:t>
            </a:r>
            <a:r>
              <a:rPr lang="en-US" b="1" dirty="0">
                <a:latin typeface="Consolas" pitchFamily="49" charset="0"/>
                <a:cs typeface="Consolas" pitchFamily="49" charset="0"/>
              </a:rPr>
              <a:t>   (first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chemeClr val="accent1"/>
                </a:solidFill>
                <a:latin typeface="Consolas" pitchFamily="49" charset="0"/>
                <a:cs typeface="Consolas" pitchFamily="49" charset="0"/>
              </a:rPr>
              <a:t>sardine-</a:t>
            </a:r>
            <a:r>
              <a:rPr lang="en-US" b="1" dirty="0" err="1">
                <a:solidFill>
                  <a:schemeClr val="accent1"/>
                </a:solidFill>
                <a:latin typeface="Consolas" pitchFamily="49" charset="0"/>
                <a:cs typeface="Consolas" pitchFamily="49" charset="0"/>
              </a:rPr>
              <a:t>sexp</a:t>
            </a:r>
            <a:r>
              <a:rPr lang="en-US" b="1" dirty="0">
                <a:solidFill>
                  <a:schemeClr val="accent1"/>
                </a:solidFill>
                <a:latin typeface="Consolas" pitchFamily="49" charset="0"/>
                <a:cs typeface="Consolas" pitchFamily="49" charset="0"/>
              </a:rPr>
              <a:t>-list-</a:t>
            </a:r>
            <a:r>
              <a:rPr lang="en-US" b="1" dirty="0" err="1">
                <a:solidFill>
                  <a:schemeClr val="accent1"/>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sexps</a:t>
            </a:r>
            <a:r>
              <a:rPr lang="en-US" b="1" dirty="0">
                <a:latin typeface="Consolas" pitchFamily="49" charset="0"/>
                <a:cs typeface="Consolas"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64</a:t>
            </a:fld>
            <a:endParaRPr lang="en-US"/>
          </a:p>
        </p:txBody>
      </p:sp>
      <p:sp>
        <p:nvSpPr>
          <p:cNvPr id="5" name="Rounded Rectangle 4"/>
          <p:cNvSpPr/>
          <p:nvPr/>
        </p:nvSpPr>
        <p:spPr>
          <a:xfrm>
            <a:off x="2895600" y="4953000"/>
            <a:ext cx="25908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Up Arrow 5"/>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910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Nested Lists occur all the time</a:t>
            </a:r>
          </a:p>
          <a:p>
            <a:r>
              <a:rPr lang="en-US" dirty="0"/>
              <a:t>Mutually recursive data definitions</a:t>
            </a:r>
          </a:p>
          <a:p>
            <a:r>
              <a:rPr lang="en-US" dirty="0"/>
              <a:t>Mutual recursion in the data definition leads to mutual recursion in the template</a:t>
            </a:r>
          </a:p>
          <a:p>
            <a:r>
              <a:rPr lang="en-US" dirty="0"/>
              <a:t>Mutual recursion in the template leads to mutual recursion in the code</a:t>
            </a:r>
          </a:p>
        </p:txBody>
      </p:sp>
      <p:sp>
        <p:nvSpPr>
          <p:cNvPr id="4" name="Slide Number Placeholder 3"/>
          <p:cNvSpPr>
            <a:spLocks noGrp="1"/>
          </p:cNvSpPr>
          <p:nvPr>
            <p:ph type="sldNum" sz="quarter" idx="12"/>
          </p:nvPr>
        </p:nvSpPr>
        <p:spPr/>
        <p:txBody>
          <a:bodyPr/>
          <a:lstStyle/>
          <a:p>
            <a:fld id="{C1D4534E-1B22-4A44-850A-B3E8E9EE687A}" type="slidenum">
              <a:rPr lang="en-US" smtClean="0"/>
              <a:t>65</a:t>
            </a:fld>
            <a:endParaRPr lang="en-US"/>
          </a:p>
        </p:txBody>
      </p:sp>
    </p:spTree>
    <p:extLst>
      <p:ext uri="{BB962C8B-B14F-4D97-AF65-F5344CB8AC3E}">
        <p14:creationId xmlns:p14="http://schemas.microsoft.com/office/powerpoint/2010/main" val="3085036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Give examples of S-expressions</a:t>
            </a:r>
          </a:p>
          <a:p>
            <a:pPr lvl="1"/>
            <a:r>
              <a:rPr lang="en-US" dirty="0"/>
              <a:t>Give 3 reasons why S-expressions are important</a:t>
            </a:r>
          </a:p>
          <a:p>
            <a:pPr lvl="1"/>
            <a:r>
              <a:rPr lang="en-US" dirty="0"/>
              <a:t>Write the data definition and template for S-expressions</a:t>
            </a:r>
          </a:p>
          <a:p>
            <a:pPr lvl="1"/>
            <a:r>
              <a:rPr lang="en-US" dirty="0"/>
              <a:t>Write functions on S-expressions using the template</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66</a:t>
            </a:fld>
            <a:endParaRPr lang="en-US"/>
          </a:p>
        </p:txBody>
      </p:sp>
    </p:spTree>
    <p:extLst>
      <p:ext uri="{BB962C8B-B14F-4D97-AF65-F5344CB8AC3E}">
        <p14:creationId xmlns:p14="http://schemas.microsoft.com/office/powerpoint/2010/main" val="2281643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05-3-sexps.rkt in the Examples folder</a:t>
            </a:r>
          </a:p>
          <a:p>
            <a:r>
              <a:rPr lang="en-US" dirty="0"/>
              <a:t>If you have questions about this lesson, ask them on the Discussion Board</a:t>
            </a:r>
          </a:p>
          <a:p>
            <a:r>
              <a:rPr lang="en-US" dirty="0"/>
              <a:t>Do Guided Practice 5.3</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67</a:t>
            </a:fld>
            <a:endParaRPr lang="en-US"/>
          </a:p>
        </p:txBody>
      </p:sp>
    </p:spTree>
    <p:extLst>
      <p:ext uri="{BB962C8B-B14F-4D97-AF65-F5344CB8AC3E}">
        <p14:creationId xmlns:p14="http://schemas.microsoft.com/office/powerpoint/2010/main" val="3025411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68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69</a:t>
            </a:fld>
            <a:endParaRPr lang="en-US"/>
          </a:p>
        </p:txBody>
      </p:sp>
    </p:spTree>
    <p:extLst>
      <p:ext uri="{BB962C8B-B14F-4D97-AF65-F5344CB8AC3E}">
        <p14:creationId xmlns:p14="http://schemas.microsoft.com/office/powerpoint/2010/main" val="259522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Trees: Data Definition</a:t>
            </a:r>
          </a:p>
        </p:txBody>
      </p:sp>
      <p:sp>
        <p:nvSpPr>
          <p:cNvPr id="3" name="Content Placeholder 2"/>
          <p:cNvSpPr>
            <a:spLocks noGrp="1"/>
          </p:cNvSpPr>
          <p:nvPr>
            <p:ph idx="1"/>
          </p:nvPr>
        </p:nvSpPr>
        <p:spPr/>
        <p:txBody>
          <a:bodyPr>
            <a:normAutofit fontScale="55000" lnSpcReduction="20000"/>
          </a:bodyPr>
          <a:lstStyle/>
          <a:p>
            <a:r>
              <a:rPr lang="en-US" dirty="0"/>
              <a:t>;; A Binary Tree is represented as a </a:t>
            </a:r>
            <a:r>
              <a:rPr lang="en-US" dirty="0" err="1"/>
              <a:t>BinTree</a:t>
            </a:r>
            <a:r>
              <a:rPr lang="en-US" dirty="0"/>
              <a:t>, which is either:</a:t>
            </a:r>
          </a:p>
          <a:p>
            <a:r>
              <a:rPr lang="en-US" dirty="0"/>
              <a:t>;; (make-leaf datum)</a:t>
            </a:r>
          </a:p>
          <a:p>
            <a:r>
              <a:rPr lang="en-US" dirty="0"/>
              <a:t>;; (make-node </a:t>
            </a:r>
            <a:r>
              <a:rPr lang="en-US" dirty="0" err="1"/>
              <a:t>lson</a:t>
            </a:r>
            <a:r>
              <a:rPr lang="en-US" dirty="0"/>
              <a:t> </a:t>
            </a:r>
            <a:r>
              <a:rPr lang="en-US" dirty="0" err="1"/>
              <a:t>rson</a:t>
            </a:r>
            <a:r>
              <a:rPr lang="en-US" dirty="0"/>
              <a:t>)</a:t>
            </a:r>
          </a:p>
          <a:p>
            <a:endParaRPr lang="en-US" dirty="0"/>
          </a:p>
          <a:p>
            <a:r>
              <a:rPr lang="en-US" dirty="0"/>
              <a:t>;; INTERPRETATON:</a:t>
            </a:r>
          </a:p>
          <a:p>
            <a:r>
              <a:rPr lang="en-US" dirty="0"/>
              <a:t>;; datum      : Real       some real data</a:t>
            </a:r>
          </a:p>
          <a:p>
            <a:r>
              <a:rPr lang="en-US" dirty="0"/>
              <a:t>;; </a:t>
            </a:r>
            <a:r>
              <a:rPr lang="en-US" dirty="0" err="1"/>
              <a:t>lson</a:t>
            </a:r>
            <a:r>
              <a:rPr lang="en-US" dirty="0"/>
              <a:t>, </a:t>
            </a:r>
            <a:r>
              <a:rPr lang="en-US" dirty="0" err="1"/>
              <a:t>rson</a:t>
            </a:r>
            <a:r>
              <a:rPr lang="en-US" dirty="0"/>
              <a:t> : </a:t>
            </a:r>
            <a:r>
              <a:rPr lang="en-US" dirty="0" err="1"/>
              <a:t>BinTree</a:t>
            </a:r>
            <a:r>
              <a:rPr lang="en-US" dirty="0"/>
              <a:t>    the left and right sons of this node</a:t>
            </a:r>
          </a:p>
          <a:p>
            <a:endParaRPr lang="en-US" dirty="0"/>
          </a:p>
          <a:p>
            <a:r>
              <a:rPr lang="en-US" dirty="0"/>
              <a:t>;; IMPLEMENTATION:</a:t>
            </a:r>
          </a:p>
          <a:p>
            <a:r>
              <a:rPr lang="en-US" dirty="0"/>
              <a:t>(define-struct leaf (datum))</a:t>
            </a:r>
          </a:p>
          <a:p>
            <a:r>
              <a:rPr lang="en-US" dirty="0"/>
              <a:t>(define-struct node (</a:t>
            </a:r>
            <a:r>
              <a:rPr lang="en-US" dirty="0" err="1"/>
              <a:t>lson</a:t>
            </a:r>
            <a:r>
              <a:rPr lang="en-US" dirty="0"/>
              <a:t> </a:t>
            </a:r>
            <a:r>
              <a:rPr lang="en-US" dirty="0" err="1"/>
              <a:t>rson</a:t>
            </a:r>
            <a:r>
              <a:rPr lang="en-US" dirty="0"/>
              <a:t>))</a:t>
            </a:r>
          </a:p>
          <a:p>
            <a:endParaRPr lang="en-US" dirty="0"/>
          </a:p>
          <a:p>
            <a:r>
              <a:rPr lang="en-US" dirty="0"/>
              <a:t>;; CONSTRUCTOR TEMPLATES:</a:t>
            </a:r>
          </a:p>
          <a:p>
            <a:r>
              <a:rPr lang="en-US" dirty="0"/>
              <a:t>;; -- (make-leaf Number)</a:t>
            </a:r>
          </a:p>
          <a:p>
            <a:r>
              <a:rPr lang="en-US" dirty="0"/>
              <a:t>;; -- (make-node </a:t>
            </a:r>
            <a:r>
              <a:rPr lang="en-US" dirty="0" err="1"/>
              <a:t>BinTree</a:t>
            </a:r>
            <a:r>
              <a:rPr lang="en-US" dirty="0"/>
              <a:t> </a:t>
            </a:r>
            <a:r>
              <a:rPr lang="en-US" dirty="0" err="1"/>
              <a:t>BinTree</a:t>
            </a:r>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TextBox 4"/>
          <p:cNvSpPr txBox="1"/>
          <p:nvPr/>
        </p:nvSpPr>
        <p:spPr>
          <a:xfrm>
            <a:off x="5257800" y="5756831"/>
            <a:ext cx="3584448" cy="369332"/>
          </a:xfrm>
          <a:prstGeom prst="rect">
            <a:avLst/>
          </a:prstGeom>
          <a:solidFill>
            <a:schemeClr val="accent1">
              <a:lumMod val="20000"/>
              <a:lumOff val="80000"/>
            </a:schemeClr>
          </a:solidFill>
        </p:spPr>
        <p:txBody>
          <a:bodyPr wrap="square" rtlCol="0">
            <a:spAutoFit/>
          </a:bodyPr>
          <a:lstStyle/>
          <a:p>
            <a:r>
              <a:rPr lang="en-US" dirty="0"/>
              <a:t>Observer Template to follow...</a:t>
            </a:r>
          </a:p>
        </p:txBody>
      </p:sp>
      <p:sp>
        <p:nvSpPr>
          <p:cNvPr id="6" name="Rectangle 5"/>
          <p:cNvSpPr/>
          <p:nvPr/>
        </p:nvSpPr>
        <p:spPr>
          <a:xfrm>
            <a:off x="5257800" y="3879510"/>
            <a:ext cx="3584448"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There are many ways to define binary trees. We choose this one because it is clear and simple. </a:t>
            </a:r>
          </a:p>
        </p:txBody>
      </p:sp>
    </p:spTree>
    <p:extLst>
      <p:ext uri="{BB962C8B-B14F-4D97-AF65-F5344CB8AC3E}">
        <p14:creationId xmlns:p14="http://schemas.microsoft.com/office/powerpoint/2010/main" val="3968064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71</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72</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73</a:t>
            </a:fld>
            <a:endParaRPr lang="en-US"/>
          </a:p>
        </p:txBody>
      </p:sp>
    </p:spTree>
    <p:extLst>
      <p:ext uri="{BB962C8B-B14F-4D97-AF65-F5344CB8AC3E}">
        <p14:creationId xmlns:p14="http://schemas.microsoft.com/office/powerpoint/2010/main" val="1581485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Tree>
    <p:extLst>
      <p:ext uri="{BB962C8B-B14F-4D97-AF65-F5344CB8AC3E}">
        <p14:creationId xmlns:p14="http://schemas.microsoft.com/office/powerpoint/2010/main" val="1550762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definition is self-referential (recursive)</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 A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(make-leaf Number)</a:t>
            </a:r>
          </a:p>
          <a:p>
            <a:pPr>
              <a:buNone/>
            </a:pPr>
            <a:r>
              <a:rPr lang="en-US" b="1" dirty="0">
                <a:latin typeface="Consolas" pitchFamily="49" charset="0"/>
                <a:cs typeface="Consolas" pitchFamily="49" charset="0"/>
              </a:rPr>
              <a:t>;; -- (make-node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8</a:t>
            </a:fld>
            <a:endParaRPr lang="en-US"/>
          </a:p>
        </p:txBody>
      </p:sp>
      <p:sp>
        <p:nvSpPr>
          <p:cNvPr id="4" name="Bent Arrow 3"/>
          <p:cNvSpPr/>
          <p:nvPr/>
        </p:nvSpPr>
        <p:spPr>
          <a:xfrm flipH="1">
            <a:off x="3505200" y="1582942"/>
            <a:ext cx="2133600" cy="1249680"/>
          </a:xfrm>
          <a:prstGeom prst="bent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ent Arrow 6"/>
          <p:cNvSpPr/>
          <p:nvPr/>
        </p:nvSpPr>
        <p:spPr>
          <a:xfrm flipH="1">
            <a:off x="5638800" y="1550285"/>
            <a:ext cx="1752600" cy="1249680"/>
          </a:xfrm>
          <a:prstGeom prst="bentArrow">
            <a:avLst>
              <a:gd name="adj1" fmla="val 22845"/>
              <a:gd name="adj2" fmla="val 25000"/>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240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Tree>
    <p:extLst>
      <p:ext uri="{BB962C8B-B14F-4D97-AF65-F5344CB8AC3E}">
        <p14:creationId xmlns:p14="http://schemas.microsoft.com/office/powerpoint/2010/main" val="439787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Tree>
    <p:extLst>
      <p:ext uri="{BB962C8B-B14F-4D97-AF65-F5344CB8AC3E}">
        <p14:creationId xmlns:p14="http://schemas.microsoft.com/office/powerpoint/2010/main" val="28106548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TexPoint fonts used in EMF.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Read the TexPoint manual before you delete this box.: </a:t>
            </a:r>
            <a:r>
              <a:rPr kumimoji="0" lang="en-US" sz="1800" b="0" i="0" u="none" strike="noStrike" kern="1200" cap="none" spc="0" normalizeH="0" baseline="0" noProof="0">
                <a:ln>
                  <a:noFill/>
                </a:ln>
                <a:solidFill>
                  <a:prstClr val="black"/>
                </a:solidFill>
                <a:effectLst/>
                <a:uLnTx/>
                <a:uFillTx/>
                <a:latin typeface="CMMI10"/>
                <a:ea typeface="+mn-ea"/>
                <a:cs typeface="+mn-cs"/>
              </a:rPr>
              <a:t>A</a:t>
            </a:r>
            <a:r>
              <a:rPr kumimoji="0" lang="en-US" sz="1800" b="0" i="0" u="none" strike="noStrike" kern="1200" cap="none" spc="0" normalizeH="0" baseline="0" noProof="0">
                <a:ln>
                  <a:noFill/>
                </a:ln>
                <a:solidFill>
                  <a:prstClr val="black"/>
                </a:solidFill>
                <a:effectLst/>
                <a:uLnTx/>
                <a:uFillTx/>
                <a:latin typeface="CMR10"/>
                <a:ea typeface="+mn-ea"/>
                <a:cs typeface="+mn-cs"/>
              </a:rPr>
              <a:t>A</a:t>
            </a:r>
            <a:r>
              <a:rPr kumimoji="0" lang="en-US" sz="1800" b="0" i="0" u="none" strike="noStrike" kern="1200" cap="none" spc="0" normalizeH="0" baseline="0" noProof="0">
                <a:ln>
                  <a:noFill/>
                </a:ln>
                <a:solidFill>
                  <a:prstClr val="black"/>
                </a:solidFill>
                <a:effectLst/>
                <a:uLnTx/>
                <a:uFillTx/>
                <a:latin typeface="CMSY10ORIG"/>
                <a:ea typeface="+mn-ea"/>
                <a:cs typeface="+mn-cs"/>
              </a:rPr>
              <a:t>A</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Mitchell Wand,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a </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Creative Commons Attribution-</a:t>
              </a:r>
              <a:r>
                <a:rPr kumimoji="0" lang="en-US" altLang="en-US" sz="1000" b="0" i="0" u="none" strike="noStrike" kern="1200" cap="none" spc="0" normalizeH="0" baseline="0" noProof="0" dirty="0" err="1">
                  <a:ln>
                    <a:noFill/>
                  </a:ln>
                  <a:solidFill>
                    <a:srgbClr val="4374B7"/>
                  </a:solidFill>
                  <a:effectLst/>
                  <a:uLnTx/>
                  <a:uFillTx/>
                  <a:latin typeface="Helvetica Neue"/>
                  <a:ea typeface="+mn-ea"/>
                  <a:cs typeface="+mn-cs"/>
                  <a:hlinkClick r:id="rId5"/>
                </a:rPr>
                <a:t>NonCommercial</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 4.0 International License</a:t>
              </a: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grpSp>
    </p:spTree>
    <p:extLst>
      <p:ext uri="{BB962C8B-B14F-4D97-AF65-F5344CB8AC3E}">
        <p14:creationId xmlns:p14="http://schemas.microsoft.com/office/powerpoint/2010/main" val="1408560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98387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81074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599130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622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508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7" name="Slide Number Placeholder 6"/>
          <p:cNvSpPr>
            <a:spLocks noGrp="1"/>
          </p:cNvSpPr>
          <p:nvPr>
            <p:ph type="sldNum" sz="quarter" idx="12"/>
          </p:nvPr>
        </p:nvSpPr>
        <p:spPr/>
        <p:txBody>
          <a:bodyPr/>
          <a:lstStyle/>
          <a:p>
            <a:fld id="{C1D4534E-1B22-4A44-850A-B3E8E9EE687A}" type="slidenum">
              <a:rPr lang="en-US" smtClean="0"/>
              <a:t>9</a:t>
            </a:fld>
            <a:endParaRPr lang="en-US"/>
          </a:p>
        </p:txBody>
      </p:sp>
      <p:sp>
        <p:nvSpPr>
          <p:cNvPr id="4" name="Up Arrow 3"/>
          <p:cNvSpPr/>
          <p:nvPr/>
        </p:nvSpPr>
        <p:spPr>
          <a:xfrm>
            <a:off x="2819400" y="2514600"/>
            <a:ext cx="484632" cy="1359408"/>
          </a:xfrm>
          <a:prstGeom prst="upArrow">
            <a:avLst/>
          </a:prstGeom>
          <a:solidFill>
            <a:srgbClr val="4F81BD">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p Arrow 4"/>
          <p:cNvSpPr/>
          <p:nvPr/>
        </p:nvSpPr>
        <p:spPr>
          <a:xfrm>
            <a:off x="3276600" y="2514600"/>
            <a:ext cx="484632" cy="1740408"/>
          </a:xfrm>
          <a:prstGeom prst="up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761232" y="4724400"/>
            <a:ext cx="5154168" cy="1676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i="1" dirty="0">
                <a:solidFill>
                  <a:srgbClr val="FF0000"/>
                </a:solidFill>
              </a:rPr>
              <a:t>Self-reference in the data definition leads to self-reference in the template;</a:t>
            </a:r>
          </a:p>
          <a:p>
            <a:r>
              <a:rPr lang="en-US" sz="2400" i="1" dirty="0">
                <a:solidFill>
                  <a:srgbClr val="FF0000"/>
                </a:solidFill>
              </a:rPr>
              <a:t>Self-reference in the template leads to self-reference in the code.</a:t>
            </a:r>
          </a:p>
        </p:txBody>
      </p:sp>
      <p:sp>
        <p:nvSpPr>
          <p:cNvPr id="8" name="Rectangle 7"/>
          <p:cNvSpPr/>
          <p:nvPr/>
        </p:nvSpPr>
        <p:spPr>
          <a:xfrm>
            <a:off x="5562600" y="1066800"/>
            <a:ext cx="3505200" cy="1828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the template for this data definition.  Observe that we have two self-references in the template, corresponding to the two self-references in the data definition.</a:t>
            </a:r>
          </a:p>
        </p:txBody>
      </p:sp>
    </p:spTree>
    <p:extLst>
      <p:ext uri="{BB962C8B-B14F-4D97-AF65-F5344CB8AC3E}">
        <p14:creationId xmlns:p14="http://schemas.microsoft.com/office/powerpoint/2010/main" val="33927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0729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86805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7943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6259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32832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3136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TotalTime>
  <Words>9901</Words>
  <Application>Microsoft Office PowerPoint</Application>
  <PresentationFormat>On-screen Show (4:3)</PresentationFormat>
  <Paragraphs>1526</Paragraphs>
  <Slides>146</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146</vt:i4>
      </vt:variant>
    </vt:vector>
  </HeadingPairs>
  <TitlesOfParts>
    <vt:vector size="157" baseType="lpstr">
      <vt:lpstr>Arial</vt:lpstr>
      <vt:lpstr>Calibri</vt:lpstr>
      <vt:lpstr>Cambria Math</vt:lpstr>
      <vt:lpstr>CMMI10</vt:lpstr>
      <vt:lpstr>CMR10</vt:lpstr>
      <vt:lpstr>CMSY10ORIG</vt:lpstr>
      <vt:lpstr>Consolas</vt:lpstr>
      <vt:lpstr>Courier New</vt:lpstr>
      <vt:lpstr>Helvetica Neue</vt:lpstr>
      <vt:lpstr>1_Office Theme</vt:lpstr>
      <vt:lpstr>2_Office Theme</vt:lpstr>
      <vt:lpstr>Trees</vt:lpstr>
      <vt:lpstr>Module Introduction</vt:lpstr>
      <vt:lpstr>Module Outline</vt:lpstr>
      <vt:lpstr>PowerPoint Presentation</vt:lpstr>
      <vt:lpstr>Introduction/Outline</vt:lpstr>
      <vt:lpstr>Learning Objectives</vt:lpstr>
      <vt:lpstr>Binary Trees: Data Definition</vt:lpstr>
      <vt:lpstr>This definition is self-referential (recursive)</vt:lpstr>
      <vt:lpstr>Observer Template</vt:lpstr>
      <vt:lpstr>Remember: The Shape of the Program Follows the Shape of the Data</vt:lpstr>
      <vt:lpstr>The template questions</vt:lpstr>
      <vt:lpstr>leaf-sum</vt:lpstr>
      <vt:lpstr>leaf-max</vt:lpstr>
      <vt:lpstr>leaf-min</vt:lpstr>
      <vt:lpstr>Summary</vt:lpstr>
      <vt:lpstr>Next Steps</vt:lpstr>
      <vt:lpstr>Multi-way Trees</vt:lpstr>
      <vt:lpstr>Introduction</vt:lpstr>
      <vt:lpstr>Learning Objectives</vt:lpstr>
      <vt:lpstr>Ancestor Trees</vt:lpstr>
      <vt:lpstr>A Different Representation: Descendant Trees</vt:lpstr>
      <vt:lpstr>This is mutual recursion</vt:lpstr>
      <vt:lpstr>Template: functions come in pairs</vt:lpstr>
      <vt:lpstr>Remember: The Shape of the Program Follows the Shape of the Data</vt:lpstr>
      <vt:lpstr>The template questions</vt:lpstr>
      <vt:lpstr>Examples</vt:lpstr>
      <vt:lpstr>Vocabulary</vt:lpstr>
      <vt:lpstr>Grandchildren</vt:lpstr>
      <vt:lpstr>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lpstr>Lists of Lists</vt:lpstr>
      <vt:lpstr>Learning Outcomes</vt:lpstr>
      <vt:lpstr>S-expressions (informally)</vt:lpstr>
      <vt:lpstr>Some History</vt:lpstr>
      <vt:lpstr>Examples</vt:lpstr>
      <vt:lpstr>Examples</vt:lpstr>
      <vt:lpstr>Data Definition</vt:lpstr>
      <vt:lpstr>This is mutual recursion</vt:lpstr>
      <vt:lpstr>Data Structures</vt:lpstr>
      <vt:lpstr>Data Structures</vt:lpstr>
      <vt:lpstr>Data Structures (cont'd)</vt:lpstr>
      <vt:lpstr>Observer Template: functions come in pairs</vt:lpstr>
      <vt:lpstr>Remember: the shape of the program follows the shape of the data</vt:lpstr>
      <vt:lpstr>Remember: the shape of the program follows the shape of the data</vt:lpstr>
      <vt:lpstr>One function, one task</vt:lpstr>
      <vt:lpstr>occurs-in?</vt:lpstr>
      <vt:lpstr>Examples/Tests</vt:lpstr>
      <vt:lpstr>More Examples</vt:lpstr>
      <vt:lpstr>The S-expression pattern</vt:lpstr>
      <vt:lpstr>The Template for XSexp</vt:lpstr>
      <vt:lpstr>Sexps with Sardines as the data</vt:lpstr>
      <vt:lpstr>The Template for SardineSexp</vt:lpstr>
      <vt:lpstr>Summary</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lpstr>Mutually-Recursive Data Definitions</vt:lpstr>
      <vt:lpstr>Mutually Recursive Data Definitions</vt:lpstr>
      <vt:lpstr>Learning Objectives</vt:lpstr>
      <vt:lpstr>Alternating Lists</vt:lpstr>
      <vt:lpstr>Data Definitions</vt:lpstr>
      <vt:lpstr>Examples</vt:lpstr>
      <vt:lpstr>These data definitions are mutually recursive</vt:lpstr>
      <vt:lpstr>This is mutual recursion</vt:lpstr>
      <vt:lpstr>The template recipe</vt:lpstr>
      <vt:lpstr>Templates come in pairs</vt:lpstr>
      <vt:lpstr>Templates are mutually recursive</vt:lpstr>
      <vt:lpstr>This is mutual recursion</vt:lpstr>
      <vt:lpstr>The template questions</vt:lpstr>
      <vt:lpstr>One function, one task</vt:lpstr>
      <vt:lpstr>Example</vt:lpstr>
      <vt:lpstr>Examples</vt:lpstr>
      <vt:lpstr>Strategy and  Function Definitions</vt:lpstr>
      <vt:lpstr>Halting Measure</vt:lpstr>
      <vt:lpstr>What are alternating lists good for?</vt:lpstr>
      <vt:lpstr>Summary</vt:lpstr>
      <vt:lpstr>Next Steps</vt:lpstr>
      <vt:lpstr>Lesson Introduction</vt:lpstr>
      <vt:lpstr>Learning Objectives for this Lesson</vt:lpstr>
      <vt:lpstr>Recall our pizzas</vt:lpstr>
      <vt:lpstr>What if Racket didn't have cons?</vt:lpstr>
      <vt:lpstr>What if Racket didn't have cons?</vt:lpstr>
      <vt:lpstr>This data definition is self-referential</vt:lpstr>
      <vt:lpstr>Examples</vt:lpstr>
      <vt:lpstr>Template for pizza functions</vt:lpstr>
      <vt:lpstr>This template is self-referential</vt:lpstr>
      <vt:lpstr>Lists vs Structures: Data Definitions</vt:lpstr>
      <vt:lpstr>Lists vs. Structures: Templates</vt:lpstr>
      <vt:lpstr>Lists vs. Structures: Halting Measures</vt:lpstr>
      <vt:lpstr>Lists vs. Structures: The Choice</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56</cp:revision>
  <dcterms:created xsi:type="dcterms:W3CDTF">2012-09-27T03:54:02Z</dcterms:created>
  <dcterms:modified xsi:type="dcterms:W3CDTF">2017-08-07T21:36:31Z</dcterms:modified>
</cp:coreProperties>
</file>