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7" r:id="rId2"/>
    <p:sldId id="575" r:id="rId3"/>
    <p:sldId id="576" r:id="rId4"/>
    <p:sldId id="577" r:id="rId5"/>
    <p:sldId id="325" r:id="rId6"/>
    <p:sldId id="536" r:id="rId7"/>
    <p:sldId id="338" r:id="rId8"/>
    <p:sldId id="542" r:id="rId9"/>
    <p:sldId id="599" r:id="rId10"/>
    <p:sldId id="543" r:id="rId11"/>
    <p:sldId id="593" r:id="rId12"/>
    <p:sldId id="594" r:id="rId13"/>
    <p:sldId id="598" r:id="rId14"/>
    <p:sldId id="596" r:id="rId15"/>
    <p:sldId id="597" r:id="rId16"/>
    <p:sldId id="549" r:id="rId17"/>
    <p:sldId id="548" r:id="rId18"/>
    <p:sldId id="544" r:id="rId19"/>
    <p:sldId id="545" r:id="rId20"/>
    <p:sldId id="600" r:id="rId21"/>
    <p:sldId id="601" r:id="rId22"/>
    <p:sldId id="551" r:id="rId23"/>
    <p:sldId id="546" r:id="rId24"/>
    <p:sldId id="553" r:id="rId25"/>
    <p:sldId id="524" r:id="rId26"/>
    <p:sldId id="341" r:id="rId27"/>
    <p:sldId id="339" r:id="rId28"/>
    <p:sldId id="525" r:id="rId29"/>
    <p:sldId id="530" r:id="rId30"/>
    <p:sldId id="526" r:id="rId31"/>
    <p:sldId id="531" r:id="rId32"/>
    <p:sldId id="537" r:id="rId33"/>
    <p:sldId id="540" r:id="rId34"/>
    <p:sldId id="527" r:id="rId35"/>
    <p:sldId id="535" r:id="rId36"/>
    <p:sldId id="554" r:id="rId37"/>
    <p:sldId id="555" r:id="rId38"/>
    <p:sldId id="556" r:id="rId39"/>
    <p:sldId id="557" r:id="rId40"/>
    <p:sldId id="558" r:id="rId41"/>
    <p:sldId id="559" r:id="rId42"/>
    <p:sldId id="560" r:id="rId43"/>
    <p:sldId id="561" r:id="rId44"/>
    <p:sldId id="562" r:id="rId45"/>
    <p:sldId id="563" r:id="rId46"/>
    <p:sldId id="564" r:id="rId47"/>
    <p:sldId id="565" r:id="rId48"/>
    <p:sldId id="566" r:id="rId49"/>
    <p:sldId id="567" r:id="rId50"/>
    <p:sldId id="568" r:id="rId51"/>
    <p:sldId id="569" r:id="rId52"/>
    <p:sldId id="570" r:id="rId53"/>
    <p:sldId id="571" r:id="rId54"/>
    <p:sldId id="572" r:id="rId55"/>
    <p:sldId id="573" r:id="rId56"/>
    <p:sldId id="574" r:id="rId57"/>
    <p:sldId id="591" r:id="rId58"/>
    <p:sldId id="578" r:id="rId59"/>
    <p:sldId id="579" r:id="rId60"/>
    <p:sldId id="580" r:id="rId61"/>
    <p:sldId id="581" r:id="rId62"/>
    <p:sldId id="582" r:id="rId63"/>
    <p:sldId id="583" r:id="rId64"/>
    <p:sldId id="584" r:id="rId65"/>
    <p:sldId id="585" r:id="rId66"/>
    <p:sldId id="586" r:id="rId67"/>
    <p:sldId id="587" r:id="rId68"/>
    <p:sldId id="588" r:id="rId69"/>
    <p:sldId id="589" r:id="rId70"/>
    <p:sldId id="590" r:id="rId71"/>
    <p:sldId id="592" r:id="rId72"/>
  </p:sldIdLst>
  <p:sldSz cx="9144000" cy="6858000" type="screen4x3"/>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575"/>
            <p14:sldId id="576"/>
            <p14:sldId id="577"/>
            <p14:sldId id="325"/>
            <p14:sldId id="536"/>
            <p14:sldId id="338"/>
            <p14:sldId id="542"/>
            <p14:sldId id="599"/>
            <p14:sldId id="543"/>
            <p14:sldId id="593"/>
            <p14:sldId id="594"/>
            <p14:sldId id="598"/>
            <p14:sldId id="596"/>
            <p14:sldId id="597"/>
            <p14:sldId id="549"/>
            <p14:sldId id="548"/>
            <p14:sldId id="544"/>
            <p14:sldId id="545"/>
            <p14:sldId id="600"/>
            <p14:sldId id="601"/>
            <p14:sldId id="551"/>
            <p14:sldId id="546"/>
            <p14:sldId id="553"/>
            <p14:sldId id="524"/>
            <p14:sldId id="341"/>
            <p14:sldId id="339"/>
            <p14:sldId id="525"/>
            <p14:sldId id="530"/>
            <p14:sldId id="526"/>
            <p14:sldId id="531"/>
            <p14:sldId id="537"/>
            <p14:sldId id="540"/>
            <p14:sldId id="527"/>
            <p14:sldId id="535"/>
          </p14:sldIdLst>
        </p14:section>
        <p14:section name="Lesson 8.2" id="{B9BE2FB4-903D-45E7-9710-8F3800B0911C}">
          <p14:sldIdLst>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Lst>
        </p14:section>
        <p14:section name="Outtakes" id="{36350971-E19C-4410-B06E-9FBA83D38A5E}">
          <p14:sldIdLst>
            <p14:sldId id="591"/>
            <p14:sldId id="578"/>
            <p14:sldId id="579"/>
            <p14:sldId id="580"/>
            <p14:sldId id="581"/>
            <p14:sldId id="582"/>
            <p14:sldId id="583"/>
            <p14:sldId id="584"/>
            <p14:sldId id="585"/>
            <p14:sldId id="586"/>
            <p14:sldId id="587"/>
            <p14:sldId id="588"/>
            <p14:sldId id="589"/>
            <p14:sldId id="590"/>
            <p14:sldId id="5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83" autoAdjust="0"/>
    <p:restoredTop sz="93383" autoAdjust="0"/>
  </p:normalViewPr>
  <p:slideViewPr>
    <p:cSldViewPr>
      <p:cViewPr varScale="1">
        <p:scale>
          <a:sx n="62" d="100"/>
          <a:sy n="62" d="100"/>
        </p:scale>
        <p:origin x="774" y="2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314"/>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a:xfrm>
          <a:off x="2681882" y="3814092"/>
          <a:ext cx="976312" cy="705941"/>
        </a:xfrm>
        <a:prstGeom prst="roundRect">
          <a:avLst>
            <a:gd name="adj" fmla="val 10000"/>
          </a:avLst>
        </a:prstGeom>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28</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29</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36</a:t>
            </a:fld>
            <a:endParaRPr lang="en-US"/>
          </a:p>
        </p:txBody>
      </p:sp>
    </p:spTree>
    <p:extLst>
      <p:ext uri="{BB962C8B-B14F-4D97-AF65-F5344CB8AC3E}">
        <p14:creationId xmlns:p14="http://schemas.microsoft.com/office/powerpoint/2010/main" val="1990465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38</a:t>
            </a:fld>
            <a:endParaRPr lang="en-US"/>
          </a:p>
        </p:txBody>
      </p:sp>
    </p:spTree>
    <p:extLst>
      <p:ext uri="{BB962C8B-B14F-4D97-AF65-F5344CB8AC3E}">
        <p14:creationId xmlns:p14="http://schemas.microsoft.com/office/powerpoint/2010/main" val="1903464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39</a:t>
            </a:fld>
            <a:endParaRPr lang="en-US"/>
          </a:p>
        </p:txBody>
      </p:sp>
    </p:spTree>
    <p:extLst>
      <p:ext uri="{BB962C8B-B14F-4D97-AF65-F5344CB8AC3E}">
        <p14:creationId xmlns:p14="http://schemas.microsoft.com/office/powerpoint/2010/main" val="2818895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52</a:t>
            </a:fld>
            <a:endParaRPr lang="en-US"/>
          </a:p>
        </p:txBody>
      </p:sp>
    </p:spTree>
    <p:extLst>
      <p:ext uri="{BB962C8B-B14F-4D97-AF65-F5344CB8AC3E}">
        <p14:creationId xmlns:p14="http://schemas.microsoft.com/office/powerpoint/2010/main" val="356890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53</a:t>
            </a:fld>
            <a:endParaRPr lang="en-US"/>
          </a:p>
        </p:txBody>
      </p:sp>
    </p:spTree>
    <p:extLst>
      <p:ext uri="{BB962C8B-B14F-4D97-AF65-F5344CB8AC3E}">
        <p14:creationId xmlns:p14="http://schemas.microsoft.com/office/powerpoint/2010/main" val="1060607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55</a:t>
            </a:fld>
            <a:endParaRPr lang="en-US"/>
          </a:p>
        </p:txBody>
      </p:sp>
    </p:spTree>
    <p:extLst>
      <p:ext uri="{BB962C8B-B14F-4D97-AF65-F5344CB8AC3E}">
        <p14:creationId xmlns:p14="http://schemas.microsoft.com/office/powerpoint/2010/main" val="123899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58</a:t>
            </a:fld>
            <a:endParaRPr lang="en-US"/>
          </a:p>
        </p:txBody>
      </p:sp>
    </p:spTree>
    <p:extLst>
      <p:ext uri="{BB962C8B-B14F-4D97-AF65-F5344CB8AC3E}">
        <p14:creationId xmlns:p14="http://schemas.microsoft.com/office/powerpoint/2010/main" val="2544061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60</a:t>
            </a:fld>
            <a:endParaRPr lang="en-US"/>
          </a:p>
        </p:txBody>
      </p:sp>
    </p:spTree>
    <p:extLst>
      <p:ext uri="{BB962C8B-B14F-4D97-AF65-F5344CB8AC3E}">
        <p14:creationId xmlns:p14="http://schemas.microsoft.com/office/powerpoint/2010/main" val="209658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61</a:t>
            </a:fld>
            <a:endParaRPr lang="en-US"/>
          </a:p>
        </p:txBody>
      </p:sp>
    </p:spTree>
    <p:extLst>
      <p:ext uri="{BB962C8B-B14F-4D97-AF65-F5344CB8AC3E}">
        <p14:creationId xmlns:p14="http://schemas.microsoft.com/office/powerpoint/2010/main" val="1833822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62</a:t>
            </a:fld>
            <a:endParaRPr lang="en-US"/>
          </a:p>
        </p:txBody>
      </p:sp>
    </p:spTree>
    <p:extLst>
      <p:ext uri="{BB962C8B-B14F-4D97-AF65-F5344CB8AC3E}">
        <p14:creationId xmlns:p14="http://schemas.microsoft.com/office/powerpoint/2010/main" val="1222216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63</a:t>
            </a:fld>
            <a:endParaRPr lang="en-US"/>
          </a:p>
        </p:txBody>
      </p:sp>
    </p:spTree>
    <p:extLst>
      <p:ext uri="{BB962C8B-B14F-4D97-AF65-F5344CB8AC3E}">
        <p14:creationId xmlns:p14="http://schemas.microsoft.com/office/powerpoint/2010/main" val="3558631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write a</a:t>
            </a:r>
            <a:r>
              <a:rPr lang="en-US" baseline="0" dirty="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64</a:t>
            </a:fld>
            <a:endParaRPr lang="en-US"/>
          </a:p>
        </p:txBody>
      </p:sp>
    </p:spTree>
    <p:extLst>
      <p:ext uri="{BB962C8B-B14F-4D97-AF65-F5344CB8AC3E}">
        <p14:creationId xmlns:p14="http://schemas.microsoft.com/office/powerpoint/2010/main" val="4216041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65</a:t>
            </a:fld>
            <a:endParaRPr lang="en-US"/>
          </a:p>
        </p:txBody>
      </p:sp>
    </p:spTree>
    <p:extLst>
      <p:ext uri="{BB962C8B-B14F-4D97-AF65-F5344CB8AC3E}">
        <p14:creationId xmlns:p14="http://schemas.microsoft.com/office/powerpoint/2010/main" val="2758217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66</a:t>
            </a:fld>
            <a:endParaRPr lang="en-US"/>
          </a:p>
        </p:txBody>
      </p:sp>
    </p:spTree>
    <p:extLst>
      <p:ext uri="{BB962C8B-B14F-4D97-AF65-F5344CB8AC3E}">
        <p14:creationId xmlns:p14="http://schemas.microsoft.com/office/powerpoint/2010/main" val="3111720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67</a:t>
            </a:fld>
            <a:endParaRPr lang="en-US"/>
          </a:p>
        </p:txBody>
      </p:sp>
    </p:spTree>
    <p:extLst>
      <p:ext uri="{BB962C8B-B14F-4D97-AF65-F5344CB8AC3E}">
        <p14:creationId xmlns:p14="http://schemas.microsoft.com/office/powerpoint/2010/main" val="2269312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68</a:t>
            </a:fld>
            <a:endParaRPr lang="en-US"/>
          </a:p>
        </p:txBody>
      </p:sp>
    </p:spTree>
    <p:extLst>
      <p:ext uri="{BB962C8B-B14F-4D97-AF65-F5344CB8AC3E}">
        <p14:creationId xmlns:p14="http://schemas.microsoft.com/office/powerpoint/2010/main" val="2405733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69</a:t>
            </a:fld>
            <a:endParaRPr lang="en-US"/>
          </a:p>
        </p:txBody>
      </p:sp>
    </p:spTree>
    <p:extLst>
      <p:ext uri="{BB962C8B-B14F-4D97-AF65-F5344CB8AC3E}">
        <p14:creationId xmlns:p14="http://schemas.microsoft.com/office/powerpoint/2010/main" val="2047942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71</a:t>
            </a:fld>
            <a:endParaRPr lang="en-US"/>
          </a:p>
        </p:txBody>
      </p:sp>
    </p:spTree>
    <p:extLst>
      <p:ext uri="{BB962C8B-B14F-4D97-AF65-F5344CB8AC3E}">
        <p14:creationId xmlns:p14="http://schemas.microsoft.com/office/powerpoint/2010/main" val="997028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425427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27</a:t>
            </a:fld>
            <a:endParaRPr lang="en-US"/>
          </a:p>
        </p:txBody>
      </p:sp>
    </p:spTree>
    <p:extLst>
      <p:ext uri="{BB962C8B-B14F-4D97-AF65-F5344CB8AC3E}">
        <p14:creationId xmlns:p14="http://schemas.microsoft.com/office/powerpoint/2010/main" val="88334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
        <p:nvSpPr>
          <p:cNvPr id="6" name="Rectangle 5"/>
          <p:cNvSpPr/>
          <p:nvPr/>
        </p:nvSpPr>
        <p:spPr>
          <a:xfrm>
            <a:off x="4191000" y="5604006"/>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6F2E-237B-49E7-91CA-1D14F4E1C5C0}"/>
              </a:ext>
            </a:extLst>
          </p:cNvPr>
          <p:cNvSpPr>
            <a:spLocks noGrp="1"/>
          </p:cNvSpPr>
          <p:nvPr>
            <p:ph type="title"/>
          </p:nvPr>
        </p:nvSpPr>
        <p:spPr/>
        <p:txBody>
          <a:bodyPr>
            <a:normAutofit/>
          </a:bodyPr>
          <a:lstStyle/>
          <a:p>
            <a:r>
              <a:rPr lang="en-US" dirty="0"/>
              <a:t>Why does this function halt?</a:t>
            </a:r>
          </a:p>
        </p:txBody>
      </p:sp>
      <p:sp>
        <p:nvSpPr>
          <p:cNvPr id="3" name="Content Placeholder 2">
            <a:extLst>
              <a:ext uri="{FF2B5EF4-FFF2-40B4-BE49-F238E27FC236}">
                <a16:creationId xmlns:a16="http://schemas.microsoft.com/office/drawing/2014/main" id="{04CB5783-5E5E-470F-A596-D0203991847B}"/>
              </a:ext>
            </a:extLst>
          </p:cNvPr>
          <p:cNvSpPr>
            <a:spLocks noGrp="1"/>
          </p:cNvSpPr>
          <p:nvPr>
            <p:ph idx="1"/>
          </p:nvPr>
        </p:nvSpPr>
        <p:spPr/>
        <p:txBody>
          <a:bodyPr/>
          <a:lstStyle/>
          <a:p>
            <a:r>
              <a:rPr lang="en-US" dirty="0"/>
              <a:t>Our standard argument is:  the input gets smaller at every recursive call, so eventually it can’t get any smaller.</a:t>
            </a:r>
          </a:p>
          <a:p>
            <a:r>
              <a:rPr lang="en-US" dirty="0"/>
              <a:t>But what’s the “input” here?  And what do we mean by “smaller”?</a:t>
            </a:r>
          </a:p>
          <a:p>
            <a:r>
              <a:rPr lang="en-US" dirty="0"/>
              <a:t>“smaller” is easy: we are recurring on the </a:t>
            </a:r>
            <a:r>
              <a:rPr lang="en-US" b="1" dirty="0"/>
              <a:t>rest</a:t>
            </a:r>
            <a:r>
              <a:rPr lang="en-US" dirty="0"/>
              <a:t> of a list, so probably “smaller” should mean “smaller length”</a:t>
            </a:r>
          </a:p>
          <a:p>
            <a:endParaRPr lang="en-US" dirty="0"/>
          </a:p>
        </p:txBody>
      </p:sp>
      <p:sp>
        <p:nvSpPr>
          <p:cNvPr id="4" name="Slide Number Placeholder 3">
            <a:extLst>
              <a:ext uri="{FF2B5EF4-FFF2-40B4-BE49-F238E27FC236}">
                <a16:creationId xmlns:a16="http://schemas.microsoft.com/office/drawing/2014/main" id="{FAF7710D-F259-4656-B682-006095074017}"/>
              </a:ext>
            </a:extLst>
          </p:cNvPr>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108198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065E-6FCD-44E2-9569-C68024CCAC10}"/>
              </a:ext>
            </a:extLst>
          </p:cNvPr>
          <p:cNvSpPr>
            <a:spLocks noGrp="1"/>
          </p:cNvSpPr>
          <p:nvPr>
            <p:ph type="title"/>
          </p:nvPr>
        </p:nvSpPr>
        <p:spPr/>
        <p:txBody>
          <a:bodyPr/>
          <a:lstStyle/>
          <a:p>
            <a:r>
              <a:rPr lang="en-US" dirty="0"/>
              <a:t>Why does this function halt? (2)</a:t>
            </a:r>
          </a:p>
        </p:txBody>
      </p:sp>
      <p:sp>
        <p:nvSpPr>
          <p:cNvPr id="3" name="Content Placeholder 2">
            <a:extLst>
              <a:ext uri="{FF2B5EF4-FFF2-40B4-BE49-F238E27FC236}">
                <a16:creationId xmlns:a16="http://schemas.microsoft.com/office/drawing/2014/main" id="{21002A2C-E749-4948-9359-B1D5D5CF1C09}"/>
              </a:ext>
            </a:extLst>
          </p:cNvPr>
          <p:cNvSpPr>
            <a:spLocks noGrp="1"/>
          </p:cNvSpPr>
          <p:nvPr>
            <p:ph idx="1"/>
          </p:nvPr>
        </p:nvSpPr>
        <p:spPr/>
        <p:txBody>
          <a:bodyPr>
            <a:normAutofit lnSpcReduction="10000"/>
          </a:bodyPr>
          <a:lstStyle/>
          <a:p>
            <a:r>
              <a:rPr lang="en-US" b="1" dirty="0"/>
              <a:t>(length lst2) </a:t>
            </a:r>
            <a:r>
              <a:rPr lang="en-US" dirty="0"/>
              <a:t>doesn’t get smaller at every call</a:t>
            </a:r>
          </a:p>
          <a:p>
            <a:pPr lvl="1"/>
            <a:r>
              <a:rPr lang="en-US" dirty="0"/>
              <a:t>look at the first recursive call).</a:t>
            </a:r>
          </a:p>
          <a:p>
            <a:r>
              <a:rPr lang="en-US" b="1" dirty="0"/>
              <a:t>(length lst1) </a:t>
            </a:r>
            <a:r>
              <a:rPr lang="en-US" dirty="0"/>
              <a:t>doesn’t get smaller at every call</a:t>
            </a:r>
          </a:p>
          <a:p>
            <a:pPr lvl="1"/>
            <a:r>
              <a:rPr lang="en-US" dirty="0"/>
              <a:t>look at the second recursive call</a:t>
            </a:r>
          </a:p>
          <a:p>
            <a:r>
              <a:rPr lang="en-US" dirty="0"/>
              <a:t>But the </a:t>
            </a:r>
            <a:r>
              <a:rPr lang="en-US" i="1" dirty="0"/>
              <a:t>sum</a:t>
            </a:r>
            <a:r>
              <a:rPr lang="en-US" dirty="0"/>
              <a:t> of </a:t>
            </a:r>
            <a:r>
              <a:rPr lang="en-US" b="1" dirty="0"/>
              <a:t>(length lst1) </a:t>
            </a:r>
            <a:r>
              <a:rPr lang="en-US" dirty="0"/>
              <a:t>and </a:t>
            </a:r>
            <a:r>
              <a:rPr lang="en-US" b="1" dirty="0"/>
              <a:t>(length lst2) </a:t>
            </a:r>
            <a:r>
              <a:rPr lang="en-US" dirty="0"/>
              <a:t>does get smaller at every call</a:t>
            </a:r>
          </a:p>
          <a:p>
            <a:pPr lvl="1"/>
            <a:r>
              <a:rPr lang="en-US" dirty="0"/>
              <a:t>at each call, either </a:t>
            </a:r>
            <a:r>
              <a:rPr lang="en-US" b="1" dirty="0"/>
              <a:t>(length lst1) </a:t>
            </a:r>
            <a:r>
              <a:rPr lang="en-US" dirty="0"/>
              <a:t>or </a:t>
            </a:r>
            <a:r>
              <a:rPr lang="en-US" b="1" dirty="0"/>
              <a:t>(length lst2)</a:t>
            </a:r>
            <a:r>
              <a:rPr lang="en-US" dirty="0"/>
              <a:t> decreases by 1, so their sum is guaranteed to decrease by 1!</a:t>
            </a:r>
          </a:p>
          <a:p>
            <a:endParaRPr lang="en-US" dirty="0"/>
          </a:p>
        </p:txBody>
      </p:sp>
      <p:sp>
        <p:nvSpPr>
          <p:cNvPr id="4" name="Slide Number Placeholder 3">
            <a:extLst>
              <a:ext uri="{FF2B5EF4-FFF2-40B4-BE49-F238E27FC236}">
                <a16:creationId xmlns:a16="http://schemas.microsoft.com/office/drawing/2014/main" id="{B69942C2-5E7A-4702-8206-40E499AC7EE3}"/>
              </a:ext>
            </a:extLst>
          </p:cNvPr>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347306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23E9-EA23-4CEC-88C3-CBB0190FD973}"/>
              </a:ext>
            </a:extLst>
          </p:cNvPr>
          <p:cNvSpPr>
            <a:spLocks noGrp="1"/>
          </p:cNvSpPr>
          <p:nvPr>
            <p:ph type="title"/>
          </p:nvPr>
        </p:nvSpPr>
        <p:spPr/>
        <p:txBody>
          <a:bodyPr/>
          <a:lstStyle/>
          <a:p>
            <a:r>
              <a:rPr lang="en-US" dirty="0"/>
              <a:t>Halting Measure (1)</a:t>
            </a:r>
          </a:p>
        </p:txBody>
      </p:sp>
      <p:sp>
        <p:nvSpPr>
          <p:cNvPr id="3" name="Content Placeholder 2">
            <a:extLst>
              <a:ext uri="{FF2B5EF4-FFF2-40B4-BE49-F238E27FC236}">
                <a16:creationId xmlns:a16="http://schemas.microsoft.com/office/drawing/2014/main" id="{56A4A4B3-3A25-44D1-990F-CDEB0C40C55B}"/>
              </a:ext>
            </a:extLst>
          </p:cNvPr>
          <p:cNvSpPr>
            <a:spLocks noGrp="1"/>
          </p:cNvSpPr>
          <p:nvPr>
            <p:ph idx="1"/>
          </p:nvPr>
        </p:nvSpPr>
        <p:spPr/>
        <p:txBody>
          <a:bodyPr>
            <a:normAutofit fontScale="85000" lnSpcReduction="10000"/>
          </a:bodyPr>
          <a:lstStyle/>
          <a:p>
            <a:r>
              <a:rPr lang="en-US" dirty="0"/>
              <a:t>Remember, part of design is getting knowledge out of our heads and on to a piece of paper.  How do we document our knowledge about why our function halts?</a:t>
            </a:r>
          </a:p>
          <a:p>
            <a:r>
              <a:rPr lang="en-US" dirty="0"/>
              <a:t>We document this knowledge as a </a:t>
            </a:r>
            <a:r>
              <a:rPr lang="en-US" i="1" dirty="0">
                <a:solidFill>
                  <a:srgbClr val="FF0000"/>
                </a:solidFill>
              </a:rPr>
              <a:t>halting measure.</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endParaRPr lang="en-US" i="1" dirty="0">
              <a:solidFill>
                <a:srgbClr val="FF0000"/>
              </a:solidFill>
            </a:endParaRPr>
          </a:p>
          <a:p>
            <a:r>
              <a:rPr lang="en-US" dirty="0"/>
              <a:t>The halting measure is a way of explaining how each of the subproblems are easier than the original.</a:t>
            </a:r>
          </a:p>
        </p:txBody>
      </p:sp>
      <p:sp>
        <p:nvSpPr>
          <p:cNvPr id="4" name="Slide Number Placeholder 3">
            <a:extLst>
              <a:ext uri="{FF2B5EF4-FFF2-40B4-BE49-F238E27FC236}">
                <a16:creationId xmlns:a16="http://schemas.microsoft.com/office/drawing/2014/main" id="{D383A75C-30AC-4820-A818-114E287732A3}"/>
              </a:ext>
            </a:extLst>
          </p:cNvPr>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150970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22234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198563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for </a:t>
            </a:r>
            <a:r>
              <a:rPr lang="en-US" b="1" dirty="0"/>
              <a:t>merge</a:t>
            </a:r>
            <a:r>
              <a:rPr lang="en-US" dirty="0"/>
              <a:t>, we write:</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r>
              <a:rPr lang="en-US" b="1" dirty="0">
                <a:solidFill>
                  <a:schemeClr val="accent6"/>
                </a:solidFill>
                <a:latin typeface="Consolas" pitchFamily="49" charset="0"/>
                <a:cs typeface="Consolas" pitchFamily="49" charset="0"/>
              </a:rPr>
              <a:t>;; HALTING MEASURE: </a:t>
            </a:r>
            <a:r>
              <a:rPr lang="en-US" sz="3100" dirty="0">
                <a:solidFill>
                  <a:schemeClr val="accent6"/>
                </a:solidFill>
              </a:rPr>
              <a:t>(length lst1) + (length lst2)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Tree>
    <p:extLst>
      <p:ext uri="{BB962C8B-B14F-4D97-AF65-F5344CB8AC3E}">
        <p14:creationId xmlns:p14="http://schemas.microsoft.com/office/powerpoint/2010/main" val="104549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the halting measure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Justification:</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251867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t>
            </a:r>
            <a:r>
              <a:rPr lang="en-US" i="1" dirty="0"/>
              <a:t>really</a:t>
            </a:r>
            <a:r>
              <a:rPr lang="en-US" dirty="0"/>
              <a:t> different</a:t>
            </a:r>
          </a:p>
        </p:txBody>
      </p:sp>
      <p:sp>
        <p:nvSpPr>
          <p:cNvPr id="3" name="Content Placeholder 2"/>
          <p:cNvSpPr>
            <a:spLocks noGrp="1"/>
          </p:cNvSpPr>
          <p:nvPr>
            <p:ph idx="1"/>
          </p:nvPr>
        </p:nvSpPr>
        <p:spPr/>
        <p:txBody>
          <a:bodyPr>
            <a:normAutofit fontScale="92500" lnSpcReduction="20000"/>
          </a:bodyPr>
          <a:lstStyle/>
          <a:p>
            <a:r>
              <a:rPr lang="en-US" dirty="0"/>
              <a:t>Merge-sort did something very different: it recurred on two things, neither of which is </a:t>
            </a:r>
            <a:r>
              <a:rPr lang="en-US" b="1" dirty="0"/>
              <a:t>(rest </a:t>
            </a:r>
            <a:r>
              <a:rPr lang="en-US" b="1" dirty="0" err="1"/>
              <a:t>lon</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b="1" dirty="0" err="1"/>
              <a:t>lon</a:t>
            </a:r>
            <a:r>
              <a:rPr lang="en-US" b="1" dirty="0"/>
              <a:t> .</a:t>
            </a:r>
          </a:p>
          <a:p>
            <a:r>
              <a:rPr lang="en-US" dirty="0"/>
              <a:t>But each of these is guaranteed to be shorter than </a:t>
            </a:r>
            <a:r>
              <a:rPr lang="en-US" b="1" dirty="0" err="1"/>
              <a:t>lon</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75417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0F36-B15F-42DA-AF42-2E876C511546}"/>
              </a:ext>
            </a:extLst>
          </p:cNvPr>
          <p:cNvSpPr>
            <a:spLocks noGrp="1"/>
          </p:cNvSpPr>
          <p:nvPr>
            <p:ph type="title"/>
          </p:nvPr>
        </p:nvSpPr>
        <p:spPr/>
        <p:txBody>
          <a:bodyPr/>
          <a:lstStyle/>
          <a:p>
            <a:r>
              <a:rPr lang="en-US" dirty="0"/>
              <a:t>Module Introduction (1)</a:t>
            </a:r>
          </a:p>
        </p:txBody>
      </p:sp>
      <p:sp>
        <p:nvSpPr>
          <p:cNvPr id="3" name="Content Placeholder 2">
            <a:extLst>
              <a:ext uri="{FF2B5EF4-FFF2-40B4-BE49-F238E27FC236}">
                <a16:creationId xmlns:a16="http://schemas.microsoft.com/office/drawing/2014/main" id="{DB4F97F8-D177-412E-A36F-E1208502CEDF}"/>
              </a:ext>
            </a:extLst>
          </p:cNvPr>
          <p:cNvSpPr>
            <a:spLocks noGrp="1"/>
          </p:cNvSpPr>
          <p:nvPr>
            <p:ph idx="1"/>
          </p:nvPr>
        </p:nvSpPr>
        <p:spPr/>
        <p:txBody>
          <a:bodyPr>
            <a:normAutofit lnSpcReduction="10000"/>
          </a:bodyPr>
          <a:lstStyle/>
          <a:p>
            <a:r>
              <a:rPr lang="en-US" dirty="0"/>
              <a:t>This module covers two topics</a:t>
            </a:r>
          </a:p>
          <a:p>
            <a:r>
              <a:rPr lang="en-US" dirty="0"/>
              <a:t>First, we talk about </a:t>
            </a:r>
            <a:r>
              <a:rPr lang="en-US" i="1" dirty="0">
                <a:solidFill>
                  <a:srgbClr val="FF0000"/>
                </a:solidFill>
              </a:rPr>
              <a:t>general recursion</a:t>
            </a:r>
            <a:r>
              <a:rPr lang="en-US" dirty="0"/>
              <a:t>, in which our functions recur not on a sub-piece of the input data, but on a sub-problem of the original problem.</a:t>
            </a:r>
          </a:p>
          <a:p>
            <a:pPr lvl="1"/>
            <a:r>
              <a:rPr lang="en-US" dirty="0"/>
              <a:t>We talk about how to determine whether a sub-problem is simpler than the original, and how to document that fact in our design.</a:t>
            </a:r>
          </a:p>
          <a:p>
            <a:pPr lvl="1"/>
            <a:r>
              <a:rPr lang="en-US" dirty="0"/>
              <a:t>General Recursion and Invariants make a powerful combination</a:t>
            </a:r>
          </a:p>
        </p:txBody>
      </p:sp>
      <p:sp>
        <p:nvSpPr>
          <p:cNvPr id="4" name="Slide Number Placeholder 3">
            <a:extLst>
              <a:ext uri="{FF2B5EF4-FFF2-40B4-BE49-F238E27FC236}">
                <a16:creationId xmlns:a16="http://schemas.microsoft.com/office/drawing/2014/main" id="{AB6D8C22-C9DC-4BED-AAE8-37DA97614BA2}"/>
              </a:ext>
            </a:extLst>
          </p:cNvPr>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169051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E5A8-F36D-4FDE-BEC5-2807B144C160}"/>
              </a:ext>
            </a:extLst>
          </p:cNvPr>
          <p:cNvSpPr>
            <a:spLocks noGrp="1"/>
          </p:cNvSpPr>
          <p:nvPr>
            <p:ph type="title"/>
          </p:nvPr>
        </p:nvSpPr>
        <p:spPr/>
        <p:txBody>
          <a:bodyPr>
            <a:normAutofit fontScale="90000"/>
          </a:bodyPr>
          <a:lstStyle/>
          <a:p>
            <a:r>
              <a:rPr lang="en-US" dirty="0"/>
              <a:t>Is </a:t>
            </a:r>
            <a:r>
              <a:rPr lang="en-US" b="1" dirty="0"/>
              <a:t>(even-elements </a:t>
            </a:r>
            <a:r>
              <a:rPr lang="en-US" b="1" dirty="0" err="1"/>
              <a:t>lon</a:t>
            </a:r>
            <a:r>
              <a:rPr lang="en-US" b="1" dirty="0"/>
              <a:t>) </a:t>
            </a:r>
            <a:r>
              <a:rPr lang="en-US" dirty="0"/>
              <a:t>really always shorter than </a:t>
            </a:r>
            <a:r>
              <a:rPr lang="en-US" b="1" dirty="0" err="1"/>
              <a:t>lon</a:t>
            </a:r>
            <a:r>
              <a:rPr lang="en-US" dirty="0"/>
              <a:t> ?</a:t>
            </a:r>
          </a:p>
        </p:txBody>
      </p:sp>
      <p:sp>
        <p:nvSpPr>
          <p:cNvPr id="3" name="Content Placeholder 2">
            <a:extLst>
              <a:ext uri="{FF2B5EF4-FFF2-40B4-BE49-F238E27FC236}">
                <a16:creationId xmlns:a16="http://schemas.microsoft.com/office/drawing/2014/main" id="{C9BCFCE6-AC5D-4703-891E-FCC0F68ED339}"/>
              </a:ext>
            </a:extLst>
          </p:cNvPr>
          <p:cNvSpPr>
            <a:spLocks noGrp="1"/>
          </p:cNvSpPr>
          <p:nvPr>
            <p:ph idx="1"/>
          </p:nvPr>
        </p:nvSpPr>
        <p:spPr/>
        <p:txBody>
          <a:bodyPr/>
          <a:lstStyle/>
          <a:p>
            <a:r>
              <a:rPr lang="en-US" dirty="0"/>
              <a:t>Hmm, we’d better look at even-elements and odd-elements a little more closely.</a:t>
            </a:r>
          </a:p>
          <a:p>
            <a:r>
              <a:rPr lang="en-US" dirty="0"/>
              <a:t>We didn’t write formal purpose statement for these functions, but we can look at some plausible examples:</a:t>
            </a:r>
          </a:p>
        </p:txBody>
      </p:sp>
      <p:sp>
        <p:nvSpPr>
          <p:cNvPr id="4" name="Slide Number Placeholder 3">
            <a:extLst>
              <a:ext uri="{FF2B5EF4-FFF2-40B4-BE49-F238E27FC236}">
                <a16:creationId xmlns:a16="http://schemas.microsoft.com/office/drawing/2014/main" id="{E78B2877-980F-425A-891E-380765A2A423}"/>
              </a:ext>
            </a:extLst>
          </p:cNvPr>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74614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C39FAE-DE6C-47D4-8D48-F355F2A1EE94}"/>
              </a:ext>
            </a:extLst>
          </p:cNvPr>
          <p:cNvSpPr>
            <a:spLocks noGrp="1"/>
          </p:cNvSpPr>
          <p:nvPr>
            <p:ph type="title"/>
          </p:nvPr>
        </p:nvSpPr>
        <p:spPr/>
        <p:txBody>
          <a:bodyPr>
            <a:normAutofit fontScale="90000"/>
          </a:bodyPr>
          <a:lstStyle/>
          <a:p>
            <a:r>
              <a:rPr lang="en-US" dirty="0"/>
              <a:t>Examples for even-elements and odd-elements</a:t>
            </a:r>
          </a:p>
        </p:txBody>
      </p:sp>
      <p:sp>
        <p:nvSpPr>
          <p:cNvPr id="6" name="Content Placeholder 5">
            <a:extLst>
              <a:ext uri="{FF2B5EF4-FFF2-40B4-BE49-F238E27FC236}">
                <a16:creationId xmlns:a16="http://schemas.microsoft.com/office/drawing/2014/main" id="{947A932C-F579-4ED0-9E42-0F1A7C517FDD}"/>
              </a:ext>
            </a:extLst>
          </p:cNvPr>
          <p:cNvSpPr>
            <a:spLocks noGrp="1"/>
          </p:cNvSpPr>
          <p:nvPr>
            <p:ph idx="1"/>
          </p:nvPr>
        </p:nvSpPr>
        <p:spPr/>
        <p:txBody>
          <a:bodyPr/>
          <a:lstStyle/>
          <a:p>
            <a:r>
              <a:rPr lang="en-US" dirty="0"/>
              <a:t>(even-elements (list 10 20 30 40)) </a:t>
            </a:r>
          </a:p>
          <a:p>
            <a:r>
              <a:rPr lang="en-US" dirty="0"/>
              <a:t>  = (list 20 40)</a:t>
            </a:r>
          </a:p>
          <a:p>
            <a:endParaRPr lang="en-US" dirty="0"/>
          </a:p>
          <a:p>
            <a:endParaRPr lang="en-US" dirty="0"/>
          </a:p>
          <a:p>
            <a:r>
              <a:rPr lang="en-US" dirty="0"/>
              <a:t>(even-elements empty) = empty</a:t>
            </a:r>
          </a:p>
        </p:txBody>
      </p:sp>
      <p:sp>
        <p:nvSpPr>
          <p:cNvPr id="4" name="Slide Number Placeholder 3">
            <a:extLst>
              <a:ext uri="{FF2B5EF4-FFF2-40B4-BE49-F238E27FC236}">
                <a16:creationId xmlns:a16="http://schemas.microsoft.com/office/drawing/2014/main" id="{3306CC15-814B-4655-A9F9-C496340CF427}"/>
              </a:ext>
            </a:extLst>
          </p:cNvPr>
          <p:cNvSpPr>
            <a:spLocks noGrp="1"/>
          </p:cNvSpPr>
          <p:nvPr>
            <p:ph type="sldNum" sz="quarter" idx="12"/>
          </p:nvPr>
        </p:nvSpPr>
        <p:spPr/>
        <p:txBody>
          <a:bodyPr/>
          <a:lstStyle/>
          <a:p>
            <a:fld id="{2AF3B5EA-18B6-4040-9F78-6052AF49C681}" type="slidenum">
              <a:rPr lang="en-US" smtClean="0"/>
              <a:t>21</a:t>
            </a:fld>
            <a:endParaRPr lang="en-US"/>
          </a:p>
        </p:txBody>
      </p:sp>
      <p:sp>
        <p:nvSpPr>
          <p:cNvPr id="7" name="TextBox 6">
            <a:extLst>
              <a:ext uri="{FF2B5EF4-FFF2-40B4-BE49-F238E27FC236}">
                <a16:creationId xmlns:a16="http://schemas.microsoft.com/office/drawing/2014/main" id="{90322E09-74C9-46C7-B764-094C40FA9408}"/>
              </a:ext>
            </a:extLst>
          </p:cNvPr>
          <p:cNvSpPr txBox="1"/>
          <p:nvPr/>
        </p:nvSpPr>
        <p:spPr>
          <a:xfrm>
            <a:off x="1905000" y="2857500"/>
            <a:ext cx="67818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We didn’t specify whether the elements of the list should be counted from 0 or 1.  Let’s choose to count from 1.</a:t>
            </a:r>
          </a:p>
        </p:txBody>
      </p:sp>
      <p:sp>
        <p:nvSpPr>
          <p:cNvPr id="8" name="TextBox 7">
            <a:extLst>
              <a:ext uri="{FF2B5EF4-FFF2-40B4-BE49-F238E27FC236}">
                <a16:creationId xmlns:a16="http://schemas.microsoft.com/office/drawing/2014/main" id="{450CAB76-02FD-425A-8133-8F479BE5A587}"/>
              </a:ext>
            </a:extLst>
          </p:cNvPr>
          <p:cNvSpPr txBox="1"/>
          <p:nvPr/>
        </p:nvSpPr>
        <p:spPr>
          <a:xfrm>
            <a:off x="3581400" y="4572000"/>
            <a:ext cx="4953000" cy="17367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No doubt about this one!   But wait:  this already falsifies our hypothesis that </a:t>
            </a:r>
            <a:r>
              <a:rPr lang="en-US" sz="2400" b="1" dirty="0"/>
              <a:t>(even-elements </a:t>
            </a:r>
            <a:r>
              <a:rPr lang="en-US" sz="2400" b="1" dirty="0" err="1"/>
              <a:t>lon</a:t>
            </a:r>
            <a:r>
              <a:rPr lang="en-US" sz="2400" b="1" dirty="0"/>
              <a:t>) </a:t>
            </a:r>
            <a:r>
              <a:rPr lang="en-US" sz="2400" dirty="0"/>
              <a:t>is always shorter than </a:t>
            </a:r>
            <a:r>
              <a:rPr lang="en-US" sz="2400" b="1" dirty="0" err="1"/>
              <a:t>lon</a:t>
            </a:r>
            <a:endParaRPr lang="en-US" sz="2400" b="1" dirty="0"/>
          </a:p>
        </p:txBody>
      </p:sp>
    </p:spTree>
    <p:extLst>
      <p:ext uri="{BB962C8B-B14F-4D97-AF65-F5344CB8AC3E}">
        <p14:creationId xmlns:p14="http://schemas.microsoft.com/office/powerpoint/2010/main" val="190088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Argument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00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argument:</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800100" lvl="1" indent="-342900"/>
            <a:r>
              <a:rPr lang="en-US" sz="3300" dirty="0">
                <a:cs typeface="Consolas" pitchFamily="49" charset="0"/>
              </a:rPr>
              <a:t>(need to look closely at the code for </a:t>
            </a:r>
            <a:r>
              <a:rPr lang="en-US" sz="3300" b="1" dirty="0">
                <a:cs typeface="Consolas" pitchFamily="49" charset="0"/>
              </a:rPr>
              <a:t>even-elements</a:t>
            </a:r>
            <a:r>
              <a:rPr lang="en-US" sz="3300" dirty="0">
                <a:cs typeface="Consolas" pitchFamily="49" charset="0"/>
              </a:rPr>
              <a:t> and </a:t>
            </a:r>
            <a:r>
              <a:rPr lang="en-US" sz="3300" b="1" dirty="0">
                <a:cs typeface="Consolas" pitchFamily="49" charset="0"/>
              </a:rPr>
              <a:t>odd-elements</a:t>
            </a:r>
            <a:r>
              <a:rPr lang="en-US" sz="3300" dirty="0">
                <a:cs typeface="Consolas" pitchFamily="49" charset="0"/>
              </a:rPr>
              <a:t> to check this)</a:t>
            </a:r>
            <a:endParaRPr lang="en-US" sz="3300" b="1" dirty="0">
              <a:solidFill>
                <a:srgbClr val="FF0000"/>
              </a:solidFill>
              <a:latin typeface="Consolas" pitchFamily="49" charset="0"/>
              <a:cs typeface="Consolas" pitchFamily="49" charset="0"/>
            </a:endParaRP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304457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 selection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830" r="-2000" b="-4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2427729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Strategy</a:t>
            </a:r>
          </a:p>
        </p:txBody>
      </p:sp>
      <p:sp>
        <p:nvSpPr>
          <p:cNvPr id="3" name="Content Placeholder 2"/>
          <p:cNvSpPr>
            <a:spLocks noGrp="1"/>
          </p:cNvSpPr>
          <p:nvPr>
            <p:ph idx="1"/>
          </p:nvPr>
        </p:nvSpPr>
        <p:spPr/>
        <p:txBody>
          <a:bodyPr>
            <a:normAutofit fontScale="92500" lnSpcReduction="10000"/>
          </a:bodyPr>
          <a:lstStyle/>
          <a:p>
            <a:r>
              <a:rPr lang="en-US" dirty="0"/>
              <a:t>Strategy for divide-and-conquer (general recursion)</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r>
              <a:rPr lang="en-US" dirty="0"/>
              <a:t>Let's write this down as a recipe, and then look at some of the possibilities.</a:t>
            </a:r>
          </a:p>
          <a:p>
            <a:pPr lvl="2"/>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
        <p:nvSpPr>
          <p:cNvPr id="5" name="Rectangle 4"/>
          <p:cNvSpPr/>
          <p:nvPr/>
        </p:nvSpPr>
        <p:spPr>
          <a:xfrm>
            <a:off x="5867400" y="2209800"/>
            <a:ext cx="2133600" cy="104054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that is, smaller in the halting measure</a:t>
            </a:r>
          </a:p>
        </p:txBody>
      </p:sp>
      <p:cxnSp>
        <p:nvCxnSpPr>
          <p:cNvPr id="7" name="Straight Arrow Connector 6"/>
          <p:cNvCxnSpPr>
            <a:stCxn id="5" idx="1"/>
          </p:cNvCxnSpPr>
          <p:nvPr/>
        </p:nvCxnSpPr>
        <p:spPr>
          <a:xfrm flipH="1">
            <a:off x="4343400" y="2730073"/>
            <a:ext cx="1524000" cy="69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99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82579">
                <a:tc>
                  <a:txBody>
                    <a:bodyPr/>
                    <a:lstStyle/>
                    <a:p>
                      <a:r>
                        <a:rPr lang="en-US" sz="2400" dirty="0"/>
                        <a:t>Question</a:t>
                      </a:r>
                    </a:p>
                  </a:txBody>
                  <a:tcPr/>
                </a:tc>
                <a:tc>
                  <a:txBody>
                    <a:bodyPr/>
                    <a:lstStyle/>
                    <a:p>
                      <a:r>
                        <a:rPr lang="en-US" sz="2400" dirty="0"/>
                        <a:t>Answer</a:t>
                      </a:r>
                    </a:p>
                  </a:txBody>
                  <a:tcPr/>
                </a:tc>
                <a:extLst>
                  <a:ext uri="{0D108BD9-81ED-4DB2-BD59-A6C34878D82A}">
                    <a16:rowId xmlns:a16="http://schemas.microsoft.com/office/drawing/2014/main" val="10000"/>
                  </a:ext>
                </a:extLst>
              </a:tr>
              <a:tr h="612821">
                <a:tc>
                  <a:txBody>
                    <a:bodyPr/>
                    <a:lstStyle/>
                    <a:p>
                      <a:r>
                        <a:rPr lang="en-US" sz="1800" dirty="0"/>
                        <a:t>1. Are</a:t>
                      </a:r>
                      <a:r>
                        <a:rPr lang="en-US" sz="1800" baseline="0" dirty="0"/>
                        <a:t> there different cases of your problem, each with a different kind of solution?</a:t>
                      </a:r>
                      <a:endParaRPr lang="en-US" sz="1800" dirty="0"/>
                    </a:p>
                  </a:txBody>
                  <a:tcPr/>
                </a:tc>
                <a:tc>
                  <a:txBody>
                    <a:bodyPr/>
                    <a:lstStyle/>
                    <a:p>
                      <a:r>
                        <a:rPr lang="en-US" sz="1800" dirty="0"/>
                        <a:t>Write a </a:t>
                      </a:r>
                      <a:r>
                        <a:rPr lang="en-US" sz="1800" b="1" dirty="0"/>
                        <a:t>cond</a:t>
                      </a:r>
                      <a:r>
                        <a:rPr lang="en-US" sz="1800" dirty="0"/>
                        <a:t> with a</a:t>
                      </a:r>
                      <a:r>
                        <a:rPr lang="en-US" sz="1800" baseline="0" dirty="0"/>
                        <a:t> </a:t>
                      </a:r>
                      <a:r>
                        <a:rPr lang="en-US" sz="1800" dirty="0"/>
                        <a:t>clause for</a:t>
                      </a:r>
                      <a:r>
                        <a:rPr lang="en-US" sz="1800" baseline="0" dirty="0"/>
                        <a:t> each</a:t>
                      </a:r>
                      <a:r>
                        <a:rPr lang="en-US" sz="1800" dirty="0"/>
                        <a:t> case.</a:t>
                      </a:r>
                    </a:p>
                  </a:txBody>
                  <a:tcPr/>
                </a:tc>
                <a:extLst>
                  <a:ext uri="{0D108BD9-81ED-4DB2-BD59-A6C34878D82A}">
                    <a16:rowId xmlns:a16="http://schemas.microsoft.com/office/drawing/2014/main" val="10001"/>
                  </a:ext>
                </a:extLst>
              </a:tr>
              <a:tr h="533400">
                <a:tc>
                  <a:txBody>
                    <a:bodyPr/>
                    <a:lstStyle/>
                    <a:p>
                      <a:r>
                        <a:rPr lang="en-US" sz="1800" dirty="0"/>
                        <a:t>2. How do the cases differ from each other?</a:t>
                      </a:r>
                    </a:p>
                  </a:txBody>
                  <a:tcPr/>
                </a:tc>
                <a:tc>
                  <a:txBody>
                    <a:bodyPr/>
                    <a:lstStyle/>
                    <a:p>
                      <a:r>
                        <a:rPr lang="en-US" sz="1800" dirty="0"/>
                        <a:t>Use the differences to formulate a condition per case</a:t>
                      </a:r>
                    </a:p>
                  </a:txBody>
                  <a:tcPr/>
                </a:tc>
                <a:extLst>
                  <a:ext uri="{0D108BD9-81ED-4DB2-BD59-A6C34878D82A}">
                    <a16:rowId xmlns:a16="http://schemas.microsoft.com/office/drawing/2014/main" val="10002"/>
                  </a:ext>
                </a:extLst>
              </a:tr>
              <a:tr h="1228643">
                <a:tc>
                  <a:txBody>
                    <a:bodyPr/>
                    <a:lstStyle/>
                    <a:p>
                      <a:r>
                        <a:rPr lang="en-US" sz="1800" dirty="0"/>
                        <a:t>3. For each case:</a:t>
                      </a:r>
                    </a:p>
                  </a:txBody>
                  <a:tcPr/>
                </a:tc>
                <a:tc>
                  <a:txBody>
                    <a:bodyPr/>
                    <a:lstStyle/>
                    <a:p>
                      <a:pPr marL="457200" indent="-457200">
                        <a:buAutoNum type="alphaLcPeriod"/>
                      </a:pPr>
                      <a:r>
                        <a:rPr lang="en-US" sz="1800" dirty="0"/>
                        <a:t>Identify one or more instances</a:t>
                      </a:r>
                      <a:r>
                        <a:rPr lang="en-US" sz="1800" baseline="0" dirty="0"/>
                        <a:t> of your problem that are simpler than the original.</a:t>
                      </a:r>
                    </a:p>
                    <a:p>
                      <a:pPr marL="457200" indent="-457200">
                        <a:buAutoNum type="alphaLcPeriod"/>
                      </a:pPr>
                      <a:r>
                        <a:rPr lang="en-US" sz="1800" baseline="0" dirty="0"/>
                        <a:t>Document why they are simpler</a:t>
                      </a:r>
                    </a:p>
                    <a:p>
                      <a:pPr marL="457200" indent="-457200">
                        <a:buAutoNum type="alphaLcPeriod"/>
                      </a:pPr>
                      <a:r>
                        <a:rPr lang="en-US" sz="1800" baseline="0" dirty="0"/>
                        <a:t>Extract each instance and recur to solve it.</a:t>
                      </a:r>
                    </a:p>
                    <a:p>
                      <a:pPr marL="457200" indent="-457200">
                        <a:buAutoNum type="alphaLcPeriod"/>
                      </a:pPr>
                      <a:r>
                        <a:rPr lang="en-US" sz="1800" baseline="0" dirty="0"/>
                        <a:t>Combine the solutions of your easier instances to get a solution to your original problem.</a:t>
                      </a:r>
                      <a:endParaRPr lang="en-US" sz="1800" dirty="0"/>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3880056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There's more than one pattern for the function definition</a:t>
            </a:r>
          </a:p>
        </p:txBody>
      </p:sp>
      <p:sp>
        <p:nvSpPr>
          <p:cNvPr id="3" name="Content Placeholder 2"/>
          <p:cNvSpPr>
            <a:spLocks noGrp="1"/>
          </p:cNvSpPr>
          <p:nvPr>
            <p:ph idx="1"/>
          </p:nvPr>
        </p:nvSpPr>
        <p:spPr>
          <a:xfrm>
            <a:off x="457200" y="1600201"/>
            <a:ext cx="8229600" cy="2819400"/>
          </a:xfrm>
        </p:spPr>
        <p:txBody>
          <a:bodyPr>
            <a:normAutofit/>
          </a:bodyPr>
          <a:lstStyle/>
          <a:p>
            <a:r>
              <a:rPr lang="en-US" dirty="0"/>
              <a:t>The function definition might take different shapes, depending on the problem. </a:t>
            </a:r>
          </a:p>
          <a:p>
            <a:r>
              <a:rPr lang="en-US" dirty="0"/>
              <a:t>We might have different numbers of trivial cases, or different numbers of </a:t>
            </a:r>
            <a:r>
              <a:rPr lang="en-US" dirty="0" err="1"/>
              <a:t>subproblems</a:t>
            </a:r>
            <a:r>
              <a:rPr lang="en-US" dirty="0"/>
              <a:t>.</a:t>
            </a:r>
          </a:p>
          <a:p>
            <a:r>
              <a:rPr lang="en-US" dirty="0"/>
              <a:t>Let's look at some possibilities: </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3922026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General Recursion (1)</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purpose statement...</a:t>
            </a:r>
          </a:p>
          <a:p>
            <a:pPr>
              <a:buNone/>
            </a:pPr>
            <a:r>
              <a:rPr lang="en-US" sz="5500" b="1" dirty="0">
                <a:solidFill>
                  <a:schemeClr val="bg1"/>
                </a:solidFill>
                <a:latin typeface="Consolas" pitchFamily="49" charset="0"/>
                <a:cs typeface="Consolas" pitchFamily="49" charset="0"/>
              </a:rPr>
              <a:t>;; </a:t>
            </a:r>
            <a:r>
              <a:rPr lang="en-US" sz="5500" b="1" i="1" dirty="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(define solution2</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simpler-instance2</a:t>
            </a:r>
            <a:r>
              <a:rPr lang="en-US" sz="5500" b="1" dirty="0">
                <a:latin typeface="Consolas" pitchFamily="49" charset="0"/>
                <a:cs typeface="Consolas" pitchFamily="49" charset="0"/>
              </a:rPr>
              <a:t> 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combine-solutions </a:t>
            </a:r>
            <a:r>
              <a:rPr lang="en-US" sz="5500" b="1" dirty="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a:latin typeface="Consolas" pitchFamily="49" charset="0"/>
                <a:cs typeface="Consolas" pitchFamily="49" charset="0"/>
              </a:rPr>
              <a:t>        </a:t>
            </a: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
        <p:nvSpPr>
          <p:cNvPr id="7" name="Rectangle 6"/>
          <p:cNvSpPr/>
          <p:nvPr/>
        </p:nvSpPr>
        <p:spPr>
          <a:xfrm>
            <a:off x="4897755" y="5708650"/>
            <a:ext cx="4149090" cy="1295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smaller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a:solidFill>
                  <a:schemeClr val="tx1"/>
                </a:solidFill>
              </a:rPr>
              <a:t>) so you can see the role it plays.</a:t>
            </a:r>
          </a:p>
        </p:txBody>
      </p:sp>
    </p:spTree>
    <p:extLst>
      <p:ext uri="{BB962C8B-B14F-4D97-AF65-F5344CB8AC3E}">
        <p14:creationId xmlns:p14="http://schemas.microsoft.com/office/powerpoint/2010/main" val="2875959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
        <p:nvSpPr>
          <p:cNvPr id="7" name="Rectangle 6"/>
          <p:cNvSpPr/>
          <p:nvPr/>
        </p:nvSpPr>
        <p:spPr>
          <a:xfrm>
            <a:off x="5486400" y="4632871"/>
            <a:ext cx="3429000" cy="1935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version with two trivial cases and one difficult case, where the difficult case involves only one </a:t>
            </a:r>
            <a:r>
              <a:rPr lang="en-US" dirty="0" err="1"/>
              <a:t>subproblem</a:t>
            </a:r>
            <a:r>
              <a:rPr lang="en-US" dirty="0"/>
              <a:t>.</a:t>
            </a:r>
          </a:p>
          <a:p>
            <a:r>
              <a:rPr lang="en-US" dirty="0"/>
              <a:t>Most of our functions involving lists match this pattern.</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simpler-instance</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 solution1</a:t>
            </a:r>
            <a:r>
              <a:rPr lang="en-US" sz="5500" b="1" dirty="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Tree>
    <p:extLst>
      <p:ext uri="{BB962C8B-B14F-4D97-AF65-F5344CB8AC3E}">
        <p14:creationId xmlns:p14="http://schemas.microsoft.com/office/powerpoint/2010/main" val="3232746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a:t>
            </a:r>
          </a:p>
          <a:p>
            <a:pPr>
              <a:buNone/>
            </a:pPr>
            <a:r>
              <a:rPr lang="en-US" sz="5500" b="1" dirty="0">
                <a:latin typeface="Consolas" pitchFamily="49" charset="0"/>
                <a:cs typeface="Consolas" pitchFamily="49" charset="0"/>
              </a:rPr>
              <a:t>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
        <p:nvSpPr>
          <p:cNvPr id="2" name="Title 1"/>
          <p:cNvSpPr>
            <a:spLocks noGrp="1"/>
          </p:cNvSpPr>
          <p:nvPr>
            <p:ph type="title"/>
          </p:nvPr>
        </p:nvSpPr>
        <p:spPr/>
        <p:txBody>
          <a:bodyPr>
            <a:normAutofit fontScale="90000"/>
          </a:bodyPr>
          <a:lstStyle/>
          <a:p>
            <a:r>
              <a:rPr lang="en-US" dirty="0"/>
              <a:t>..or you could do it without the local defines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
        <p:nvSpPr>
          <p:cNvPr id="5" name="Rectangle 4"/>
          <p:cNvSpPr/>
          <p:nvPr/>
        </p:nvSpPr>
        <p:spPr>
          <a:xfrm>
            <a:off x="5791200" y="4495800"/>
            <a:ext cx="2590800" cy="1554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single-</a:t>
            </a:r>
            <a:r>
              <a:rPr lang="en-US" dirty="0" err="1">
                <a:solidFill>
                  <a:schemeClr val="tx1"/>
                </a:solidFill>
              </a:rPr>
              <a:t>subproblem</a:t>
            </a:r>
            <a:r>
              <a:rPr lang="en-US" dirty="0">
                <a:solidFill>
                  <a:schemeClr val="tx1"/>
                </a:solidFill>
              </a:rPr>
              <a:t> pattern we saw a couple of slides ago, but done without the local </a:t>
            </a:r>
            <a:r>
              <a:rPr lang="en-US" b="1" dirty="0">
                <a:solidFill>
                  <a:schemeClr val="tx1"/>
                </a:solidFill>
              </a:rPr>
              <a:t>define</a:t>
            </a:r>
            <a:r>
              <a:rPr lang="en-US" dirty="0">
                <a:solidFill>
                  <a:schemeClr val="tx1"/>
                </a:solidFill>
              </a:rPr>
              <a:t>s</a:t>
            </a:r>
          </a:p>
        </p:txBody>
      </p:sp>
    </p:spTree>
    <p:extLst>
      <p:ext uri="{BB962C8B-B14F-4D97-AF65-F5344CB8AC3E}">
        <p14:creationId xmlns:p14="http://schemas.microsoft.com/office/powerpoint/2010/main" val="271256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A4C1-5469-4A38-B3A5-8A24FAC3B8E7}"/>
              </a:ext>
            </a:extLst>
          </p:cNvPr>
          <p:cNvSpPr>
            <a:spLocks noGrp="1"/>
          </p:cNvSpPr>
          <p:nvPr>
            <p:ph type="title"/>
          </p:nvPr>
        </p:nvSpPr>
        <p:spPr/>
        <p:txBody>
          <a:bodyPr/>
          <a:lstStyle/>
          <a:p>
            <a:r>
              <a:rPr lang="en-US" dirty="0"/>
              <a:t>Module Introduction (2)</a:t>
            </a:r>
          </a:p>
        </p:txBody>
      </p:sp>
      <p:sp>
        <p:nvSpPr>
          <p:cNvPr id="3" name="Content Placeholder 2">
            <a:extLst>
              <a:ext uri="{FF2B5EF4-FFF2-40B4-BE49-F238E27FC236}">
                <a16:creationId xmlns:a16="http://schemas.microsoft.com/office/drawing/2014/main" id="{8261694A-2DEC-4552-9A40-47B6E6D5B795}"/>
              </a:ext>
            </a:extLst>
          </p:cNvPr>
          <p:cNvSpPr>
            <a:spLocks noGrp="1"/>
          </p:cNvSpPr>
          <p:nvPr>
            <p:ph idx="1"/>
          </p:nvPr>
        </p:nvSpPr>
        <p:spPr/>
        <p:txBody>
          <a:bodyPr>
            <a:normAutofit fontScale="92500" lnSpcReduction="10000"/>
          </a:bodyPr>
          <a:lstStyle/>
          <a:p>
            <a:r>
              <a:rPr lang="en-US" dirty="0"/>
              <a:t>Then, we talk about the important topic of </a:t>
            </a:r>
            <a:r>
              <a:rPr lang="en-US" i="1" dirty="0">
                <a:solidFill>
                  <a:srgbClr val="FF0000"/>
                </a:solidFill>
              </a:rPr>
              <a:t>algorithmic complexity</a:t>
            </a:r>
            <a:r>
              <a:rPr lang="en-US" dirty="0"/>
              <a:t>.</a:t>
            </a:r>
          </a:p>
          <a:p>
            <a:pPr lvl="1"/>
            <a:r>
              <a:rPr lang="en-US" dirty="0"/>
              <a:t>We talk about how to describe the time your algorithm will take on a given input</a:t>
            </a:r>
          </a:p>
          <a:p>
            <a:pPr lvl="1"/>
            <a:r>
              <a:rPr lang="en-US" dirty="0"/>
              <a:t>We talk about what things are worth optimizing for efficiency</a:t>
            </a:r>
          </a:p>
          <a:p>
            <a:pPr lvl="2"/>
            <a:r>
              <a:rPr lang="en-US" dirty="0"/>
              <a:t>Spoiler alert: the answer is very, very few</a:t>
            </a:r>
          </a:p>
          <a:p>
            <a:r>
              <a:rPr lang="en-US" dirty="0"/>
              <a:t>We’ll also introduce more Java examples, to show you how these ideas apply to conventional programs with assignment statements. </a:t>
            </a:r>
          </a:p>
        </p:txBody>
      </p:sp>
      <p:sp>
        <p:nvSpPr>
          <p:cNvPr id="4" name="Slide Number Placeholder 3">
            <a:extLst>
              <a:ext uri="{FF2B5EF4-FFF2-40B4-BE49-F238E27FC236}">
                <a16:creationId xmlns:a16="http://schemas.microsoft.com/office/drawing/2014/main" id="{2816C0B4-DCB9-43C3-9DE2-53D4D7C23894}"/>
              </a:ext>
            </a:extLst>
          </p:cNvPr>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79566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(3)</a:t>
            </a:r>
          </a:p>
        </p:txBody>
      </p:sp>
      <p:sp>
        <p:nvSpPr>
          <p:cNvPr id="3" name="Content Placeholder 2"/>
          <p:cNvSpPr>
            <a:spLocks noGrp="1"/>
          </p:cNvSpPr>
          <p:nvPr>
            <p:ph idx="1"/>
          </p:nvPr>
        </p:nvSpPr>
        <p:spPr/>
        <p:txBody>
          <a:bodyPr>
            <a:normAutofit fontScale="250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then use </a:t>
            </a:r>
            <a:r>
              <a:rPr lang="en-US" sz="5500" b="1" dirty="0">
                <a:solidFill>
                  <a:schemeClr val="accent6">
                    <a:lumMod val="75000"/>
                  </a:schemeClr>
                </a:solidFill>
                <a:latin typeface="Consolas" pitchFamily="49" charset="0"/>
                <a:cs typeface="Consolas" pitchFamily="49" charset="0"/>
              </a:rPr>
              <a:t>adapt-solutions</a:t>
            </a:r>
            <a:endParaRPr lang="en-US" sz="5500" b="1" dirty="0">
              <a:latin typeface="Consolas" pitchFamily="49" charset="0"/>
              <a:cs typeface="Consolas" pitchFamily="49" charset="0"/>
            </a:endParaRP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new-problems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
        <p:nvSpPr>
          <p:cNvPr id="7" name="Rectangle 6"/>
          <p:cNvSpPr/>
          <p:nvPr/>
        </p:nvSpPr>
        <p:spPr>
          <a:xfrm>
            <a:off x="6449377" y="3675856"/>
            <a:ext cx="2341245" cy="269001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t>
            </a:r>
            <a:r>
              <a:rPr lang="en-US"/>
              <a:t>a version </a:t>
            </a:r>
            <a:r>
              <a:rPr lang="en-US" dirty="0"/>
              <a:t>where the difficult case requires solving a whole list of </a:t>
            </a:r>
            <a:r>
              <a:rPr lang="en-US" dirty="0" err="1"/>
              <a:t>subproblems</a:t>
            </a:r>
            <a:r>
              <a:rPr lang="en-US" dirty="0"/>
              <a:t>.  A tree where a node has a list of sons may lead to use of this pattern.</a:t>
            </a:r>
          </a:p>
        </p:txBody>
      </p:sp>
    </p:spTree>
    <p:extLst>
      <p:ext uri="{BB962C8B-B14F-4D97-AF65-F5344CB8AC3E}">
        <p14:creationId xmlns:p14="http://schemas.microsoft.com/office/powerpoint/2010/main" val="1757527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do this one without the local defines, too.</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
        <p:nvSpPr>
          <p:cNvPr id="7" name="Rectangle 6"/>
          <p:cNvSpPr/>
          <p:nvPr/>
        </p:nvSpPr>
        <p:spPr>
          <a:xfrm>
            <a:off x="3276600" y="5257799"/>
            <a:ext cx="4980622" cy="105092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the list-of-</a:t>
            </a:r>
            <a:r>
              <a:rPr lang="en-US" dirty="0" err="1"/>
              <a:t>subproblems</a:t>
            </a:r>
            <a:r>
              <a:rPr lang="en-US" dirty="0"/>
              <a:t> pattern done without using local </a:t>
            </a:r>
            <a:r>
              <a:rPr lang="en-US" b="1" dirty="0"/>
              <a:t>define</a:t>
            </a:r>
            <a:r>
              <a:rPr lang="en-US" dirty="0"/>
              <a:t>.</a:t>
            </a:r>
          </a:p>
        </p:txBody>
      </p:sp>
    </p:spTree>
    <p:extLst>
      <p:ext uri="{BB962C8B-B14F-4D97-AF65-F5344CB8AC3E}">
        <p14:creationId xmlns:p14="http://schemas.microsoft.com/office/powerpoint/2010/main" val="340690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What pattern did we use for decode?</a:t>
            </a:r>
          </a:p>
        </p:txBody>
      </p:sp>
      <p:sp>
        <p:nvSpPr>
          <p:cNvPr id="6" name="Content Placeholder 5"/>
          <p:cNvSpPr>
            <a:spLocks noGrp="1"/>
          </p:cNvSpPr>
          <p:nvPr>
            <p:ph idx="1"/>
          </p:nvPr>
        </p:nvSpPr>
        <p:spPr/>
        <p:txBody>
          <a:bodyPr>
            <a:noAutofit/>
          </a:bodyPr>
          <a:lstStyle/>
          <a:p>
            <a:pPr>
              <a:spcBef>
                <a:spcPts val="0"/>
              </a:spcBef>
            </a:pPr>
            <a:r>
              <a:rPr lang="en-US" sz="1800" dirty="0"/>
              <a:t>;; decode followed the very first pattern we wrote:</a:t>
            </a:r>
          </a:p>
          <a:p>
            <a:pPr>
              <a:spcBef>
                <a:spcPts val="0"/>
              </a:spcBef>
            </a:pPr>
            <a:endParaRPr lang="en-US" sz="1800" dirty="0"/>
          </a:p>
          <a:p>
            <a:pPr>
              <a:spcBef>
                <a:spcPts val="0"/>
              </a:spcBef>
            </a:pPr>
            <a:r>
              <a:rPr lang="en-US" sz="1800" dirty="0"/>
              <a:t>(define (solution the-problem)</a:t>
            </a:r>
          </a:p>
          <a:p>
            <a:pPr>
              <a:spcBef>
                <a:spcPts val="0"/>
              </a:spcBef>
            </a:pPr>
            <a:r>
              <a:rPr lang="en-US" sz="1800" dirty="0"/>
              <a:t>  (cond</a:t>
            </a:r>
          </a:p>
          <a:p>
            <a:pPr>
              <a:spcBef>
                <a:spcPts val="0"/>
              </a:spcBef>
            </a:pPr>
            <a:r>
              <a:rPr lang="en-US" sz="1800" dirty="0"/>
              <a:t>    [(</a:t>
            </a:r>
            <a:r>
              <a:rPr lang="en-US" sz="1800" dirty="0">
                <a:solidFill>
                  <a:schemeClr val="accent6">
                    <a:lumMod val="75000"/>
                  </a:schemeClr>
                </a:solidFill>
              </a:rPr>
              <a:t>trivial1? </a:t>
            </a:r>
            <a:r>
              <a:rPr lang="en-US" sz="1800" dirty="0"/>
              <a:t>the-problem) (</a:t>
            </a:r>
            <a:r>
              <a:rPr lang="en-US" sz="1800" dirty="0">
                <a:solidFill>
                  <a:schemeClr val="accent6">
                    <a:lumMod val="75000"/>
                  </a:schemeClr>
                </a:solidFill>
              </a:rPr>
              <a:t>trivial-solution1 </a:t>
            </a:r>
            <a:r>
              <a:rPr lang="en-US" sz="1800" dirty="0"/>
              <a:t>the-problem)]</a:t>
            </a:r>
          </a:p>
          <a:p>
            <a:pPr>
              <a:spcBef>
                <a:spcPts val="0"/>
              </a:spcBef>
            </a:pPr>
            <a:r>
              <a:rPr lang="en-US" sz="1800" dirty="0"/>
              <a:t>    [(</a:t>
            </a:r>
            <a:r>
              <a:rPr lang="en-US" sz="1800" dirty="0">
                <a:solidFill>
                  <a:schemeClr val="accent6">
                    <a:lumMod val="75000"/>
                  </a:schemeClr>
                </a:solidFill>
              </a:rPr>
              <a:t>trivial2?</a:t>
            </a:r>
            <a:r>
              <a:rPr lang="en-US" sz="1800" dirty="0"/>
              <a:t> the-problem) (</a:t>
            </a:r>
            <a:r>
              <a:rPr lang="en-US" sz="1800" dirty="0">
                <a:solidFill>
                  <a:schemeClr val="accent6">
                    <a:lumMod val="75000"/>
                  </a:schemeClr>
                </a:solidFill>
              </a:rPr>
              <a:t>trivial-solution2 </a:t>
            </a:r>
            <a:r>
              <a:rPr lang="en-US" sz="1800" dirty="0"/>
              <a:t>the-problem)]</a:t>
            </a:r>
          </a:p>
          <a:p>
            <a:pPr>
              <a:spcBef>
                <a:spcPts val="0"/>
              </a:spcBef>
            </a:pPr>
            <a:r>
              <a:rPr lang="en-US" sz="1800" dirty="0"/>
              <a:t>    [(</a:t>
            </a:r>
            <a:r>
              <a:rPr lang="en-US" sz="1800" dirty="0">
                <a:solidFill>
                  <a:schemeClr val="accent6">
                    <a:lumMod val="75000"/>
                  </a:schemeClr>
                </a:solidFill>
              </a:rPr>
              <a:t>difficult? </a:t>
            </a:r>
            <a:r>
              <a:rPr lang="en-US" sz="1800" dirty="0"/>
              <a:t>the-problem)</a:t>
            </a:r>
          </a:p>
          <a:p>
            <a:pPr>
              <a:spcBef>
                <a:spcPts val="0"/>
              </a:spcBef>
            </a:pPr>
            <a:r>
              <a:rPr lang="en-US" sz="1800" dirty="0"/>
              <a:t>     (local</a:t>
            </a:r>
          </a:p>
          <a:p>
            <a:pPr>
              <a:spcBef>
                <a:spcPts val="0"/>
              </a:spcBef>
            </a:pPr>
            <a:r>
              <a:rPr lang="en-US" sz="1800" dirty="0"/>
              <a:t>       ((define solution1 </a:t>
            </a:r>
          </a:p>
          <a:p>
            <a:pPr>
              <a:spcBef>
                <a:spcPts val="0"/>
              </a:spcBef>
            </a:pPr>
            <a:r>
              <a:rPr lang="en-US" sz="1800" dirty="0"/>
              <a:t>         (solve (</a:t>
            </a:r>
            <a:r>
              <a:rPr lang="en-US" sz="1800" dirty="0">
                <a:solidFill>
                  <a:schemeClr val="accent6">
                    <a:lumMod val="75000"/>
                  </a:schemeClr>
                </a:solidFill>
              </a:rPr>
              <a:t>simpler-instance1 </a:t>
            </a:r>
            <a:r>
              <a:rPr lang="en-US" sz="1800" dirty="0"/>
              <a:t>the-problem)))</a:t>
            </a:r>
          </a:p>
          <a:p>
            <a:pPr>
              <a:spcBef>
                <a:spcPts val="0"/>
              </a:spcBef>
            </a:pPr>
            <a:r>
              <a:rPr lang="en-US" sz="1800" dirty="0"/>
              <a:t>        (define solution2</a:t>
            </a:r>
          </a:p>
          <a:p>
            <a:pPr>
              <a:spcBef>
                <a:spcPts val="0"/>
              </a:spcBef>
            </a:pPr>
            <a:r>
              <a:rPr lang="en-US" sz="1800" dirty="0"/>
              <a:t>         (solve (</a:t>
            </a:r>
            <a:r>
              <a:rPr lang="en-US" sz="1800" dirty="0">
                <a:solidFill>
                  <a:schemeClr val="accent6">
                    <a:lumMod val="75000"/>
                  </a:schemeClr>
                </a:solidFill>
              </a:rPr>
              <a:t>simpler-instance2</a:t>
            </a:r>
            <a:r>
              <a:rPr lang="en-US" sz="1800" dirty="0"/>
              <a:t> the-problem))))</a:t>
            </a:r>
          </a:p>
          <a:p>
            <a:pPr>
              <a:spcBef>
                <a:spcPts val="0"/>
              </a:spcBef>
            </a:pPr>
            <a:r>
              <a:rPr lang="en-US" sz="1800" dirty="0"/>
              <a:t>       (</a:t>
            </a:r>
            <a:r>
              <a:rPr lang="en-US" sz="1800" dirty="0">
                <a:solidFill>
                  <a:schemeClr val="accent6">
                    <a:lumMod val="75000"/>
                  </a:schemeClr>
                </a:solidFill>
              </a:rPr>
              <a:t>combine-solutions </a:t>
            </a:r>
            <a:r>
              <a:rPr lang="en-US" sz="1800" dirty="0"/>
              <a:t>solution1 solution2))]))</a:t>
            </a:r>
            <a:endParaRPr lang="en-US" sz="1800" dirty="0">
              <a:solidFill>
                <a:schemeClr val="accent6">
                  <a:lumMod val="75000"/>
                </a:schemeClr>
              </a:solidFill>
            </a:endParaRPr>
          </a:p>
          <a:p>
            <a:pPr>
              <a:spcBef>
                <a:spcPts val="0"/>
              </a:spcBef>
            </a:pPr>
            <a:endParaRPr lang="en-US" sz="1800" dirty="0"/>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2545349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down your strategy</a:t>
            </a:r>
          </a:p>
        </p:txBody>
      </p:sp>
      <p:sp>
        <p:nvSpPr>
          <p:cNvPr id="3" name="Content Placeholder 2"/>
          <p:cNvSpPr>
            <a:spLocks noGrp="1"/>
          </p:cNvSpPr>
          <p:nvPr>
            <p:ph idx="1"/>
          </p:nvPr>
        </p:nvSpPr>
        <p:spPr>
          <a:xfrm>
            <a:off x="457200" y="1600200"/>
            <a:ext cx="8534400" cy="4525963"/>
          </a:xfrm>
        </p:spPr>
        <p:txBody>
          <a:bodyPr>
            <a:normAutofit lnSpcReduction="10000"/>
          </a:bodyPr>
          <a:lstStyle/>
          <a:p>
            <a:pPr marL="0" indent="0">
              <a:buNone/>
            </a:pPr>
            <a:r>
              <a:rPr lang="en-US" sz="2600" dirty="0"/>
              <a:t>We’ll write down our strategies as things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737079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Summary</a:t>
            </a:r>
          </a:p>
        </p:txBody>
      </p:sp>
      <p:sp>
        <p:nvSpPr>
          <p:cNvPr id="6" name="Content Placeholder 5"/>
          <p:cNvSpPr>
            <a:spLocks noGrp="1"/>
          </p:cNvSpPr>
          <p:nvPr>
            <p:ph idx="1"/>
          </p:nvPr>
        </p:nvSpPr>
        <p:spPr/>
        <p:txBody>
          <a:bodyPr/>
          <a:lstStyle/>
          <a:p>
            <a:r>
              <a:rPr lang="en-US" dirty="0"/>
              <a:t>We've seen three examples of functions that do not fit the structural recursion pattern.</a:t>
            </a:r>
          </a:p>
          <a:p>
            <a:r>
              <a:rPr lang="en-US" dirty="0"/>
              <a:t>We introduced "general recursion", a new class of templates that give the writer more flexibility in writing functions that divide and conquer.</a:t>
            </a:r>
          </a:p>
          <a:p>
            <a:r>
              <a:rPr lang="en-US" dirty="0"/>
              <a:t>We wrote a recipe for writing general-recursion templates.</a:t>
            </a:r>
          </a:p>
        </p:txBody>
      </p:sp>
      <p:sp>
        <p:nvSpPr>
          <p:cNvPr id="4" name="Slide Number Placeholder 3"/>
          <p:cNvSpPr>
            <a:spLocks noGrp="1"/>
          </p:cNvSpPr>
          <p:nvPr>
            <p:ph type="sldNum" sz="quarter" idx="12"/>
          </p:nvPr>
        </p:nvSpPr>
        <p:spPr/>
        <p:txBody>
          <a:bodyPr/>
          <a:lstStyle/>
          <a:p>
            <a:fld id="{2AF3B5EA-18B6-4040-9F78-6052AF49C681}" type="slidenum">
              <a:rPr lang="en-US" smtClean="0"/>
              <a:t>34</a:t>
            </a:fld>
            <a:endParaRPr lang="en-US"/>
          </a:p>
        </p:txBody>
      </p:sp>
    </p:spTree>
    <p:extLst>
      <p:ext uri="{BB962C8B-B14F-4D97-AF65-F5344CB8AC3E}">
        <p14:creationId xmlns:p14="http://schemas.microsoft.com/office/powerpoint/2010/main" val="1030739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a:t>
            </a:r>
            <a:r>
              <a:rPr lang="en-US"/>
              <a:t>08-1-decode.rkt and 08-2-merge-sort.rkt in </a:t>
            </a:r>
            <a:r>
              <a:rPr lang="en-US" dirty="0"/>
              <a:t>the Examples folder.</a:t>
            </a:r>
          </a:p>
          <a:p>
            <a:r>
              <a:rPr lang="en-US" dirty="0"/>
              <a:t>Do Guided Practice 8.1</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034615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Halting Measures and Termination Reasoning</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8.2</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36</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482983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Recursion is more powerful than structural decomposition</a:t>
            </a:r>
          </a:p>
        </p:txBody>
      </p:sp>
      <p:sp>
        <p:nvSpPr>
          <p:cNvPr id="3" name="Content Placeholder 2"/>
          <p:cNvSpPr>
            <a:spLocks noGrp="1"/>
          </p:cNvSpPr>
          <p:nvPr>
            <p:ph idx="1"/>
          </p:nvPr>
        </p:nvSpPr>
        <p:spPr/>
        <p:txBody>
          <a:bodyPr>
            <a:normAutofit fontScale="92500" lnSpcReduction="20000"/>
          </a:bodyPr>
          <a:lstStyle/>
          <a:p>
            <a:r>
              <a:rPr lang="en-US" dirty="0"/>
              <a:t>Functions written using structural decomposition are guaranteed to halt with an answer, but general recursion allows you to write functions that don't always halt.</a:t>
            </a:r>
          </a:p>
          <a:p>
            <a:r>
              <a:rPr lang="en-US" dirty="0"/>
              <a:t>So every time we write a function using general recursion, we need to provide some </a:t>
            </a:r>
            <a:r>
              <a:rPr lang="en-US" i="1" dirty="0">
                <a:solidFill>
                  <a:srgbClr val="FF0000"/>
                </a:solidFill>
              </a:rPr>
              <a:t>termination reasoning</a:t>
            </a:r>
            <a:r>
              <a:rPr lang="en-US" dirty="0"/>
              <a:t> that explains why the function really does halt</a:t>
            </a:r>
          </a:p>
          <a:p>
            <a:pPr lvl="1"/>
            <a:r>
              <a:rPr lang="en-US" dirty="0"/>
              <a:t>or else warn the user that it may not halt.</a:t>
            </a:r>
          </a:p>
          <a:p>
            <a:pPr lvl="1"/>
            <a:r>
              <a:rPr lang="en-US" dirty="0"/>
              <a:t>easiest way to make a termination argument is by supplying a </a:t>
            </a:r>
            <a:r>
              <a:rPr lang="en-US" i="1" dirty="0">
                <a:solidFill>
                  <a:srgbClr val="FF0000"/>
                </a:solidFill>
              </a:rPr>
              <a:t>halting measure</a:t>
            </a:r>
            <a:r>
              <a:rPr lang="en-US" dirty="0"/>
              <a:t>.</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37</a:t>
            </a:fld>
            <a:endParaRPr lang="en-US"/>
          </a:p>
        </p:txBody>
      </p:sp>
    </p:spTree>
    <p:extLst>
      <p:ext uri="{BB962C8B-B14F-4D97-AF65-F5344CB8AC3E}">
        <p14:creationId xmlns:p14="http://schemas.microsoft.com/office/powerpoint/2010/main" val="115433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(1)</a:t>
            </a:r>
          </a:p>
        </p:txBody>
      </p:sp>
      <p:sp>
        <p:nvSpPr>
          <p:cNvPr id="3" name="Content Placeholder 2"/>
          <p:cNvSpPr>
            <a:spLocks noGrp="1"/>
          </p:cNvSpPr>
          <p:nvPr>
            <p:ph idx="1"/>
          </p:nvPr>
        </p:nvSpPr>
        <p:spPr/>
        <p:txBody>
          <a:bodyPr>
            <a:normAutofit/>
          </a:bodyPr>
          <a:lstStyle/>
          <a:p>
            <a:r>
              <a:rPr lang="en-US" dirty="0"/>
              <a:t>New required piece of the function header.</a:t>
            </a:r>
          </a:p>
          <a:p>
            <a:r>
              <a:rPr lang="en-US" dirty="0"/>
              <a:t>The halting measure is a way of explaining how each of the </a:t>
            </a:r>
            <a:r>
              <a:rPr lang="en-US" dirty="0" err="1"/>
              <a:t>subproblems</a:t>
            </a:r>
            <a:r>
              <a:rPr lang="en-US" dirty="0"/>
              <a:t> are easier than the original</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38</a:t>
            </a:fld>
            <a:endParaRPr lang="en-US"/>
          </a:p>
        </p:txBody>
      </p:sp>
    </p:spTree>
    <p:extLst>
      <p:ext uri="{BB962C8B-B14F-4D97-AF65-F5344CB8AC3E}">
        <p14:creationId xmlns:p14="http://schemas.microsoft.com/office/powerpoint/2010/main" val="3420130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39</a:t>
            </a:fld>
            <a:endParaRPr lang="en-US"/>
          </a:p>
        </p:txBody>
      </p:sp>
    </p:spTree>
    <p:extLst>
      <p:ext uri="{BB962C8B-B14F-4D97-AF65-F5344CB8AC3E}">
        <p14:creationId xmlns:p14="http://schemas.microsoft.com/office/powerpoint/2010/main" val="65367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08</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39275175"/>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1667731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For each function that uses general recursion you need to give</a:t>
            </a:r>
          </a:p>
          <a:p>
            <a:pPr lvl="1"/>
            <a:r>
              <a:rPr lang="en-US" dirty="0"/>
              <a:t>your proposed halting measure</a:t>
            </a:r>
          </a:p>
          <a:p>
            <a:pPr lvl="1"/>
            <a:r>
              <a:rPr lang="en-US" dirty="0"/>
              <a:t>some reasoning to show that your proposed halting measure really is a halting measure for your function. </a:t>
            </a:r>
          </a:p>
        </p:txBody>
      </p:sp>
      <p:sp>
        <p:nvSpPr>
          <p:cNvPr id="4" name="Slide Number Placeholder 3"/>
          <p:cNvSpPr>
            <a:spLocks noGrp="1"/>
          </p:cNvSpPr>
          <p:nvPr>
            <p:ph type="sldNum" sz="quarter" idx="12"/>
          </p:nvPr>
        </p:nvSpPr>
        <p:spPr/>
        <p:txBody>
          <a:bodyPr/>
          <a:lstStyle/>
          <a:p>
            <a:fld id="{2AF3B5EA-18B6-4040-9F78-6052AF49C681}" type="slidenum">
              <a:rPr lang="en-US" smtClean="0"/>
              <a:t>41</a:t>
            </a:fld>
            <a:endParaRPr lang="en-US"/>
          </a:p>
        </p:txBody>
      </p:sp>
    </p:spTree>
    <p:extLst>
      <p:ext uri="{BB962C8B-B14F-4D97-AF65-F5344CB8AC3E}">
        <p14:creationId xmlns:p14="http://schemas.microsoft.com/office/powerpoint/2010/main" val="541965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for </a:t>
            </a:r>
            <a:r>
              <a:rPr lang="en-US" b="1" dirty="0">
                <a:latin typeface="Consolas" pitchFamily="49" charset="0"/>
                <a:cs typeface="Consolas" pitchFamily="49" charset="0"/>
              </a:rPr>
              <a:t>decode</a:t>
            </a:r>
          </a:p>
        </p:txBody>
      </p:sp>
      <p:sp>
        <p:nvSpPr>
          <p:cNvPr id="3" name="Content Placeholder 2"/>
          <p:cNvSpPr>
            <a:spLocks noGrp="1"/>
          </p:cNvSpPr>
          <p:nvPr>
            <p:ph idx="1"/>
          </p:nvPr>
        </p:nvSpPr>
        <p:spPr/>
        <p:txBody>
          <a:bodyPr>
            <a:normAutofit lnSpcReduction="10000"/>
          </a:bodyPr>
          <a:lstStyle/>
          <a:p>
            <a:r>
              <a:rPr lang="en-US" dirty="0"/>
              <a:t>Proposed halting measure: the size of </a:t>
            </a:r>
            <a:r>
              <a:rPr lang="en-US" b="1" dirty="0" err="1"/>
              <a:t>sexp</a:t>
            </a:r>
            <a:r>
              <a:rPr lang="en-US" dirty="0"/>
              <a:t>.</a:t>
            </a:r>
          </a:p>
          <a:p>
            <a:r>
              <a:rPr lang="en-US" dirty="0"/>
              <a:t>Termination argument:</a:t>
            </a:r>
          </a:p>
          <a:p>
            <a:pPr lvl="1"/>
            <a:r>
              <a:rPr lang="en-US" dirty="0"/>
              <a:t>the size of an </a:t>
            </a:r>
            <a:r>
              <a:rPr lang="en-US" dirty="0" err="1"/>
              <a:t>sexp</a:t>
            </a:r>
            <a:r>
              <a:rPr lang="en-US" dirty="0"/>
              <a:t> is always a non-negative integer.</a:t>
            </a:r>
          </a:p>
          <a:p>
            <a:pPr lvl="1"/>
            <a:r>
              <a:rPr lang="en-US" dirty="0">
                <a:solidFill>
                  <a:srgbClr val="FF0000"/>
                </a:solidFill>
              </a:rPr>
              <a:t>If </a:t>
            </a:r>
            <a:r>
              <a:rPr lang="en-US" b="1" dirty="0" err="1">
                <a:solidFill>
                  <a:srgbClr val="FF0000"/>
                </a:solidFill>
              </a:rPr>
              <a:t>sexp</a:t>
            </a:r>
            <a:r>
              <a:rPr lang="en-US" dirty="0">
                <a:solidFill>
                  <a:srgbClr val="FF0000"/>
                </a:solidFill>
              </a:rPr>
              <a:t> is not a number, then </a:t>
            </a:r>
            <a:r>
              <a:rPr lang="en-US" b="1" dirty="0">
                <a:solidFill>
                  <a:srgbClr val="FF0000"/>
                </a:solidFill>
                <a:cs typeface="Consolas" pitchFamily="49" charset="0"/>
              </a:rPr>
              <a:t>(second </a:t>
            </a:r>
            <a:r>
              <a:rPr lang="en-US" b="1" dirty="0" err="1">
                <a:solidFill>
                  <a:srgbClr val="FF0000"/>
                </a:solidFill>
                <a:cs typeface="Consolas" pitchFamily="49" charset="0"/>
              </a:rPr>
              <a:t>sexp</a:t>
            </a:r>
            <a:r>
              <a:rPr lang="en-US" b="1" dirty="0">
                <a:solidFill>
                  <a:srgbClr val="FF0000"/>
                </a:solidFill>
                <a:cs typeface="Consolas" pitchFamily="49" charset="0"/>
              </a:rPr>
              <a:t>) </a:t>
            </a:r>
            <a:r>
              <a:rPr lang="en-US" dirty="0">
                <a:solidFill>
                  <a:srgbClr val="FF0000"/>
                </a:solidFill>
              </a:rPr>
              <a:t>and </a:t>
            </a:r>
            <a:r>
              <a:rPr lang="en-US" b="1" dirty="0">
                <a:solidFill>
                  <a:srgbClr val="FF0000"/>
                </a:solidFill>
                <a:cs typeface="Consolas" pitchFamily="49" charset="0"/>
              </a:rPr>
              <a:t>(third </a:t>
            </a:r>
            <a:r>
              <a:rPr lang="en-US" b="1" dirty="0" err="1">
                <a:solidFill>
                  <a:srgbClr val="FF0000"/>
                </a:solidFill>
                <a:cs typeface="Consolas" pitchFamily="49" charset="0"/>
              </a:rPr>
              <a:t>sexp</a:t>
            </a:r>
            <a:r>
              <a:rPr lang="en-US" b="1" dirty="0">
                <a:solidFill>
                  <a:srgbClr val="FF0000"/>
                </a:solidFill>
                <a:cs typeface="Consolas" pitchFamily="49" charset="0"/>
              </a:rPr>
              <a:t>) </a:t>
            </a:r>
            <a:r>
              <a:rPr lang="en-US" dirty="0">
                <a:solidFill>
                  <a:srgbClr val="FF0000"/>
                </a:solidFill>
              </a:rPr>
              <a:t>each have strictly smaller size than </a:t>
            </a:r>
            <a:r>
              <a:rPr lang="en-US" b="1" dirty="0" err="1">
                <a:solidFill>
                  <a:srgbClr val="FF0000"/>
                </a:solidFill>
                <a:latin typeface="Consolas" pitchFamily="49" charset="0"/>
                <a:cs typeface="Consolas" pitchFamily="49" charset="0"/>
              </a:rPr>
              <a:t>sexp</a:t>
            </a:r>
            <a:r>
              <a:rPr lang="en-US" dirty="0">
                <a:solidFill>
                  <a:srgbClr val="FF0000"/>
                </a:solidFill>
              </a:rPr>
              <a:t>.</a:t>
            </a:r>
          </a:p>
          <a:p>
            <a:r>
              <a:rPr lang="en-US" dirty="0"/>
              <a:t>So </a:t>
            </a:r>
            <a:r>
              <a:rPr lang="en-US" b="1" dirty="0">
                <a:latin typeface="+mj-lt"/>
                <a:cs typeface="Consolas" pitchFamily="49" charset="0"/>
              </a:rPr>
              <a:t>(size </a:t>
            </a:r>
            <a:r>
              <a:rPr lang="en-US" b="1" dirty="0" err="1">
                <a:latin typeface="+mj-lt"/>
                <a:cs typeface="Consolas" pitchFamily="49" charset="0"/>
              </a:rPr>
              <a:t>sexp</a:t>
            </a:r>
            <a:r>
              <a:rPr lang="en-US" b="1" dirty="0">
                <a:latin typeface="+mj-lt"/>
                <a:cs typeface="Consolas" pitchFamily="49" charset="0"/>
              </a:rPr>
              <a:t>) </a:t>
            </a:r>
            <a:r>
              <a:rPr lang="en-US" dirty="0"/>
              <a:t>is a halting measure for </a:t>
            </a:r>
            <a:r>
              <a:rPr lang="en-US" b="1" dirty="0">
                <a:latin typeface="Consolas" pitchFamily="49" charset="0"/>
                <a:cs typeface="Consolas" pitchFamily="49" charset="0"/>
              </a:rPr>
              <a:t>decode</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42</a:t>
            </a:fld>
            <a:endParaRPr lang="en-US"/>
          </a:p>
        </p:txBody>
      </p:sp>
      <p:sp>
        <p:nvSpPr>
          <p:cNvPr id="5" name="Rectangle 4"/>
          <p:cNvSpPr/>
          <p:nvPr/>
        </p:nvSpPr>
        <p:spPr>
          <a:xfrm>
            <a:off x="3733800" y="5273675"/>
            <a:ext cx="44958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There are many ways to define the size of an </a:t>
            </a:r>
            <a:r>
              <a:rPr lang="en-US" dirty="0" err="1">
                <a:solidFill>
                  <a:schemeClr val="tx1"/>
                </a:solidFill>
              </a:rPr>
              <a:t>Sexp</a:t>
            </a:r>
            <a:r>
              <a:rPr lang="en-US" dirty="0">
                <a:solidFill>
                  <a:schemeClr val="tx1"/>
                </a:solidFill>
              </a:rPr>
              <a:t>.  You could, for example, define it as the  total number of characters needed to print out the </a:t>
            </a:r>
            <a:r>
              <a:rPr lang="en-US" dirty="0" err="1">
                <a:solidFill>
                  <a:schemeClr val="tx1"/>
                </a:solidFill>
              </a:rPr>
              <a:t>sexp</a:t>
            </a:r>
            <a:r>
              <a:rPr lang="en-US" dirty="0">
                <a:solidFill>
                  <a:schemeClr val="tx1"/>
                </a:solidFill>
              </a:rPr>
              <a:t>.  Can you write this as a function?</a:t>
            </a:r>
          </a:p>
        </p:txBody>
      </p:sp>
    </p:spTree>
    <p:extLst>
      <p:ext uri="{BB962C8B-B14F-4D97-AF65-F5344CB8AC3E}">
        <p14:creationId xmlns:p14="http://schemas.microsoft.com/office/powerpoint/2010/main" val="3605898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reasoning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75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reasoning:</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(even-elements (rest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43</a:t>
            </a:fld>
            <a:endParaRPr lang="en-US"/>
          </a:p>
        </p:txBody>
      </p:sp>
    </p:spTree>
    <p:extLst>
      <p:ext uri="{BB962C8B-B14F-4D97-AF65-F5344CB8AC3E}">
        <p14:creationId xmlns:p14="http://schemas.microsoft.com/office/powerpoint/2010/main" val="2308579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Termination argument:</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44</a:t>
            </a:fld>
            <a:endParaRPr lang="en-US"/>
          </a:p>
        </p:txBody>
      </p:sp>
    </p:spTree>
    <p:extLst>
      <p:ext uri="{BB962C8B-B14F-4D97-AF65-F5344CB8AC3E}">
        <p14:creationId xmlns:p14="http://schemas.microsoft.com/office/powerpoint/2010/main" val="936476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the termination reasoning,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45</a:t>
            </a:fld>
            <a:endParaRPr lang="en-US"/>
          </a:p>
        </p:txBody>
      </p:sp>
    </p:spTree>
    <p:extLst>
      <p:ext uri="{BB962C8B-B14F-4D97-AF65-F5344CB8AC3E}">
        <p14:creationId xmlns:p14="http://schemas.microsoft.com/office/powerpoint/2010/main" val="4167886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5" name="Rectangle 4"/>
          <p:cNvSpPr/>
          <p:nvPr/>
        </p:nvSpPr>
        <p:spPr>
          <a:xfrm>
            <a:off x="4604657" y="3048000"/>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standard recursive definition of the </a:t>
            </a:r>
            <a:r>
              <a:rPr lang="en-US" dirty="0" err="1">
                <a:solidFill>
                  <a:schemeClr val="tx1"/>
                </a:solidFill>
              </a:rPr>
              <a:t>fibonacci</a:t>
            </a:r>
            <a:r>
              <a:rPr lang="en-US" dirty="0">
                <a:solidFill>
                  <a:schemeClr val="tx1"/>
                </a:solidFill>
              </a:rPr>
              <a:t> function</a:t>
            </a:r>
          </a:p>
        </p:txBody>
      </p:sp>
    </p:spTree>
    <p:extLst>
      <p:ext uri="{BB962C8B-B14F-4D97-AF65-F5344CB8AC3E}">
        <p14:creationId xmlns:p14="http://schemas.microsoft.com/office/powerpoint/2010/main" val="65771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 (2)</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3" name="Rectangle 2"/>
          <p:cNvSpPr/>
          <p:nvPr/>
        </p:nvSpPr>
        <p:spPr>
          <a:xfrm>
            <a:off x="4169229" y="2394857"/>
            <a:ext cx="49530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Let's check to see that the recursive calls obey the contract.</a:t>
            </a:r>
          </a:p>
          <a:p>
            <a:endParaRPr lang="en-US" dirty="0">
              <a:solidFill>
                <a:schemeClr val="tx1"/>
              </a:solidFill>
            </a:endParaRPr>
          </a:p>
          <a:p>
            <a:r>
              <a:rPr lang="en-US" dirty="0">
                <a:solidFill>
                  <a:schemeClr val="tx1"/>
                </a:solidFill>
              </a:rPr>
              <a:t>When we get to the recursive calls, if </a:t>
            </a:r>
            <a:r>
              <a:rPr lang="en-US" b="1" dirty="0">
                <a:solidFill>
                  <a:schemeClr val="tx1"/>
                </a:solidFill>
              </a:rPr>
              <a:t>n </a:t>
            </a:r>
            <a:r>
              <a:rPr lang="en-US" dirty="0">
                <a:solidFill>
                  <a:schemeClr val="tx1"/>
                </a:solidFill>
              </a:rPr>
              <a:t>is a </a:t>
            </a:r>
            <a:r>
              <a:rPr lang="en-US" dirty="0" err="1">
                <a:solidFill>
                  <a:schemeClr val="tx1"/>
                </a:solidFill>
              </a:rPr>
              <a:t>NonNegInt</a:t>
            </a:r>
            <a:r>
              <a:rPr lang="en-US" dirty="0">
                <a:solidFill>
                  <a:schemeClr val="tx1"/>
                </a:solidFill>
              </a:rPr>
              <a:t>, and it is not 0 or 1, then it must be greater than or equal to 2, so </a:t>
            </a:r>
            <a:r>
              <a:rPr lang="en-US" b="1" dirty="0">
                <a:solidFill>
                  <a:schemeClr val="tx1"/>
                </a:solidFill>
              </a:rPr>
              <a:t>n-1</a:t>
            </a:r>
            <a:r>
              <a:rPr lang="en-US" dirty="0">
                <a:solidFill>
                  <a:schemeClr val="tx1"/>
                </a:solidFill>
              </a:rPr>
              <a:t> and </a:t>
            </a:r>
            <a:r>
              <a:rPr lang="en-US" b="1" dirty="0">
                <a:solidFill>
                  <a:schemeClr val="tx1"/>
                </a:solidFill>
              </a:rPr>
              <a:t>n-2</a:t>
            </a:r>
            <a:r>
              <a:rPr lang="en-US" dirty="0">
                <a:solidFill>
                  <a:schemeClr val="tx1"/>
                </a:solidFill>
              </a:rPr>
              <a:t> are both </a:t>
            </a:r>
            <a:r>
              <a:rPr lang="en-US" dirty="0" err="1">
                <a:solidFill>
                  <a:schemeClr val="tx1"/>
                </a:solidFill>
              </a:rPr>
              <a:t>NonNegInt's</a:t>
            </a:r>
            <a:r>
              <a:rPr lang="en-US" dirty="0">
                <a:solidFill>
                  <a:schemeClr val="tx1"/>
                </a:solidFill>
              </a:rPr>
              <a:t>.</a:t>
            </a:r>
          </a:p>
        </p:txBody>
      </p:sp>
      <p:sp>
        <p:nvSpPr>
          <p:cNvPr id="6" name="Rectangle 5"/>
          <p:cNvSpPr/>
          <p:nvPr/>
        </p:nvSpPr>
        <p:spPr>
          <a:xfrm>
            <a:off x="4201886" y="5943600"/>
            <a:ext cx="4953000" cy="5715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the recursive calls don't violate the contract.</a:t>
            </a:r>
          </a:p>
        </p:txBody>
      </p:sp>
    </p:spTree>
    <p:extLst>
      <p:ext uri="{BB962C8B-B14F-4D97-AF65-F5344CB8AC3E}">
        <p14:creationId xmlns:p14="http://schemas.microsoft.com/office/powerpoint/2010/main" val="1264944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Termination Reasoning for </a:t>
            </a:r>
            <a:r>
              <a:rPr lang="en-US" b="1" dirty="0"/>
              <a:t>fib</a:t>
            </a:r>
          </a:p>
        </p:txBody>
      </p:sp>
      <p:sp>
        <p:nvSpPr>
          <p:cNvPr id="6" name="Content Placeholder 5"/>
          <p:cNvSpPr>
            <a:spLocks noGrp="1"/>
          </p:cNvSpPr>
          <p:nvPr>
            <p:ph idx="1"/>
          </p:nvPr>
        </p:nvSpPr>
        <p:spPr/>
        <p:txBody>
          <a:bodyPr/>
          <a:lstStyle/>
          <a:p>
            <a:r>
              <a:rPr lang="en-US" dirty="0"/>
              <a:t>Proposed halting measure: </a:t>
            </a:r>
            <a:r>
              <a:rPr lang="en-US" b="1" dirty="0"/>
              <a:t>n </a:t>
            </a:r>
          </a:p>
          <a:p>
            <a:r>
              <a:rPr lang="en-US" dirty="0"/>
              <a:t>Termination argument</a:t>
            </a:r>
          </a:p>
          <a:p>
            <a:pPr lvl="1"/>
            <a:r>
              <a:rPr lang="en-US" b="1" dirty="0">
                <a:solidFill>
                  <a:srgbClr val="FF0000"/>
                </a:solidFill>
              </a:rPr>
              <a:t>n </a:t>
            </a:r>
            <a:r>
              <a:rPr lang="en-US" dirty="0">
                <a:solidFill>
                  <a:srgbClr val="FF0000"/>
                </a:solidFill>
              </a:rPr>
              <a:t>is always a non-negative integer (by the contract)</a:t>
            </a:r>
          </a:p>
          <a:p>
            <a:pPr lvl="1"/>
            <a:r>
              <a:rPr lang="en-US" dirty="0">
                <a:solidFill>
                  <a:srgbClr val="FF0000"/>
                </a:solidFill>
              </a:rPr>
              <a:t>At each recursive  call, </a:t>
            </a:r>
            <a:r>
              <a:rPr lang="en-US" b="1" dirty="0">
                <a:solidFill>
                  <a:srgbClr val="FF0000"/>
                </a:solidFill>
              </a:rPr>
              <a:t>n-1</a:t>
            </a:r>
            <a:r>
              <a:rPr lang="en-US" dirty="0">
                <a:solidFill>
                  <a:srgbClr val="FF0000"/>
                </a:solidFill>
              </a:rPr>
              <a:t>  and </a:t>
            </a:r>
            <a:r>
              <a:rPr lang="en-US" b="1" dirty="0">
                <a:solidFill>
                  <a:srgbClr val="FF0000"/>
                </a:solidFill>
              </a:rPr>
              <a:t>n-2 </a:t>
            </a:r>
            <a:r>
              <a:rPr lang="en-US" dirty="0">
                <a:solidFill>
                  <a:srgbClr val="FF0000"/>
                </a:solidFill>
              </a:rPr>
              <a:t>are both non-negative  integers,  and each is strictly smaller than </a:t>
            </a:r>
            <a:r>
              <a:rPr lang="en-US" b="1" dirty="0">
                <a:solidFill>
                  <a:srgbClr val="FF0000"/>
                </a:solidFill>
              </a:rPr>
              <a:t>n. </a:t>
            </a:r>
            <a:r>
              <a:rPr lang="en-US" dirty="0">
                <a:solidFill>
                  <a:srgbClr val="FF0000"/>
                </a:solidFill>
              </a:rPr>
              <a:t>So</a:t>
            </a:r>
            <a:r>
              <a:rPr lang="en-US" b="1" dirty="0">
                <a:solidFill>
                  <a:srgbClr val="FF0000"/>
                </a:solidFill>
              </a:rPr>
              <a:t> n</a:t>
            </a:r>
            <a:r>
              <a:rPr lang="en-US" dirty="0">
                <a:solidFill>
                  <a:srgbClr val="FF0000"/>
                </a:solidFill>
              </a:rPr>
              <a:t> decreases at each recursive call.</a:t>
            </a:r>
          </a:p>
          <a:p>
            <a:r>
              <a:rPr lang="en-US" dirty="0"/>
              <a:t>So </a:t>
            </a:r>
            <a:r>
              <a:rPr lang="en-US" b="1" dirty="0"/>
              <a:t>n</a:t>
            </a:r>
            <a:r>
              <a:rPr lang="en-US" dirty="0"/>
              <a:t> is a halting measure for fib.</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48</a:t>
            </a:fld>
            <a:endParaRPr lang="en-US"/>
          </a:p>
        </p:txBody>
      </p:sp>
    </p:spTree>
    <p:extLst>
      <p:ext uri="{BB962C8B-B14F-4D97-AF65-F5344CB8AC3E}">
        <p14:creationId xmlns:p14="http://schemas.microsoft.com/office/powerpoint/2010/main" val="796945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about (fib -1)?</a:t>
            </a:r>
          </a:p>
        </p:txBody>
      </p:sp>
      <p:sp>
        <p:nvSpPr>
          <p:cNvPr id="5" name="Content Placeholder 4"/>
          <p:cNvSpPr>
            <a:spLocks noGrp="1"/>
          </p:cNvSpPr>
          <p:nvPr>
            <p:ph idx="1"/>
          </p:nvPr>
        </p:nvSpPr>
        <p:spPr/>
        <p:txBody>
          <a:bodyPr/>
          <a:lstStyle/>
          <a:p>
            <a:r>
              <a:rPr lang="en-US" dirty="0"/>
              <a:t>(fib -1)</a:t>
            </a:r>
          </a:p>
          <a:p>
            <a:r>
              <a:rPr lang="en-US" dirty="0"/>
              <a:t>= (+ (fib -2) (fib -3))</a:t>
            </a:r>
          </a:p>
          <a:p>
            <a:r>
              <a:rPr lang="en-US" dirty="0"/>
              <a:t>= (+ (+ (fib -3) (fib -4))</a:t>
            </a:r>
          </a:p>
          <a:p>
            <a:r>
              <a:rPr lang="en-US" dirty="0"/>
              <a:t>     (+ (fib -4) (fib -5))</a:t>
            </a:r>
          </a:p>
          <a:p>
            <a:r>
              <a:rPr lang="en-US" dirty="0"/>
              <a:t>= etc.</a:t>
            </a:r>
          </a:p>
          <a:p>
            <a:r>
              <a:rPr lang="en-US" b="0" dirty="0">
                <a:latin typeface="+mn-lt"/>
              </a:rPr>
              <a:t>Oops!  This doesn't terminate!</a:t>
            </a:r>
          </a:p>
        </p:txBody>
      </p:sp>
    </p:spTree>
    <p:extLst>
      <p:ext uri="{BB962C8B-B14F-4D97-AF65-F5344CB8AC3E}">
        <p14:creationId xmlns:p14="http://schemas.microsoft.com/office/powerpoint/2010/main" val="48654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Recursion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1033244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tell us?</a:t>
            </a:r>
          </a:p>
        </p:txBody>
      </p:sp>
      <p:sp>
        <p:nvSpPr>
          <p:cNvPr id="4" name="Content Placeholder 3"/>
          <p:cNvSpPr>
            <a:spLocks noGrp="1"/>
          </p:cNvSpPr>
          <p:nvPr>
            <p:ph idx="1"/>
          </p:nvPr>
        </p:nvSpPr>
        <p:spPr/>
        <p:txBody>
          <a:bodyPr>
            <a:normAutofit fontScale="85000" lnSpcReduction="10000"/>
          </a:bodyPr>
          <a:lstStyle/>
          <a:p>
            <a:r>
              <a:rPr lang="en-US" dirty="0"/>
              <a:t>First, it tells us that using general recursion we can write functions that may not terminate.</a:t>
            </a:r>
          </a:p>
          <a:p>
            <a:r>
              <a:rPr lang="en-US" dirty="0"/>
              <a:t>We couldn't do this using structural decomposition.</a:t>
            </a:r>
          </a:p>
          <a:p>
            <a:r>
              <a:rPr lang="en-US" dirty="0"/>
              <a:t>Is there something wrong with our termination argument?</a:t>
            </a:r>
          </a:p>
          <a:p>
            <a:r>
              <a:rPr lang="en-US" dirty="0"/>
              <a:t>No, because the termination argument only says what happens when </a:t>
            </a:r>
            <a:r>
              <a:rPr lang="en-US" b="1" dirty="0"/>
              <a:t>n</a:t>
            </a:r>
            <a:r>
              <a:rPr lang="en-US" dirty="0"/>
              <a:t> is a </a:t>
            </a:r>
            <a:r>
              <a:rPr lang="en-US" dirty="0" err="1"/>
              <a:t>NonNegInt</a:t>
            </a:r>
            <a:endParaRPr lang="en-US" dirty="0"/>
          </a:p>
          <a:p>
            <a:r>
              <a:rPr lang="en-US" dirty="0"/>
              <a:t>-1 is a contract violation, so anything could happen.</a:t>
            </a:r>
          </a:p>
          <a:p>
            <a:r>
              <a:rPr lang="en-US" dirty="0"/>
              <a:t>If we want to make the contract </a:t>
            </a:r>
            <a:r>
              <a:rPr lang="en-US" dirty="0" err="1"/>
              <a:t>Int</a:t>
            </a:r>
            <a:r>
              <a:rPr lang="en-US" dirty="0"/>
              <a:t> -&gt; </a:t>
            </a:r>
            <a:r>
              <a:rPr lang="en-US" dirty="0" err="1"/>
              <a:t>Int</a:t>
            </a:r>
            <a:r>
              <a:rPr lang="en-US" dirty="0"/>
              <a:t> , then we need to document the non-termination behavior: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50</a:t>
            </a:fld>
            <a:endParaRPr lang="en-US"/>
          </a:p>
        </p:txBody>
      </p:sp>
    </p:spTree>
    <p:extLst>
      <p:ext uri="{BB962C8B-B14F-4D97-AF65-F5344CB8AC3E}">
        <p14:creationId xmlns:p14="http://schemas.microsoft.com/office/powerpoint/2010/main" val="2193550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non-termination</a:t>
            </a:r>
          </a:p>
        </p:txBody>
      </p:sp>
      <p:sp>
        <p:nvSpPr>
          <p:cNvPr id="3" name="Content Placeholder 2"/>
          <p:cNvSpPr>
            <a:spLocks noGrp="1"/>
          </p:cNvSpPr>
          <p:nvPr>
            <p:ph idx="1"/>
          </p:nvPr>
        </p:nvSpPr>
        <p:spPr/>
        <p:txBody>
          <a:bodyPr/>
          <a:lstStyle/>
          <a:p>
            <a:pPr>
              <a:spcBef>
                <a:spcPts val="0"/>
              </a:spcBef>
            </a:pPr>
            <a:r>
              <a:rPr lang="en-US" dirty="0"/>
              <a:t>fib : Integer -&gt; Integer</a:t>
            </a:r>
          </a:p>
          <a:p>
            <a:pPr>
              <a:spcBef>
                <a:spcPts val="0"/>
              </a:spcBef>
            </a:pPr>
            <a:r>
              <a:rPr lang="en-US" dirty="0"/>
              <a:t>Halting Measure: </a:t>
            </a:r>
          </a:p>
          <a:p>
            <a:pPr>
              <a:spcBef>
                <a:spcPts val="0"/>
              </a:spcBef>
            </a:pPr>
            <a:r>
              <a:rPr lang="en-US" dirty="0"/>
              <a:t>  If n is non-negative, then n is a halting measure.  </a:t>
            </a:r>
          </a:p>
          <a:p>
            <a:pPr>
              <a:spcBef>
                <a:spcPts val="0"/>
              </a:spcBef>
            </a:pPr>
            <a:r>
              <a:rPr lang="en-US" dirty="0"/>
              <a:t>  If n is negative, the function fails to halt.</a:t>
            </a:r>
          </a:p>
        </p:txBody>
      </p:sp>
      <p:sp>
        <p:nvSpPr>
          <p:cNvPr id="4" name="Slide Number Placeholder 3"/>
          <p:cNvSpPr>
            <a:spLocks noGrp="1"/>
          </p:cNvSpPr>
          <p:nvPr>
            <p:ph type="sldNum" sz="quarter" idx="12"/>
          </p:nvPr>
        </p:nvSpPr>
        <p:spPr/>
        <p:txBody>
          <a:bodyPr/>
          <a:lstStyle/>
          <a:p>
            <a:fld id="{2AF3B5EA-18B6-4040-9F78-6052AF49C681}" type="slidenum">
              <a:rPr lang="en-US" smtClean="0"/>
              <a:t>51</a:t>
            </a:fld>
            <a:endParaRPr lang="en-US"/>
          </a:p>
        </p:txBody>
      </p:sp>
    </p:spTree>
    <p:extLst>
      <p:ext uri="{BB962C8B-B14F-4D97-AF65-F5344CB8AC3E}">
        <p14:creationId xmlns:p14="http://schemas.microsoft.com/office/powerpoint/2010/main" val="3242840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Recursion vs. Structural Decomposition</a:t>
            </a:r>
          </a:p>
        </p:txBody>
      </p:sp>
      <p:sp>
        <p:nvSpPr>
          <p:cNvPr id="3" name="Content Placeholder 2"/>
          <p:cNvSpPr>
            <a:spLocks noGrp="1"/>
          </p:cNvSpPr>
          <p:nvPr>
            <p:ph idx="1"/>
          </p:nvPr>
        </p:nvSpPr>
        <p:spPr/>
        <p:txBody>
          <a:bodyPr>
            <a:normAutofit fontScale="92500" lnSpcReduction="20000"/>
          </a:bodyPr>
          <a:lstStyle/>
          <a:p>
            <a:r>
              <a:rPr lang="en-US" dirty="0"/>
              <a:t>Structural decomposition is a special case of General Recursion:  it's a standard recipe for finding </a:t>
            </a:r>
            <a:r>
              <a:rPr lang="en-US" dirty="0" err="1"/>
              <a:t>subproblems</a:t>
            </a:r>
            <a:r>
              <a:rPr lang="en-US" dirty="0"/>
              <a:t> that are guaranteed to be easier.</a:t>
            </a:r>
          </a:p>
          <a:p>
            <a:pPr lvl="1"/>
            <a:r>
              <a:rPr lang="en-US" dirty="0"/>
              <a:t>A field is always smaller than the structure it’s contained in.</a:t>
            </a:r>
          </a:p>
          <a:p>
            <a:r>
              <a:rPr lang="en-US" dirty="0"/>
              <a:t>For general recursion</a:t>
            </a:r>
            <a:r>
              <a:rPr lang="en-US"/>
              <a:t>, you must </a:t>
            </a:r>
            <a:r>
              <a:rPr lang="en-US" dirty="0"/>
              <a:t>always explain in what way the new problems are easier.</a:t>
            </a:r>
          </a:p>
          <a:p>
            <a:r>
              <a:rPr lang="en-US" dirty="0"/>
              <a:t>Use structural decomposition when you can, general recursion when you need to.</a:t>
            </a:r>
          </a:p>
          <a:p>
            <a:r>
              <a:rPr lang="en-US" dirty="0"/>
              <a:t>Always use the simplest tool that works!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52</a:t>
            </a:fld>
            <a:endParaRPr lang="en-US"/>
          </a:p>
        </p:txBody>
      </p:sp>
    </p:spTree>
    <p:extLst>
      <p:ext uri="{BB962C8B-B14F-4D97-AF65-F5344CB8AC3E}">
        <p14:creationId xmlns:p14="http://schemas.microsoft.com/office/powerpoint/2010/main" val="204172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definition of function </a:t>
            </a:r>
            <a:r>
              <a:rPr lang="en-US" b="1" dirty="0">
                <a:latin typeface="Consolas" pitchFamily="49" charset="0"/>
                <a:cs typeface="Consolas" pitchFamily="49" charset="0"/>
              </a:rPr>
              <a:t>f</a:t>
            </a:r>
            <a:r>
              <a:rPr lang="en-US" dirty="0"/>
              <a:t> :</a:t>
            </a:r>
          </a:p>
        </p:txBody>
      </p:sp>
      <p:sp>
        <p:nvSpPr>
          <p:cNvPr id="3" name="Content Placeholder 2"/>
          <p:cNvSpPr>
            <a:spLocks noGrp="1"/>
          </p:cNvSpPr>
          <p:nvPr>
            <p:ph idx="1"/>
          </p:nvPr>
        </p:nvSpPr>
        <p:spPr/>
        <p:txBody>
          <a:bodyPr/>
          <a:lstStyle/>
          <a:p>
            <a:pPr marL="0" indent="0">
              <a:buNone/>
            </a:pPr>
            <a:r>
              <a:rPr lang="en-US" b="1" dirty="0">
                <a:latin typeface="Consolas" pitchFamily="49" charset="0"/>
                <a:cs typeface="Consolas" pitchFamily="49" charset="0"/>
              </a:rPr>
              <a:t>(... (f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structural</a:t>
            </a:r>
          </a:p>
          <a:p>
            <a:pPr marL="0" indent="0">
              <a:buNone/>
            </a:pPr>
            <a:r>
              <a:rPr lang="en-US" b="1" dirty="0">
                <a:latin typeface="Consolas" pitchFamily="49" charset="0"/>
                <a:cs typeface="Consolas" pitchFamily="49" charset="0"/>
              </a:rPr>
              <a:t>(f (...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general</a:t>
            </a:r>
          </a:p>
        </p:txBody>
      </p:sp>
      <p:sp>
        <p:nvSpPr>
          <p:cNvPr id="5" name="Slide Number Placeholder 4"/>
          <p:cNvSpPr>
            <a:spLocks noGrp="1"/>
          </p:cNvSpPr>
          <p:nvPr>
            <p:ph type="sldNum" sz="quarter" idx="12"/>
          </p:nvPr>
        </p:nvSpPr>
        <p:spPr/>
        <p:txBody>
          <a:bodyPr/>
          <a:lstStyle/>
          <a:p>
            <a:fld id="{9F4492BD-6A9C-48FC-AC76-0B4FE11194A1}" type="slidenum">
              <a:rPr lang="en-US" smtClean="0"/>
              <a:pPr/>
              <a:t>53</a:t>
            </a:fld>
            <a:endParaRPr lang="en-US"/>
          </a:p>
        </p:txBody>
      </p:sp>
      <p:sp>
        <p:nvSpPr>
          <p:cNvPr id="4" name="Rectangle 3"/>
          <p:cNvSpPr/>
          <p:nvPr/>
        </p:nvSpPr>
        <p:spPr>
          <a:xfrm>
            <a:off x="1295400" y="3200400"/>
            <a:ext cx="7162800" cy="3276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You can usually tell just from the function definition whether it is structural or general recursion. </a:t>
            </a:r>
          </a:p>
          <a:p>
            <a:endParaRPr lang="en-US" dirty="0"/>
          </a:p>
          <a:p>
            <a:r>
              <a:rPr lang="en-US" dirty="0"/>
              <a:t>In the first example here, </a:t>
            </a:r>
            <a:r>
              <a:rPr lang="en-US" b="1" dirty="0"/>
              <a:t>f</a:t>
            </a:r>
            <a:r>
              <a:rPr lang="en-US" dirty="0"/>
              <a:t> is called on </a:t>
            </a:r>
            <a:r>
              <a:rPr lang="en-US" b="1" dirty="0"/>
              <a:t>(rest </a:t>
            </a:r>
            <a:r>
              <a:rPr lang="en-US" b="1" dirty="0" err="1"/>
              <a:t>lst</a:t>
            </a:r>
            <a:r>
              <a:rPr lang="en-US" b="1" dirty="0"/>
              <a:t>)</a:t>
            </a:r>
            <a:r>
              <a:rPr lang="en-US" dirty="0"/>
              <a:t>, which is a component of the list, and is therefore smaller than </a:t>
            </a:r>
            <a:r>
              <a:rPr lang="en-US" b="1" dirty="0" err="1"/>
              <a:t>lst</a:t>
            </a:r>
            <a:r>
              <a:rPr lang="en-US" dirty="0"/>
              <a:t>. This is what the list template tells us.</a:t>
            </a:r>
          </a:p>
          <a:p>
            <a:endParaRPr lang="en-US" dirty="0"/>
          </a:p>
          <a:p>
            <a:r>
              <a:rPr lang="en-US" dirty="0"/>
              <a:t>In the second example, </a:t>
            </a:r>
            <a:r>
              <a:rPr lang="en-US" b="1" dirty="0"/>
              <a:t>f</a:t>
            </a:r>
            <a:r>
              <a:rPr lang="en-US" dirty="0"/>
              <a:t> is being called some other value that happens to be computed from </a:t>
            </a:r>
            <a:r>
              <a:rPr lang="en-US" b="1" dirty="0"/>
              <a:t>(rest </a:t>
            </a:r>
            <a:r>
              <a:rPr lang="en-US" b="1" dirty="0" err="1"/>
              <a:t>lst</a:t>
            </a:r>
            <a:r>
              <a:rPr lang="en-US" b="1" dirty="0"/>
              <a:t>)</a:t>
            </a:r>
            <a:r>
              <a:rPr lang="en-US" dirty="0"/>
              <a:t>, but that’s not the same as </a:t>
            </a:r>
            <a:r>
              <a:rPr lang="en-US" b="1" dirty="0"/>
              <a:t>(rest </a:t>
            </a:r>
            <a:r>
              <a:rPr lang="en-US" b="1" dirty="0" err="1"/>
              <a:t>lst</a:t>
            </a:r>
            <a:r>
              <a:rPr lang="en-US" b="1" dirty="0"/>
              <a:t>)</a:t>
            </a:r>
            <a:r>
              <a:rPr lang="en-US" dirty="0"/>
              <a:t>.  So this example is general recursion.  There’s no telling how big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If we call f on it, we’d better have a termination argument to ensure that it has a smaller halting measure.</a:t>
            </a:r>
            <a:endParaRPr lang="en-US" dirty="0"/>
          </a:p>
        </p:txBody>
      </p:sp>
    </p:spTree>
    <p:extLst>
      <p:ext uri="{BB962C8B-B14F-4D97-AF65-F5344CB8AC3E}">
        <p14:creationId xmlns:p14="http://schemas.microsoft.com/office/powerpoint/2010/main" val="1533301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(1)</a:t>
            </a:r>
          </a:p>
        </p:txBody>
      </p:sp>
      <p:sp>
        <p:nvSpPr>
          <p:cNvPr id="3" name="Content Placeholder 2"/>
          <p:cNvSpPr>
            <a:spLocks noGrp="1"/>
          </p:cNvSpPr>
          <p:nvPr>
            <p:ph idx="1"/>
          </p:nvPr>
        </p:nvSpPr>
        <p:spPr/>
        <p:txBody>
          <a:bodyPr>
            <a:normAutofit fontScale="85000" lnSpcReduction="20000"/>
          </a:bodyPr>
          <a:lstStyle/>
          <a:p>
            <a:r>
              <a:rPr lang="en-US" dirty="0"/>
              <a:t>We've introduced </a:t>
            </a:r>
            <a:r>
              <a:rPr lang="en-US" i="1" dirty="0">
                <a:solidFill>
                  <a:srgbClr val="FF0000"/>
                </a:solidFill>
              </a:rPr>
              <a:t>general recursion</a:t>
            </a:r>
            <a:r>
              <a:rPr lang="en-US" dirty="0"/>
              <a:t>.</a:t>
            </a:r>
          </a:p>
          <a:p>
            <a:r>
              <a:rPr lang="en-US" dirty="0"/>
              <a:t>Solve the problem by combining solutions to easier </a:t>
            </a:r>
            <a:r>
              <a:rPr lang="en-US" dirty="0" err="1"/>
              <a:t>subproblems</a:t>
            </a:r>
            <a:r>
              <a:rPr lang="en-US" dirty="0"/>
              <a:t>.</a:t>
            </a:r>
          </a:p>
          <a:p>
            <a:r>
              <a:rPr lang="en-US" dirty="0"/>
              <a:t>Must propose a </a:t>
            </a:r>
            <a:r>
              <a:rPr lang="en-US" i="1" dirty="0">
                <a:solidFill>
                  <a:srgbClr val="FF0000"/>
                </a:solidFill>
              </a:rPr>
              <a:t>halting measure </a:t>
            </a:r>
            <a:r>
              <a:rPr lang="en-US" dirty="0"/>
              <a:t>that documents the "difficulty" of each instance of the problem.</a:t>
            </a:r>
          </a:p>
          <a:p>
            <a:r>
              <a:rPr lang="en-US" dirty="0"/>
              <a:t>Must give </a:t>
            </a:r>
            <a:r>
              <a:rPr lang="en-US" i="1" dirty="0">
                <a:solidFill>
                  <a:srgbClr val="FF0000"/>
                </a:solidFill>
              </a:rPr>
              <a:t>termination reasoning </a:t>
            </a:r>
            <a:r>
              <a:rPr lang="en-US" dirty="0"/>
              <a:t>that explains why the proposed halting measure really is a halting measure for this function.</a:t>
            </a:r>
          </a:p>
          <a:p>
            <a:r>
              <a:rPr lang="en-US" dirty="0"/>
              <a:t>Structural decomposition is a special case where the data definition guarantees the </a:t>
            </a:r>
            <a:r>
              <a:rPr lang="en-US" dirty="0" err="1"/>
              <a:t>subproblem</a:t>
            </a:r>
            <a:r>
              <a:rPr lang="en-US" dirty="0"/>
              <a:t> is easier.</a:t>
            </a:r>
          </a:p>
          <a:p>
            <a:r>
              <a:rPr lang="en-US" dirty="0"/>
              <a:t>Always use the simplest tool that works!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54</a:t>
            </a:fld>
            <a:endParaRPr lang="en-US"/>
          </a:p>
        </p:txBody>
      </p:sp>
    </p:spTree>
    <p:extLst>
      <p:ext uri="{BB962C8B-B14F-4D97-AF65-F5344CB8AC3E}">
        <p14:creationId xmlns:p14="http://schemas.microsoft.com/office/powerpoint/2010/main" val="148858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(2)</a:t>
            </a:r>
          </a:p>
        </p:txBody>
      </p:sp>
      <p:sp>
        <p:nvSpPr>
          <p:cNvPr id="7" name="Content Placeholder 2"/>
          <p:cNvSpPr>
            <a:spLocks noGrp="1"/>
          </p:cNvSpPr>
          <p:nvPr>
            <p:ph idx="1"/>
          </p:nvPr>
        </p:nvSpPr>
        <p:spPr/>
        <p:txBody>
          <a:bodyPr/>
          <a:lstStyle/>
          <a:p>
            <a:pPr marL="0" indent="0">
              <a:buNone/>
            </a:pPr>
            <a:r>
              <a:rPr lang="en-US" dirty="0"/>
              <a:t>You should now be able to</a:t>
            </a:r>
          </a:p>
          <a:p>
            <a:pPr lvl="0"/>
            <a:r>
              <a:rPr lang="en-US" dirty="0"/>
              <a:t>Identify general recursion and distinguish it from structural decomposition.</a:t>
            </a:r>
          </a:p>
          <a:p>
            <a:r>
              <a:rPr lang="en-US" dirty="0"/>
              <a:t>Explain the usual structure of a termination reasoning.</a:t>
            </a:r>
          </a:p>
        </p:txBody>
      </p:sp>
      <p:sp>
        <p:nvSpPr>
          <p:cNvPr id="2" name="Slide Number Placeholder 1"/>
          <p:cNvSpPr>
            <a:spLocks noGrp="1"/>
          </p:cNvSpPr>
          <p:nvPr>
            <p:ph type="sldNum" sz="quarter" idx="12"/>
          </p:nvPr>
        </p:nvSpPr>
        <p:spPr/>
        <p:txBody>
          <a:bodyPr/>
          <a:lstStyle/>
          <a:p>
            <a:fld id="{9F4492BD-6A9C-48FC-AC76-0B4FE11194A1}" type="slidenum">
              <a:rPr lang="en-US" smtClean="0"/>
              <a:pPr/>
              <a:t>55</a:t>
            </a:fld>
            <a:endParaRPr lang="en-US"/>
          </a:p>
        </p:txBody>
      </p:sp>
    </p:spTree>
    <p:extLst>
      <p:ext uri="{BB962C8B-B14F-4D97-AF65-F5344CB8AC3E}">
        <p14:creationId xmlns:p14="http://schemas.microsoft.com/office/powerpoint/2010/main" val="2939336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examples of general recursion in 08-1-decode.rkt, 08-2-merge-sort.rkt</a:t>
            </a:r>
            <a:r>
              <a:rPr lang="en-US"/>
              <a:t>, and  08-3-fib.rkt in </a:t>
            </a:r>
            <a:r>
              <a:rPr lang="en-US" dirty="0"/>
              <a:t>the Examples folder.</a:t>
            </a:r>
          </a:p>
          <a:p>
            <a:r>
              <a:rPr lang="en-US" dirty="0"/>
              <a:t>If you have questions about this lesson, ask them on the Discussion Board</a:t>
            </a:r>
          </a:p>
          <a:p>
            <a:r>
              <a:rPr lang="en-US" dirty="0"/>
              <a:t>Do Guided Practice 8.2.</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56</a:t>
            </a:fld>
            <a:endParaRPr lang="en-US"/>
          </a:p>
        </p:txBody>
      </p:sp>
    </p:spTree>
    <p:extLst>
      <p:ext uri="{BB962C8B-B14F-4D97-AF65-F5344CB8AC3E}">
        <p14:creationId xmlns:p14="http://schemas.microsoft.com/office/powerpoint/2010/main" val="3079789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F699-B851-4E48-A2EE-EB05DF6895E3}"/>
              </a:ext>
            </a:extLst>
          </p:cNvPr>
          <p:cNvSpPr>
            <a:spLocks noGrp="1"/>
          </p:cNvSpPr>
          <p:nvPr>
            <p:ph type="title"/>
          </p:nvPr>
        </p:nvSpPr>
        <p:spPr/>
        <p:txBody>
          <a:bodyPr/>
          <a:lstStyle/>
          <a:p>
            <a:r>
              <a:rPr lang="en-US" dirty="0"/>
              <a:t>Outtakes</a:t>
            </a:r>
          </a:p>
        </p:txBody>
      </p:sp>
      <p:sp>
        <p:nvSpPr>
          <p:cNvPr id="3" name="Content Placeholder 2">
            <a:extLst>
              <a:ext uri="{FF2B5EF4-FFF2-40B4-BE49-F238E27FC236}">
                <a16:creationId xmlns:a16="http://schemas.microsoft.com/office/drawing/2014/main" id="{D3255EB9-DF3A-40D8-A24F-E637D3B69244}"/>
              </a:ext>
            </a:extLst>
          </p:cNvPr>
          <p:cNvSpPr>
            <a:spLocks noGrp="1"/>
          </p:cNvSpPr>
          <p:nvPr>
            <p:ph idx="1"/>
          </p:nvPr>
        </p:nvSpPr>
        <p:spPr/>
        <p:txBody>
          <a:bodyPr/>
          <a:lstStyle/>
          <a:p>
            <a:r>
              <a:rPr lang="en-US" dirty="0"/>
              <a:t>Old Slides Start Here</a:t>
            </a:r>
          </a:p>
        </p:txBody>
      </p:sp>
      <p:sp>
        <p:nvSpPr>
          <p:cNvPr id="4" name="Slide Number Placeholder 3">
            <a:extLst>
              <a:ext uri="{FF2B5EF4-FFF2-40B4-BE49-F238E27FC236}">
                <a16:creationId xmlns:a16="http://schemas.microsoft.com/office/drawing/2014/main" id="{752178E3-9D59-4BE9-9142-3ABBAE545154}"/>
              </a:ext>
            </a:extLst>
          </p:cNvPr>
          <p:cNvSpPr>
            <a:spLocks noGrp="1"/>
          </p:cNvSpPr>
          <p:nvPr>
            <p:ph type="sldNum" sz="quarter" idx="12"/>
          </p:nvPr>
        </p:nvSpPr>
        <p:spPr/>
        <p:txBody>
          <a:bodyPr/>
          <a:lstStyle/>
          <a:p>
            <a:fld id="{2AF3B5EA-18B6-4040-9F78-6052AF49C681}" type="slidenum">
              <a:rPr lang="en-US" smtClean="0"/>
              <a:t>57</a:t>
            </a:fld>
            <a:endParaRPr lang="en-US"/>
          </a:p>
        </p:txBody>
      </p:sp>
    </p:spTree>
    <p:extLst>
      <p:ext uri="{BB962C8B-B14F-4D97-AF65-F5344CB8AC3E}">
        <p14:creationId xmlns:p14="http://schemas.microsoft.com/office/powerpoint/2010/main" val="3587817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a:t>
            </a:r>
            <a:r>
              <a:rPr lang="en-US" b="1" dirty="0"/>
              <a:t>decode</a:t>
            </a:r>
          </a:p>
        </p:txBody>
      </p:sp>
      <p:sp>
        <p:nvSpPr>
          <p:cNvPr id="3" name="Content Placeholder 2"/>
          <p:cNvSpPr>
            <a:spLocks noGrp="1"/>
          </p:cNvSpPr>
          <p:nvPr>
            <p:ph idx="1"/>
          </p:nvPr>
        </p:nvSpPr>
        <p:spPr>
          <a:xfrm>
            <a:off x="457200" y="1600200"/>
            <a:ext cx="8077200" cy="4525963"/>
          </a:xfrm>
          <a:noFill/>
        </p:spPr>
        <p:txBody>
          <a:bodyPr>
            <a:normAutofit/>
          </a:bodyPr>
          <a:lstStyle/>
          <a:p>
            <a:pPr>
              <a:buNone/>
            </a:pPr>
            <a:r>
              <a:rPr lang="en-US" sz="2800" b="1" dirty="0">
                <a:latin typeface="Consolas" pitchFamily="49" charset="0"/>
                <a:cs typeface="Consolas" pitchFamily="49" charset="0"/>
              </a:rPr>
              <a:t>(define-</a:t>
            </a:r>
            <a:r>
              <a:rPr lang="en-US" sz="2800" b="1" dirty="0" err="1">
                <a:latin typeface="Consolas" pitchFamily="49" charset="0"/>
                <a:cs typeface="Consolas" pitchFamily="49" charset="0"/>
              </a:rPr>
              <a:t>struct</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(exp1 exp2))</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is either</a:t>
            </a:r>
          </a:p>
          <a:p>
            <a:pPr>
              <a:buNone/>
            </a:pPr>
            <a:r>
              <a:rPr lang="en-US" sz="2800" b="1" dirty="0">
                <a:latin typeface="Consolas" pitchFamily="49" charset="0"/>
                <a:cs typeface="Consolas" pitchFamily="49" charset="0"/>
              </a:rPr>
              <a:t>;; -- a Number</a:t>
            </a:r>
          </a:p>
          <a:p>
            <a:pPr>
              <a:buNone/>
            </a:pPr>
            <a:r>
              <a:rPr lang="en-US" sz="2800" b="1" dirty="0">
                <a:latin typeface="Consolas" pitchFamily="49" charset="0"/>
                <a:cs typeface="Consolas" pitchFamily="49" charset="0"/>
              </a:rPr>
              <a:t>;; -- (make-</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58</a:t>
            </a:fld>
            <a:endParaRPr lang="en-US"/>
          </a:p>
        </p:txBody>
      </p:sp>
      <p:sp>
        <p:nvSpPr>
          <p:cNvPr id="4" name="Rectangle 3"/>
          <p:cNvSpPr/>
          <p:nvPr/>
        </p:nvSpPr>
        <p:spPr>
          <a:xfrm>
            <a:off x="4572000" y="4302059"/>
            <a:ext cx="4234544" cy="179977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extLst>
      <p:ext uri="{BB962C8B-B14F-4D97-AF65-F5344CB8AC3E}">
        <p14:creationId xmlns:p14="http://schemas.microsoft.com/office/powerpoint/2010/main" val="2521128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2 4)</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59</a:t>
            </a:fld>
            <a:endParaRPr lang="en-US"/>
          </a:p>
        </p:txBody>
      </p:sp>
      <p:sp>
        <p:nvSpPr>
          <p:cNvPr id="4" name="Rectangle 3"/>
          <p:cNvSpPr/>
          <p:nvPr/>
        </p:nvSpPr>
        <p:spPr>
          <a:xfrm>
            <a:off x="3962400" y="4981074"/>
            <a:ext cx="43434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is tedious at best.</a:t>
            </a:r>
          </a:p>
        </p:txBody>
      </p:sp>
    </p:spTree>
    <p:extLst>
      <p:ext uri="{BB962C8B-B14F-4D97-AF65-F5344CB8AC3E}">
        <p14:creationId xmlns:p14="http://schemas.microsoft.com/office/powerpoint/2010/main" val="112757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But that’s not the only way to use recursion.</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1890707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very human-friendly...</a:t>
            </a:r>
          </a:p>
        </p:txBody>
      </p:sp>
      <p:sp>
        <p:nvSpPr>
          <p:cNvPr id="3" name="Content Placeholder 2"/>
          <p:cNvSpPr>
            <a:spLocks noGrp="1"/>
          </p:cNvSpPr>
          <p:nvPr>
            <p:ph idx="1"/>
          </p:nvPr>
        </p:nvSpPr>
        <p:spPr/>
        <p:txBody>
          <a:bodyPr/>
          <a:lstStyle/>
          <a:p>
            <a:r>
              <a:rPr lang="en-US" dirty="0"/>
              <a:t>How about using more  Scheme-like notation,  </a:t>
            </a:r>
            <a:r>
              <a:rPr lang="en-US" dirty="0" err="1"/>
              <a:t>eg</a:t>
            </a:r>
            <a:r>
              <a:rPr lang="en-US" dirty="0"/>
              <a:t>:</a:t>
            </a:r>
          </a:p>
          <a:p>
            <a:endParaRPr lang="en-US" dirty="0"/>
          </a:p>
          <a:p>
            <a:pPr>
              <a:buNone/>
            </a:pP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a:t>
            </a:r>
          </a:p>
          <a:p>
            <a:pPr>
              <a:buNone/>
            </a:pPr>
            <a:r>
              <a:rPr lang="en-US" b="1" dirty="0">
                <a:latin typeface="Consolas" pitchFamily="49" charset="0"/>
                <a:cs typeface="Consolas" pitchFamily="49" charset="0"/>
              </a:rPr>
              <a:t>(- (- 2 4) (- 3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60</a:t>
            </a:fld>
            <a:endParaRPr lang="en-US"/>
          </a:p>
        </p:txBody>
      </p:sp>
    </p:spTree>
    <p:extLst>
      <p:ext uri="{BB962C8B-B14F-4D97-AF65-F5344CB8AC3E}">
        <p14:creationId xmlns:p14="http://schemas.microsoft.com/office/powerpoint/2010/main" val="1825688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convert from human-friendly notation to </a:t>
            </a:r>
            <a:r>
              <a:rPr lang="en-US" dirty="0" err="1"/>
              <a:t>diffexps</a:t>
            </a:r>
            <a:r>
              <a:rPr lang="en-US" dirty="0"/>
              <a:t>.</a:t>
            </a:r>
          </a:p>
        </p:txBody>
      </p:sp>
      <p:sp>
        <p:nvSpPr>
          <p:cNvPr id="3" name="Content Placeholder 2"/>
          <p:cNvSpPr>
            <a:spLocks noGrp="1"/>
          </p:cNvSpPr>
          <p:nvPr>
            <p:ph idx="1"/>
          </p:nvPr>
        </p:nvSpPr>
        <p:spPr/>
        <p:txBody>
          <a:bodyPr/>
          <a:lstStyle/>
          <a:p>
            <a:r>
              <a:rPr lang="en-US" dirty="0"/>
              <a:t>Info analysis:</a:t>
            </a:r>
          </a:p>
          <a:p>
            <a:pPr lvl="1"/>
            <a:r>
              <a:rPr lang="en-US" dirty="0"/>
              <a:t>what's  the input?   </a:t>
            </a:r>
          </a:p>
          <a:p>
            <a:pPr lvl="1"/>
            <a:r>
              <a:rPr lang="en-US" dirty="0"/>
              <a:t>answer: S-expressions containing numbers and symbols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61</a:t>
            </a:fld>
            <a:endParaRPr lang="en-US"/>
          </a:p>
        </p:txBody>
      </p:sp>
    </p:spTree>
    <p:extLst>
      <p:ext uri="{BB962C8B-B14F-4D97-AF65-F5344CB8AC3E}">
        <p14:creationId xmlns:p14="http://schemas.microsoft.com/office/powerpoint/2010/main" val="1392846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An Atom is one of</a:t>
            </a:r>
          </a:p>
          <a:p>
            <a:pPr>
              <a:buNone/>
            </a:pPr>
            <a:r>
              <a:rPr lang="en-US" b="1" dirty="0">
                <a:latin typeface="Consolas" pitchFamily="49" charset="0"/>
                <a:cs typeface="Consolas" pitchFamily="49" charset="0"/>
              </a:rPr>
              <a:t>;; -- a Number</a:t>
            </a:r>
          </a:p>
          <a:p>
            <a:pPr>
              <a:buNone/>
            </a:pPr>
            <a:r>
              <a:rPr lang="en-US" b="1" dirty="0">
                <a:latin typeface="Consolas" pitchFamily="49" charset="0"/>
                <a:cs typeface="Consolas" pitchFamily="49" charset="0"/>
              </a:rPr>
              <a:t>;; -- a Symbol</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An </a:t>
            </a:r>
            <a:r>
              <a:rPr lang="en-US" b="1" dirty="0" err="1">
                <a:latin typeface="Consolas" pitchFamily="49" charset="0"/>
                <a:cs typeface="Consolas" pitchFamily="49" charset="0"/>
              </a:rPr>
              <a:t>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an Atom</a:t>
            </a:r>
          </a:p>
          <a:p>
            <a:pPr>
              <a:buNone/>
            </a:pPr>
            <a:r>
              <a:rPr lang="en-US" b="1" dirty="0">
                <a:latin typeface="Consolas" pitchFamily="49" charset="0"/>
                <a:cs typeface="Consolas" pitchFamily="49" charset="0"/>
              </a:rPr>
              <a:t>;; -- a </a:t>
            </a:r>
            <a:r>
              <a:rPr lang="en-US" b="1" dirty="0" err="1">
                <a:latin typeface="Consolas" pitchFamily="49" charset="0"/>
                <a:cs typeface="Consolas" pitchFamily="49" charset="0"/>
              </a:rPr>
              <a:t>ListOfSexpOfAtom</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a:t>
            </a:r>
            <a:r>
              <a:rPr lang="en-US" b="1" dirty="0" err="1">
                <a:latin typeface="Consolas" pitchFamily="49" charset="0"/>
                <a:cs typeface="Consolas" pitchFamily="49" charset="0"/>
              </a:rPr>
              <a:t>SexpOfAtom</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62</a:t>
            </a:fld>
            <a:endParaRPr lang="en-US"/>
          </a:p>
        </p:txBody>
      </p:sp>
      <p:sp>
        <p:nvSpPr>
          <p:cNvPr id="4" name="Rectangle 3"/>
          <p:cNvSpPr/>
          <p:nvPr/>
        </p:nvSpPr>
        <p:spPr>
          <a:xfrm>
            <a:off x="5562600" y="1828800"/>
            <a:ext cx="24384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extLst>
      <p:ext uri="{BB962C8B-B14F-4D97-AF65-F5344CB8AC3E}">
        <p14:creationId xmlns:p14="http://schemas.microsoft.com/office/powerpoint/2010/main" val="1709075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(define (</a:t>
            </a:r>
            <a:r>
              <a:rPr lang="en-US" b="1" dirty="0" err="1">
                <a:latin typeface="Consolas" pitchFamily="49" charset="0"/>
                <a:cs typeface="Consolas" pitchFamily="49" charset="0"/>
              </a:rPr>
              <a:t>sexp</a:t>
            </a:r>
            <a:r>
              <a:rPr lang="en-US" b="1" dirty="0">
                <a:latin typeface="Consolas" pitchFamily="49" charset="0"/>
                <a:cs typeface="Consolas" pitchFamily="49" charset="0"/>
              </a:rPr>
              <a:t>-fn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[(atom? </a:t>
            </a:r>
            <a:r>
              <a:rPr lang="en-US" b="1" dirty="0" err="1">
                <a:latin typeface="Consolas" pitchFamily="49" charset="0"/>
                <a:cs typeface="Consolas" pitchFamily="49" charset="0"/>
              </a:rPr>
              <a:t>sexp</a:t>
            </a:r>
            <a:r>
              <a:rPr lang="en-US" b="1" dirty="0">
                <a:latin typeface="Consolas" pitchFamily="49" charset="0"/>
                <a:cs typeface="Consolas" pitchFamily="49" charset="0"/>
              </a:rPr>
              <a:t>) (...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 (... (los-fn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(los-fn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sexp</a:t>
            </a:r>
            <a:r>
              <a:rPr lang="en-US" b="1" dirty="0">
                <a:latin typeface="Consolas" pitchFamily="49" charset="0"/>
                <a:cs typeface="Consolas" pitchFamily="49" charset="0"/>
              </a:rPr>
              <a:t>-fn (first los))</a:t>
            </a:r>
          </a:p>
          <a:p>
            <a:pPr>
              <a:buNone/>
            </a:pPr>
            <a:r>
              <a:rPr lang="en-US" b="1" dirty="0">
                <a:latin typeface="Consolas" pitchFamily="49" charset="0"/>
                <a:cs typeface="Consolas" pitchFamily="49" charset="0"/>
              </a:rPr>
              <a:t>               (los-fn (rest los)))]))</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63</a:t>
            </a:fld>
            <a:endParaRPr lang="en-US"/>
          </a:p>
        </p:txBody>
      </p:sp>
      <p:sp>
        <p:nvSpPr>
          <p:cNvPr id="4" name="Rectangle 3"/>
          <p:cNvSpPr/>
          <p:nvPr/>
        </p:nvSpPr>
        <p:spPr>
          <a:xfrm>
            <a:off x="6400800" y="1219200"/>
            <a:ext cx="2209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the templates that go with it.</a:t>
            </a:r>
          </a:p>
        </p:txBody>
      </p:sp>
    </p:spTree>
    <p:extLst>
      <p:ext uri="{BB962C8B-B14F-4D97-AF65-F5344CB8AC3E}">
        <p14:creationId xmlns:p14="http://schemas.microsoft.com/office/powerpoint/2010/main" val="5108487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and 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2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(- 2 4) (- 3 5)) </a:t>
            </a:r>
          </a:p>
          <a:p>
            <a:pPr>
              <a:buNone/>
            </a:pPr>
            <a:r>
              <a:rPr lang="en-US" b="1" dirty="0">
                <a:latin typeface="Consolas" pitchFamily="49" charset="0"/>
                <a:cs typeface="Consolas" pitchFamily="49" charset="0"/>
              </a:rPr>
              <a:t>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2 4)</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64</a:t>
            </a:fld>
            <a:endParaRPr lang="en-US"/>
          </a:p>
        </p:txBody>
      </p:sp>
    </p:spTree>
    <p:extLst>
      <p:ext uri="{BB962C8B-B14F-4D97-AF65-F5344CB8AC3E}">
        <p14:creationId xmlns:p14="http://schemas.microsoft.com/office/powerpoint/2010/main" val="29600902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Umm, but not every </a:t>
            </a:r>
            <a:r>
              <a:rPr lang="en-US" dirty="0" err="1"/>
              <a:t>SexpOfAtom</a:t>
            </a:r>
            <a:r>
              <a:rPr lang="en-US" dirty="0"/>
              <a:t> corresponds to a </a:t>
            </a:r>
            <a:r>
              <a:rPr lang="en-US" dirty="0" err="1"/>
              <a:t>diffexp</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(- 3)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(+ 3 5)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((1))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((- 2 3) (- 1 0))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7)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65</a:t>
            </a:fld>
            <a:endParaRPr lang="en-US"/>
          </a:p>
        </p:txBody>
      </p:sp>
      <p:sp>
        <p:nvSpPr>
          <p:cNvPr id="4" name="Rectangle 3"/>
          <p:cNvSpPr/>
          <p:nvPr/>
        </p:nvSpPr>
        <p:spPr>
          <a:xfrm>
            <a:off x="4038600" y="4191000"/>
            <a:ext cx="4038600" cy="18129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inputs according to our contract.  None of these is the human-friendly representation of any diff-exp.</a:t>
            </a:r>
          </a:p>
        </p:txBody>
      </p:sp>
    </p:spTree>
    <p:extLst>
      <p:ext uri="{BB962C8B-B14F-4D97-AF65-F5344CB8AC3E}">
        <p14:creationId xmlns:p14="http://schemas.microsoft.com/office/powerpoint/2010/main" val="3870156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Contract</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MaybeX</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 false</a:t>
            </a:r>
          </a:p>
          <a:p>
            <a:pPr>
              <a:buNone/>
            </a:pPr>
            <a:r>
              <a:rPr lang="en-US" b="1" dirty="0">
                <a:latin typeface="Consolas" pitchFamily="49" charset="0"/>
                <a:cs typeface="Consolas" pitchFamily="49" charset="0"/>
              </a:rPr>
              <a:t>;; -- X</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maybex-fn</a:t>
            </a:r>
            <a:r>
              <a:rPr lang="en-US" b="1" dirty="0">
                <a:latin typeface="Consolas" pitchFamily="49" charset="0"/>
                <a:cs typeface="Consolas" pitchFamily="49" charset="0"/>
              </a:rPr>
              <a:t> mx)</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[(false? </a:t>
            </a:r>
            <a:r>
              <a:rPr lang="en-US" b="1" dirty="0" err="1">
                <a:latin typeface="Consolas" pitchFamily="49" charset="0"/>
                <a:cs typeface="Consolas" pitchFamily="49" charset="0"/>
              </a:rPr>
              <a:t>mx</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mx</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decode </a:t>
            </a: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solidFill>
                  <a:srgbClr val="FF0000"/>
                </a:solidFill>
                <a:latin typeface="Consolas" pitchFamily="49" charset="0"/>
                <a:cs typeface="Consolas" pitchFamily="49" charset="0"/>
              </a:rPr>
              <a:t>MaybeDiffExp</a:t>
            </a:r>
            <a:endParaRPr lang="en-US" b="1" dirty="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66</a:t>
            </a:fld>
            <a:endParaRPr lang="en-US"/>
          </a:p>
        </p:txBody>
      </p:sp>
      <p:sp>
        <p:nvSpPr>
          <p:cNvPr id="4" name="Rectangle 3"/>
          <p:cNvSpPr/>
          <p:nvPr/>
        </p:nvSpPr>
        <p:spPr>
          <a:xfrm>
            <a:off x="5562600" y="1905000"/>
            <a:ext cx="2895600" cy="320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a:t>MaybeDiffExp</a:t>
            </a:r>
            <a:r>
              <a:rPr lang="en-US" sz="2000" dirty="0"/>
              <a:t> 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a:t>DiffExp</a:t>
            </a:r>
            <a:r>
              <a:rPr lang="en-US" sz="2000" dirty="0"/>
              <a:t>, we'll have our decode function return </a:t>
            </a:r>
            <a:r>
              <a:rPr lang="en-US" sz="2000" b="1" dirty="0"/>
              <a:t>false</a:t>
            </a:r>
            <a:r>
              <a:rPr lang="en-US" sz="2000" dirty="0"/>
              <a:t>.</a:t>
            </a:r>
          </a:p>
        </p:txBody>
      </p:sp>
    </p:spTree>
    <p:extLst>
      <p:ext uri="{BB962C8B-B14F-4D97-AF65-F5344CB8AC3E}">
        <p14:creationId xmlns:p14="http://schemas.microsoft.com/office/powerpoint/2010/main" val="22255358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(1)</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67</a:t>
            </a:fld>
            <a:endParaRPr lang="en-US"/>
          </a:p>
        </p:txBody>
      </p:sp>
      <p:sp>
        <p:nvSpPr>
          <p:cNvPr id="4" name="Rectangle 3"/>
          <p:cNvSpPr/>
          <p:nvPr/>
        </p:nvSpPr>
        <p:spPr>
          <a:xfrm>
            <a:off x="4160264" y="2819400"/>
            <a:ext cx="4495800"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extLst>
      <p:ext uri="{BB962C8B-B14F-4D97-AF65-F5344CB8AC3E}">
        <p14:creationId xmlns:p14="http://schemas.microsoft.com/office/powerpoint/2010/main" val="4524543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(2)</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Boolean</a:t>
            </a:r>
          </a:p>
          <a:p>
            <a:pPr>
              <a:buNone/>
            </a:pPr>
            <a:r>
              <a:rPr lang="en-US" b="1" dirty="0">
                <a:latin typeface="Consolas" pitchFamily="49" charset="0"/>
                <a:cs typeface="Consolas" pitchFamily="49" charset="0"/>
              </a:rPr>
              <a:t>;; RETURNS: true </a:t>
            </a:r>
            <a:r>
              <a:rPr lang="en-US" b="1" dirty="0" err="1">
                <a:latin typeface="Consolas" pitchFamily="49" charset="0"/>
                <a:cs typeface="Consolas" pitchFamily="49" charset="0"/>
              </a:rPr>
              <a:t>iff</a:t>
            </a:r>
            <a:r>
              <a:rPr lang="en-US" b="1" dirty="0">
                <a:latin typeface="Consolas" pitchFamily="49" charset="0"/>
                <a:cs typeface="Consolas" pitchFamily="49" charset="0"/>
              </a:rPr>
              <a:t> the top level of the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a:t>
            </a:r>
          </a:p>
          <a:p>
            <a:pPr>
              <a:buNone/>
            </a:pPr>
            <a:r>
              <a:rPr lang="en-US" b="1" dirty="0">
                <a:latin typeface="Consolas" pitchFamily="49" charset="0"/>
                <a:cs typeface="Consolas" pitchFamily="49" charset="0"/>
              </a:rPr>
              <a:t>;; of some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STRATEGY: At the top level, a representation of a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diffexp</a:t>
            </a:r>
            <a:r>
              <a:rPr lang="en-US" b="1" dirty="0">
                <a:latin typeface="Consolas" pitchFamily="49" charset="0"/>
                <a:cs typeface="Consolas" pitchFamily="49" charset="0"/>
              </a:rPr>
              <a:t> must be either a number or a list of</a:t>
            </a:r>
          </a:p>
          <a:p>
            <a:pPr>
              <a:buNone/>
            </a:pPr>
            <a:r>
              <a:rPr lang="en-US" b="1" dirty="0">
                <a:latin typeface="Consolas" pitchFamily="49" charset="0"/>
                <a:cs typeface="Consolas" pitchFamily="49" charset="0"/>
              </a:rPr>
              <a:t>;; exactly 3 elements, beginning with the symbol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(or (number?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(and</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 at this point we know that </a:t>
            </a:r>
            <a:r>
              <a:rPr lang="en-US" b="1" dirty="0" err="1">
                <a:latin typeface="Consolas" pitchFamily="49" charset="0"/>
                <a:cs typeface="Consolas" pitchFamily="49" charset="0"/>
              </a:rPr>
              <a:t>sexp</a:t>
            </a:r>
            <a:r>
              <a:rPr lang="en-US" b="1" dirty="0">
                <a:latin typeface="Consolas" pitchFamily="49" charset="0"/>
                <a:cs typeface="Consolas" pitchFamily="49" charset="0"/>
              </a:rPr>
              <a:t> is a list, so it is</a:t>
            </a:r>
          </a:p>
          <a:p>
            <a:pPr>
              <a:buNone/>
            </a:pPr>
            <a:r>
              <a:rPr lang="en-US" b="1" dirty="0">
                <a:latin typeface="Consolas" pitchFamily="49" charset="0"/>
                <a:cs typeface="Consolas" pitchFamily="49" charset="0"/>
              </a:rPr>
              <a:t>       ;; safe to call list functions on it.</a:t>
            </a:r>
          </a:p>
          <a:p>
            <a:pPr>
              <a:buNone/>
            </a:pPr>
            <a:r>
              <a:rPr lang="en-US" b="1" dirty="0">
                <a:latin typeface="Consolas" pitchFamily="49" charset="0"/>
                <a:cs typeface="Consolas" pitchFamily="49" charset="0"/>
              </a:rPr>
              <a:t>       (= (length </a:t>
            </a:r>
            <a:r>
              <a:rPr lang="en-US" b="1" dirty="0" err="1">
                <a:latin typeface="Consolas" pitchFamily="49" charset="0"/>
                <a:cs typeface="Consolas" pitchFamily="49" charset="0"/>
              </a:rPr>
              <a:t>sexp</a:t>
            </a:r>
            <a:r>
              <a:rPr lang="en-US" b="1" dirty="0">
                <a:latin typeface="Consolas" pitchFamily="49" charset="0"/>
                <a:cs typeface="Consolas" pitchFamily="49" charset="0"/>
              </a:rPr>
              <a:t>) 3)</a:t>
            </a:r>
          </a:p>
          <a:p>
            <a:pPr>
              <a:buNone/>
            </a:pPr>
            <a:r>
              <a:rPr lang="en-US" b="1" dirty="0">
                <a:latin typeface="Consolas" pitchFamily="49" charset="0"/>
                <a:cs typeface="Consolas" pitchFamily="49" charset="0"/>
              </a:rPr>
              <a:t>       (equal? (first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68</a:t>
            </a:fld>
            <a:endParaRPr lang="en-US"/>
          </a:p>
        </p:txBody>
      </p:sp>
    </p:spTree>
    <p:extLst>
      <p:ext uri="{BB962C8B-B14F-4D97-AF65-F5344CB8AC3E}">
        <p14:creationId xmlns:p14="http://schemas.microsoft.com/office/powerpoint/2010/main" val="2893092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(3)</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 succeeded? : </a:t>
            </a:r>
            <a:r>
              <a:rPr lang="en-US" sz="2400" b="1" dirty="0" err="1">
                <a:latin typeface="Consolas" pitchFamily="49" charset="0"/>
                <a:cs typeface="Consolas" pitchFamily="49" charset="0"/>
              </a:rPr>
              <a:t>MaybeX</a:t>
            </a:r>
            <a:r>
              <a:rPr lang="en-US" sz="2400" b="1" dirty="0">
                <a:latin typeface="Consolas" pitchFamily="49" charset="0"/>
                <a:cs typeface="Consolas" pitchFamily="49" charset="0"/>
              </a:rPr>
              <a:t> -&gt; Boolean</a:t>
            </a:r>
          </a:p>
          <a:p>
            <a:pPr>
              <a:buNone/>
            </a:pPr>
            <a:r>
              <a:rPr lang="en-US" sz="2400" b="1" dirty="0">
                <a:latin typeface="Consolas" pitchFamily="49" charset="0"/>
                <a:cs typeface="Consolas" pitchFamily="49" charset="0"/>
              </a:rPr>
              <a:t>;; RETURNS: Is the argument an X?</a:t>
            </a:r>
          </a:p>
          <a:p>
            <a:pPr>
              <a:buNone/>
            </a:pPr>
            <a:r>
              <a:rPr lang="en-US" sz="2400" b="1" dirty="0">
                <a:latin typeface="Consolas" pitchFamily="49" charset="0"/>
                <a:cs typeface="Consolas" pitchFamily="49" charset="0"/>
              </a:rPr>
              <a:t>;; strategy: Use the template for </a:t>
            </a:r>
            <a:r>
              <a:rPr lang="en-US" sz="2400" b="1" dirty="0" err="1">
                <a:latin typeface="Consolas" pitchFamily="49" charset="0"/>
                <a:cs typeface="Consolas" pitchFamily="49" charset="0"/>
              </a:rPr>
              <a:t>MaybeX</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 (succeeded?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[(false?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 false]</a:t>
            </a:r>
          </a:p>
          <a:p>
            <a:pPr>
              <a:buNone/>
            </a:pPr>
            <a:r>
              <a:rPr lang="en-US" sz="2400" b="1" dirty="0">
                <a:latin typeface="Consolas" pitchFamily="49" charset="0"/>
                <a:cs typeface="Consolas" pitchFamily="49" charset="0"/>
              </a:rPr>
              <a:t>    [else true]))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69</a:t>
            </a:fld>
            <a:endParaRPr lang="en-US"/>
          </a:p>
        </p:txBody>
      </p:sp>
      <p:sp>
        <p:nvSpPr>
          <p:cNvPr id="4" name="Rectangle 3"/>
          <p:cNvSpPr/>
          <p:nvPr/>
        </p:nvSpPr>
        <p:spPr>
          <a:xfrm>
            <a:off x="4876800" y="5029200"/>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extLst>
      <p:ext uri="{BB962C8B-B14F-4D97-AF65-F5344CB8AC3E}">
        <p14:creationId xmlns:p14="http://schemas.microsoft.com/office/powerpoint/2010/main" val="256690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42655255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10000"/>
          </a:bodyPr>
          <a:lstStyle/>
          <a:p>
            <a:r>
              <a:rPr lang="en-US" dirty="0"/>
              <a:t>We recurred on </a:t>
            </a:r>
            <a:r>
              <a:rPr lang="en-US" dirty="0" err="1"/>
              <a:t>subpieces</a:t>
            </a:r>
            <a:r>
              <a:rPr lang="en-US" dirty="0"/>
              <a:t>.  </a:t>
            </a:r>
          </a:p>
          <a:p>
            <a:r>
              <a:rPr lang="en-US" dirty="0"/>
              <a:t>Each </a:t>
            </a:r>
            <a:r>
              <a:rPr lang="en-US" dirty="0" err="1"/>
              <a:t>subpiece</a:t>
            </a:r>
            <a:r>
              <a:rPr lang="en-US" dirty="0"/>
              <a:t> is smaller than the original</a:t>
            </a:r>
          </a:p>
          <a:p>
            <a:r>
              <a:rPr lang="en-US" dirty="0"/>
              <a:t>BUT:</a:t>
            </a:r>
          </a:p>
          <a:p>
            <a:pPr lvl="1"/>
            <a:r>
              <a:rPr lang="en-US" dirty="0"/>
              <a:t>we didn't use the predicates from the template</a:t>
            </a:r>
          </a:p>
          <a:p>
            <a:pPr lvl="1"/>
            <a:r>
              <a:rPr lang="en-US" dirty="0"/>
              <a:t>we didn't recur on all of the </a:t>
            </a:r>
            <a:r>
              <a:rPr lang="en-US" dirty="0" err="1"/>
              <a:t>subpieces</a:t>
            </a:r>
            <a:endParaRPr lang="en-US" dirty="0"/>
          </a:p>
          <a:p>
            <a:r>
              <a:rPr lang="en-US" dirty="0"/>
              <a:t>So this is not structural recursion following the template.</a:t>
            </a:r>
          </a:p>
          <a:p>
            <a:r>
              <a:rPr lang="en-US" dirty="0"/>
              <a:t>It's more like "divide-and-conquer"</a:t>
            </a:r>
          </a:p>
          <a:p>
            <a:r>
              <a:rPr lang="en-US" dirty="0"/>
              <a:t>We call this </a:t>
            </a:r>
            <a:r>
              <a:rPr lang="en-US" i="1" dirty="0">
                <a:solidFill>
                  <a:srgbClr val="FF0000"/>
                </a:solidFill>
              </a:rPr>
              <a:t>general recursion</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70</a:t>
            </a:fld>
            <a:endParaRPr lang="en-US"/>
          </a:p>
        </p:txBody>
      </p:sp>
    </p:spTree>
    <p:extLst>
      <p:ext uri="{BB962C8B-B14F-4D97-AF65-F5344CB8AC3E}">
        <p14:creationId xmlns:p14="http://schemas.microsoft.com/office/powerpoint/2010/main" val="375038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if our code matches this description</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71</a:t>
            </a:fld>
            <a:endParaRPr lang="en-US"/>
          </a:p>
        </p:txBody>
      </p:sp>
      <p:sp>
        <p:nvSpPr>
          <p:cNvPr id="4" name="Rectangle 3"/>
          <p:cNvSpPr/>
          <p:nvPr/>
        </p:nvSpPr>
        <p:spPr>
          <a:xfrm>
            <a:off x="6679346" y="3024274"/>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#1</a:t>
            </a:r>
          </a:p>
        </p:txBody>
      </p:sp>
      <p:sp>
        <p:nvSpPr>
          <p:cNvPr id="6" name="Rectangle 5"/>
          <p:cNvSpPr/>
          <p:nvPr/>
        </p:nvSpPr>
        <p:spPr>
          <a:xfrm>
            <a:off x="6661417" y="3634581"/>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#2</a:t>
            </a:r>
          </a:p>
        </p:txBody>
      </p:sp>
      <p:sp>
        <p:nvSpPr>
          <p:cNvPr id="7" name="Rectangle 6"/>
          <p:cNvSpPr/>
          <p:nvPr/>
        </p:nvSpPr>
        <p:spPr>
          <a:xfrm>
            <a:off x="6661417" y="4274343"/>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Solve the </a:t>
            </a:r>
            <a:r>
              <a:rPr lang="en-US" sz="2000" dirty="0" err="1"/>
              <a:t>subproblems</a:t>
            </a:r>
            <a:endParaRPr lang="en-US" sz="2000" dirty="0"/>
          </a:p>
        </p:txBody>
      </p:sp>
      <p:sp>
        <p:nvSpPr>
          <p:cNvPr id="8" name="Rectangle 7"/>
          <p:cNvSpPr/>
          <p:nvPr/>
        </p:nvSpPr>
        <p:spPr>
          <a:xfrm>
            <a:off x="6624598" y="5094227"/>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Combine the answers</a:t>
            </a:r>
          </a:p>
        </p:txBody>
      </p:sp>
      <p:cxnSp>
        <p:nvCxnSpPr>
          <p:cNvPr id="10" name="Straight Arrow Connector 9"/>
          <p:cNvCxnSpPr>
            <a:stCxn id="4" idx="1"/>
          </p:cNvCxnSpPr>
          <p:nvPr/>
        </p:nvCxnSpPr>
        <p:spPr>
          <a:xfrm flipH="1">
            <a:off x="6248400" y="3252874"/>
            <a:ext cx="430946" cy="15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flipV="1">
            <a:off x="3352800" y="3810000"/>
            <a:ext cx="3308617" cy="5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flipV="1">
            <a:off x="5638801" y="4584630"/>
            <a:ext cx="1022616" cy="3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5180320" y="5443033"/>
            <a:ext cx="14442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74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merge 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229445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53C54-4E21-4092-8A08-954F18B2A648}"/>
              </a:ext>
            </a:extLst>
          </p:cNvPr>
          <p:cNvSpPr>
            <a:spLocks noGrp="1"/>
          </p:cNvSpPr>
          <p:nvPr>
            <p:ph type="title"/>
          </p:nvPr>
        </p:nvSpPr>
        <p:spPr/>
        <p:txBody>
          <a:bodyPr/>
          <a:lstStyle/>
          <a:p>
            <a:r>
              <a:rPr lang="en-US" dirty="0"/>
              <a:t>But first, a data definition</a:t>
            </a:r>
          </a:p>
        </p:txBody>
      </p:sp>
      <p:sp>
        <p:nvSpPr>
          <p:cNvPr id="6" name="Content Placeholder 5">
            <a:extLst>
              <a:ext uri="{FF2B5EF4-FFF2-40B4-BE49-F238E27FC236}">
                <a16:creationId xmlns:a16="http://schemas.microsoft.com/office/drawing/2014/main" id="{2B3C64A8-DE29-4DBE-A43F-DDC4FE80E35C}"/>
              </a:ext>
            </a:extLst>
          </p:cNvPr>
          <p:cNvSpPr>
            <a:spLocks noGrp="1"/>
          </p:cNvSpPr>
          <p:nvPr>
            <p:ph idx="1"/>
          </p:nvPr>
        </p:nvSpPr>
        <p:spPr/>
        <p:txBody>
          <a:bodyPr/>
          <a:lstStyle/>
          <a:p>
            <a:r>
              <a:rPr lang="en-US" dirty="0"/>
              <a:t>;; A </a:t>
            </a:r>
            <a:r>
              <a:rPr lang="en-US" dirty="0" err="1"/>
              <a:t>SortedList</a:t>
            </a:r>
            <a:r>
              <a:rPr lang="en-US" dirty="0"/>
              <a:t> is a list of Reals, </a:t>
            </a:r>
          </a:p>
          <a:p>
            <a:r>
              <a:rPr lang="en-US" dirty="0"/>
              <a:t>;;  sorted by &lt;.  Duplicates are</a:t>
            </a:r>
          </a:p>
          <a:p>
            <a:r>
              <a:rPr lang="en-US" dirty="0"/>
              <a:t>;;  allowed.</a:t>
            </a:r>
          </a:p>
        </p:txBody>
      </p:sp>
      <p:sp>
        <p:nvSpPr>
          <p:cNvPr id="4" name="Slide Number Placeholder 3">
            <a:extLst>
              <a:ext uri="{FF2B5EF4-FFF2-40B4-BE49-F238E27FC236}">
                <a16:creationId xmlns:a16="http://schemas.microsoft.com/office/drawing/2014/main" id="{D7A2943D-8181-487C-BD5F-D58BB648BF56}"/>
              </a:ext>
            </a:extLst>
          </p:cNvPr>
          <p:cNvSpPr>
            <a:spLocks noGrp="1"/>
          </p:cNvSpPr>
          <p:nvPr>
            <p:ph type="sldNum" sz="quarter" idx="12"/>
          </p:nvPr>
        </p:nvSpPr>
        <p:spPr/>
        <p:txBody>
          <a:bodyPr/>
          <a:lstStyle/>
          <a:p>
            <a:fld id="{2AF3B5EA-18B6-4040-9F78-6052AF49C681}" type="slidenum">
              <a:rPr lang="en-US" smtClean="0"/>
              <a:t>9</a:t>
            </a:fld>
            <a:endParaRPr lang="en-US"/>
          </a:p>
        </p:txBody>
      </p:sp>
      <p:sp>
        <p:nvSpPr>
          <p:cNvPr id="7" name="TextBox 6">
            <a:extLst>
              <a:ext uri="{FF2B5EF4-FFF2-40B4-BE49-F238E27FC236}">
                <a16:creationId xmlns:a16="http://schemas.microsoft.com/office/drawing/2014/main" id="{16DB81E3-64D0-4039-93BB-7EA858456B36}"/>
              </a:ext>
            </a:extLst>
          </p:cNvPr>
          <p:cNvSpPr txBox="1"/>
          <p:nvPr/>
        </p:nvSpPr>
        <p:spPr>
          <a:xfrm>
            <a:off x="5334000" y="4419600"/>
            <a:ext cx="2438400" cy="87958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Just following the Recipe….</a:t>
            </a:r>
          </a:p>
        </p:txBody>
      </p:sp>
    </p:spTree>
    <p:extLst>
      <p:ext uri="{BB962C8B-B14F-4D97-AF65-F5344CB8AC3E}">
        <p14:creationId xmlns:p14="http://schemas.microsoft.com/office/powerpoint/2010/main" val="2834416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4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17663</TotalTime>
  <Words>5354</Words>
  <Application>Microsoft Office PowerPoint</Application>
  <PresentationFormat>On-screen Show (4:3)</PresentationFormat>
  <Paragraphs>704</Paragraphs>
  <Slides>71</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Arial</vt:lpstr>
      <vt:lpstr>Calibri</vt:lpstr>
      <vt:lpstr>Cambria Math</vt:lpstr>
      <vt:lpstr>CMMI10</vt:lpstr>
      <vt:lpstr>CMR10</vt:lpstr>
      <vt:lpstr>CMSY10ORIG</vt:lpstr>
      <vt:lpstr>Consolas</vt:lpstr>
      <vt:lpstr>Courier New</vt:lpstr>
      <vt:lpstr>Helvetica Neue</vt:lpstr>
      <vt:lpstr>1_Office Theme</vt:lpstr>
      <vt:lpstr>General Recursion</vt:lpstr>
      <vt:lpstr>Module Introduction (1)</vt:lpstr>
      <vt:lpstr>Module Introduction (2)</vt:lpstr>
      <vt:lpstr>Module 08</vt:lpstr>
      <vt:lpstr>General Recursion</vt:lpstr>
      <vt:lpstr>Structural Recursion</vt:lpstr>
      <vt:lpstr>Divide-and-Conquer  (General Recursion)</vt:lpstr>
      <vt:lpstr>An example: merge sort</vt:lpstr>
      <vt:lpstr>But first, a data definition</vt:lpstr>
      <vt:lpstr>merge</vt:lpstr>
      <vt:lpstr>Why does this function halt?</vt:lpstr>
      <vt:lpstr>Why does this function halt? (2)</vt:lpstr>
      <vt:lpstr>Halting Measure (1)</vt:lpstr>
      <vt:lpstr>Halting Measure (2)</vt:lpstr>
      <vt:lpstr>Possible halting measures</vt:lpstr>
      <vt:lpstr>So for merge, we write:</vt:lpstr>
      <vt:lpstr>Checking the halting measure for merge</vt:lpstr>
      <vt:lpstr>merge-sort</vt:lpstr>
      <vt:lpstr>This is really different</vt:lpstr>
      <vt:lpstr>Is (even-elements lon) really always shorter than lon ?</vt:lpstr>
      <vt:lpstr>Examples for even-elements and odd-elements</vt:lpstr>
      <vt:lpstr>Termination Argument for merge-sort</vt:lpstr>
      <vt:lpstr>Running time for merge sort</vt:lpstr>
      <vt:lpstr>The General Recursion Strategy</vt:lpstr>
      <vt:lpstr>The General Recursion Recipe</vt:lpstr>
      <vt:lpstr>There's more than one pattern for the function definition</vt:lpstr>
      <vt:lpstr>Patterns for General Recursion (1)</vt:lpstr>
      <vt:lpstr>Patterns for General Recursion (2)</vt:lpstr>
      <vt:lpstr>..or you could do it without the local defines</vt:lpstr>
      <vt:lpstr>Patterns for General Recursion (3)</vt:lpstr>
      <vt:lpstr>You could do this one without the local defines, too.</vt:lpstr>
      <vt:lpstr>What pattern did we use for decode?</vt:lpstr>
      <vt:lpstr>Writing  down your strategy</vt:lpstr>
      <vt:lpstr>Lesson Summary</vt:lpstr>
      <vt:lpstr>Next Steps</vt:lpstr>
      <vt:lpstr>Halting Measures and Termination Reasoning</vt:lpstr>
      <vt:lpstr>General Recursion is more powerful than structural decomposition</vt:lpstr>
      <vt:lpstr>Halting Measure (1)</vt:lpstr>
      <vt:lpstr>Halting Measure (2)</vt:lpstr>
      <vt:lpstr>Possible halting measures</vt:lpstr>
      <vt:lpstr>Termination Reasoning</vt:lpstr>
      <vt:lpstr>Halting Measure for decode</vt:lpstr>
      <vt:lpstr>Termination reasoning for merge-sort</vt:lpstr>
      <vt:lpstr>Termination Reasoning for merge</vt:lpstr>
      <vt:lpstr>What do I need to deliver?</vt:lpstr>
      <vt:lpstr>A Numeric Example</vt:lpstr>
      <vt:lpstr>A Numeric Example (2)</vt:lpstr>
      <vt:lpstr>Termination Reasoning for fib</vt:lpstr>
      <vt:lpstr>What about (fib -1)?</vt:lpstr>
      <vt:lpstr>What does this tell us?</vt:lpstr>
      <vt:lpstr>Documenting non-termination</vt:lpstr>
      <vt:lpstr>General Recursion vs. Structural Decomposition</vt:lpstr>
      <vt:lpstr>In the definition of function f :</vt:lpstr>
      <vt:lpstr>Summary (1)</vt:lpstr>
      <vt:lpstr>Summary (2)</vt:lpstr>
      <vt:lpstr>Next Steps</vt:lpstr>
      <vt:lpstr>Outtakes</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Let's see if our code matches this description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188</cp:revision>
  <dcterms:created xsi:type="dcterms:W3CDTF">2010-06-24T16:22:15Z</dcterms:created>
  <dcterms:modified xsi:type="dcterms:W3CDTF">2017-10-12T15:00:44Z</dcterms:modified>
</cp:coreProperties>
</file>