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14"/>
  </p:notesMasterIdLst>
  <p:sldIdLst>
    <p:sldId id="256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78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3FCD0-9FF6-4494-9056-9339BDEC097D}">
          <p14:sldIdLst>
            <p14:sldId id="256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9932" autoAdjust="0"/>
  </p:normalViewPr>
  <p:slideViewPr>
    <p:cSldViewPr>
      <p:cViewPr varScale="1">
        <p:scale>
          <a:sx n="92" d="100"/>
          <a:sy n="92" d="100"/>
        </p:scale>
        <p:origin x="582" y="84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Doing it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5.4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are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set of messages to which an object responds (along with their contracts) is called its </a:t>
            </a:r>
            <a:r>
              <a:rPr lang="en-US" i="1" dirty="0">
                <a:solidFill>
                  <a:srgbClr val="FF0000"/>
                </a:solidFill>
                <a:cs typeface="Consolas" panose="020B0609020204030204" pitchFamily="49" charset="0"/>
              </a:rPr>
              <a:t>interface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the contract for an object-oriented method </a:t>
            </a:r>
            <a:r>
              <a:rPr lang="en-US">
                <a:cs typeface="Consolas" panose="020B0609020204030204" pitchFamily="49" charset="0"/>
              </a:rPr>
              <a:t>of function should </a:t>
            </a:r>
            <a:r>
              <a:rPr lang="en-US" dirty="0">
                <a:cs typeface="Consolas" panose="020B0609020204030204" pitchFamily="49" charset="0"/>
              </a:rPr>
              <a:t>be expressed in terms of </a:t>
            </a:r>
            <a:r>
              <a:rPr lang="en-US" i="1" dirty="0">
                <a:cs typeface="Consolas" panose="020B0609020204030204" pitchFamily="49" charset="0"/>
              </a:rPr>
              <a:t>interfaces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interfaces play the role of data types in the OOP setting.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05-4-javatrees.java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 Guided Practice 5.1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 on to the next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5900" y="4267200"/>
            <a:ext cx="25146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lesson is a placeholder.  Will, can you review the example file and see if it's appropriate for this lesson?</a:t>
            </a:r>
          </a:p>
        </p:txBody>
      </p:sp>
    </p:spTree>
    <p:extLst>
      <p:ext uri="{BB962C8B-B14F-4D97-AF65-F5344CB8AC3E}">
        <p14:creationId xmlns:p14="http://schemas.microsoft.com/office/powerpoint/2010/main" val="13786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lesson, we'll see how the binary tree example from Lesson 5.1 might be done in Java.</a:t>
            </a:r>
          </a:p>
          <a:p>
            <a:r>
              <a:rPr lang="en-US" dirty="0"/>
              <a:t>This is representative of other object-oriented languages.</a:t>
            </a:r>
          </a:p>
          <a:p>
            <a:r>
              <a:rPr lang="en-US" dirty="0"/>
              <a:t>This lesson is enrichment for those of you who already know some Java.</a:t>
            </a:r>
          </a:p>
          <a:p>
            <a:r>
              <a:rPr lang="en-US" dirty="0"/>
              <a:t>It is not intended to teach you Java or OOP; that will come later in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5.4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like structs</a:t>
            </a:r>
          </a:p>
          <a:p>
            <a:r>
              <a:rPr lang="en-US" dirty="0"/>
              <a:t>classes are like structure definitions, but with methods (functions) as well as fields</a:t>
            </a:r>
          </a:p>
          <a:p>
            <a:r>
              <a:rPr lang="en-US" dirty="0"/>
              <a:t>To invoke a method of some object, send a message to the object.</a:t>
            </a:r>
          </a:p>
          <a:p>
            <a:r>
              <a:rPr lang="en-US" dirty="0"/>
              <a:t>the interface of an object is the set of messages to which it responds</a:t>
            </a:r>
          </a:p>
          <a:p>
            <a:r>
              <a:rPr lang="en-US" dirty="0"/>
              <a:t>interfaces correspond to data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7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 like a </a:t>
            </a:r>
            <a:r>
              <a:rPr lang="en-US" b="1" dirty="0"/>
              <a:t>define-</a:t>
            </a:r>
            <a:r>
              <a:rPr lang="en-US" b="1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specifies the names of  the fields of its objects.</a:t>
            </a:r>
          </a:p>
          <a:p>
            <a:r>
              <a:rPr lang="en-US" dirty="0"/>
              <a:t>It also contains some </a:t>
            </a:r>
            <a:r>
              <a:rPr lang="en-US" i="1" dirty="0">
                <a:solidFill>
                  <a:srgbClr val="FF0000"/>
                </a:solidFill>
              </a:rPr>
              <a:t>methods</a:t>
            </a:r>
            <a:r>
              <a:rPr lang="en-US" dirty="0"/>
              <a:t>.  Each method has a name and a definition.</a:t>
            </a:r>
          </a:p>
          <a:p>
            <a:r>
              <a:rPr lang="en-US" dirty="0"/>
              <a:t>To create an object of class </a:t>
            </a:r>
            <a:r>
              <a:rPr lang="en-US" b="1" dirty="0"/>
              <a:t>C</a:t>
            </a:r>
            <a:r>
              <a:rPr lang="en-US" dirty="0"/>
              <a:t>, we say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 C()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30879" y="5388851"/>
            <a:ext cx="2532888" cy="841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say more than this, but this is good enough right now.</a:t>
            </a:r>
          </a:p>
        </p:txBody>
      </p:sp>
    </p:spTree>
    <p:extLst>
      <p:ext uri="{BB962C8B-B14F-4D97-AF65-F5344CB8AC3E}">
        <p14:creationId xmlns:p14="http://schemas.microsoft.com/office/powerpoint/2010/main" val="354631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class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class C1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int</a:t>
            </a:r>
            <a:r>
              <a:rPr lang="en-US" sz="2000" dirty="0"/>
              <a:t> x;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int</a:t>
            </a:r>
            <a:r>
              <a:rPr lang="en-US" sz="2000" dirty="0"/>
              <a:t> y;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int</a:t>
            </a:r>
            <a:r>
              <a:rPr lang="en-US" sz="2000" dirty="0"/>
              <a:t> r;</a:t>
            </a:r>
          </a:p>
          <a:p>
            <a:endParaRPr lang="en-US" sz="2000" dirty="0"/>
          </a:p>
          <a:p>
            <a:r>
              <a:rPr lang="en-US" sz="2000" dirty="0"/>
              <a:t>	   </a:t>
            </a:r>
            <a:r>
              <a:rPr lang="fr-FR" sz="2000" dirty="0"/>
              <a:t> public C1(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x_init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y_init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r_init</a:t>
            </a:r>
            <a:r>
              <a:rPr lang="fr-FR" sz="2000" dirty="0"/>
              <a:t>) {</a:t>
            </a:r>
          </a:p>
          <a:p>
            <a:r>
              <a:rPr lang="fr-FR" sz="2000" dirty="0"/>
              <a:t>	      x = </a:t>
            </a:r>
            <a:r>
              <a:rPr lang="fr-FR" sz="2000" dirty="0" err="1"/>
              <a:t>x_init</a:t>
            </a:r>
            <a:r>
              <a:rPr lang="fr-FR" sz="2000" dirty="0"/>
              <a:t> ; y = </a:t>
            </a:r>
            <a:r>
              <a:rPr lang="fr-FR" sz="2000" dirty="0" err="1"/>
              <a:t>y_init</a:t>
            </a:r>
            <a:r>
              <a:rPr lang="fr-FR" sz="2000" dirty="0"/>
              <a:t>; r = </a:t>
            </a:r>
            <a:r>
              <a:rPr lang="fr-FR" sz="2000" dirty="0" err="1"/>
              <a:t>r_init</a:t>
            </a:r>
            <a:r>
              <a:rPr lang="fr-FR" sz="2000" dirty="0"/>
              <a:t>; }</a:t>
            </a:r>
            <a:endParaRPr lang="en-US" sz="2000" dirty="0"/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    public </a:t>
            </a:r>
            <a:r>
              <a:rPr lang="en-US" sz="2000" dirty="0" err="1"/>
              <a:t>int</a:t>
            </a:r>
            <a:r>
              <a:rPr lang="en-US" sz="2000" dirty="0"/>
              <a:t> foo () { return x + y; }</a:t>
            </a:r>
          </a:p>
          <a:p>
            <a:r>
              <a:rPr lang="en-US" sz="2000" dirty="0"/>
              <a:t>          public </a:t>
            </a:r>
            <a:r>
              <a:rPr lang="en-US" sz="2000" dirty="0" err="1"/>
              <a:t>int</a:t>
            </a:r>
            <a:r>
              <a:rPr lang="en-US" sz="2000" dirty="0"/>
              <a:t> bar (</a:t>
            </a:r>
            <a:r>
              <a:rPr lang="en-US" sz="2000" dirty="0" err="1"/>
              <a:t>int</a:t>
            </a:r>
            <a:r>
              <a:rPr lang="en-US" sz="2000" dirty="0"/>
              <a:t> n) { return r + n; }</a:t>
            </a:r>
          </a:p>
          <a:p>
            <a:r>
              <a:rPr lang="en-US" sz="2000" dirty="0"/>
              <a:t>          ...</a:t>
            </a:r>
          </a:p>
          <a:p>
            <a:r>
              <a:rPr lang="en-US" sz="2000" dirty="0"/>
              <a:t>      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800" y="1905000"/>
            <a:ext cx="2819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Every object of class </a:t>
            </a:r>
            <a:r>
              <a:rPr lang="en-US" b="1" dirty="0"/>
              <a:t>C1</a:t>
            </a:r>
            <a:r>
              <a:rPr lang="en-US" dirty="0"/>
              <a:t> has three fields, named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and </a:t>
            </a:r>
            <a:r>
              <a:rPr lang="en-US" b="1" dirty="0"/>
              <a:t>r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971800"/>
            <a:ext cx="13716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Some annoying boilerplate for constructing objects of this  class.  This is the code that is executed when you call </a:t>
            </a:r>
            <a:r>
              <a:rPr lang="en-US" sz="1400" b="1" dirty="0"/>
              <a:t>new</a:t>
            </a:r>
            <a:r>
              <a:rPr lang="en-US" sz="14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5366292"/>
            <a:ext cx="3429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class definition also defines two methods, named </a:t>
            </a:r>
            <a:r>
              <a:rPr lang="en-US" b="1" dirty="0"/>
              <a:t>foo</a:t>
            </a:r>
            <a:r>
              <a:rPr lang="en-US" dirty="0"/>
              <a:t> and </a:t>
            </a:r>
            <a:r>
              <a:rPr lang="en-US" b="1" dirty="0"/>
              <a:t>bar</a:t>
            </a:r>
            <a:r>
              <a:rPr lang="en-US" dirty="0"/>
              <a:t>, that are applicable to any object of this class.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6400" y="3886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6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compute with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invoke a method of an object, we </a:t>
            </a:r>
            <a:r>
              <a:rPr lang="en-US" i="1" dirty="0">
                <a:solidFill>
                  <a:srgbClr val="FF0000"/>
                </a:solidFill>
              </a:rPr>
              <a:t>invoke a method of the object.</a:t>
            </a:r>
          </a:p>
          <a:p>
            <a:r>
              <a:rPr lang="en-US" dirty="0"/>
              <a:t>For example, to invoke the </a:t>
            </a:r>
            <a:r>
              <a:rPr lang="en-US" b="1" dirty="0"/>
              <a:t>area</a:t>
            </a:r>
            <a:r>
              <a:rPr lang="en-US" dirty="0"/>
              <a:t> method of an object </a:t>
            </a:r>
            <a:r>
              <a:rPr lang="en-US" b="1" dirty="0"/>
              <a:t>obj1</a:t>
            </a:r>
            <a:r>
              <a:rPr lang="en-US" dirty="0"/>
              <a:t>, we write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obj1.area()</a:t>
            </a:r>
          </a:p>
          <a:p>
            <a:r>
              <a:rPr lang="en-US" dirty="0"/>
              <a:t>If </a:t>
            </a:r>
            <a:r>
              <a:rPr lang="en-US" b="1" dirty="0"/>
              <a:t>obj1</a:t>
            </a:r>
            <a:r>
              <a:rPr lang="en-US" dirty="0"/>
              <a:t> is  an object of class </a:t>
            </a:r>
            <a:r>
              <a:rPr lang="en-US" b="1" dirty="0"/>
              <a:t>C</a:t>
            </a:r>
            <a:r>
              <a:rPr lang="en-US" dirty="0"/>
              <a:t>, this invokes the </a:t>
            </a:r>
            <a:r>
              <a:rPr lang="en-US" b="1" dirty="0"/>
              <a:t>area</a:t>
            </a:r>
            <a:r>
              <a:rPr lang="en-US" dirty="0"/>
              <a:t> method in class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We sometimes say that we </a:t>
            </a:r>
            <a:r>
              <a:rPr lang="en-US" dirty="0">
                <a:solidFill>
                  <a:srgbClr val="FF0000"/>
                </a:solidFill>
              </a:rPr>
              <a:t>send </a:t>
            </a:r>
            <a:r>
              <a:rPr lang="en-US" b="1" dirty="0">
                <a:solidFill>
                  <a:srgbClr val="FF0000"/>
                </a:solidFill>
              </a:rPr>
              <a:t>obj1</a:t>
            </a:r>
            <a:r>
              <a:rPr lang="en-US" dirty="0">
                <a:solidFill>
                  <a:srgbClr val="FF0000"/>
                </a:solidFill>
              </a:rPr>
              <a:t> an </a:t>
            </a:r>
            <a:r>
              <a:rPr lang="en-US" b="1" dirty="0">
                <a:solidFill>
                  <a:srgbClr val="FF0000"/>
                </a:solidFill>
              </a:rPr>
              <a:t>area</a:t>
            </a:r>
            <a:r>
              <a:rPr lang="en-US" dirty="0">
                <a:solidFill>
                  <a:srgbClr val="FF0000"/>
                </a:solidFill>
              </a:rPr>
              <a:t>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124200"/>
            <a:ext cx="3810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area was a method that took an argument, like bar on the preceding slide, we'd put the argument here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886200" y="3585865"/>
            <a:ext cx="1219200" cy="2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0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obj1 was an object of class C1 with </a:t>
            </a:r>
          </a:p>
          <a:p>
            <a:pPr lvl="1"/>
            <a:r>
              <a:rPr lang="en-US" dirty="0"/>
              <a:t>x = 10, y = 20, r = 14</a:t>
            </a:r>
          </a:p>
          <a:p>
            <a:r>
              <a:rPr lang="en-US" dirty="0"/>
              <a:t>and obj2 was a object of class C1 with</a:t>
            </a:r>
          </a:p>
          <a:p>
            <a:pPr lvl="1"/>
            <a:r>
              <a:rPr lang="en-US" dirty="0"/>
              <a:t>x = 15, y = 35, r = 5</a:t>
            </a:r>
          </a:p>
          <a:p>
            <a:r>
              <a:rPr lang="en-US" dirty="0"/>
              <a:t>then we would have</a:t>
            </a:r>
          </a:p>
          <a:p>
            <a:pPr lvl="1"/>
            <a:r>
              <a:rPr lang="en-US" dirty="0"/>
              <a:t>obj1.bar(8) = 22</a:t>
            </a:r>
          </a:p>
          <a:p>
            <a:pPr lvl="1"/>
            <a:r>
              <a:rPr lang="en-US" dirty="0"/>
              <a:t>obj2.bar(8) =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own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C2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endParaRPr lang="en-US" dirty="0"/>
          </a:p>
          <a:p>
            <a:r>
              <a:rPr lang="en-US" dirty="0"/>
              <a:t>    // constructor (usually just annoying boilerplate)</a:t>
            </a:r>
          </a:p>
          <a:p>
            <a:r>
              <a:rPr lang="en-US" dirty="0"/>
              <a:t>    public C2(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a_init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b_init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c_init</a:t>
            </a:r>
            <a:r>
              <a:rPr lang="en-US" dirty="0"/>
              <a:t>) {</a:t>
            </a:r>
          </a:p>
          <a:p>
            <a:r>
              <a:rPr lang="en-US" dirty="0"/>
              <a:t>	a = </a:t>
            </a:r>
            <a:r>
              <a:rPr lang="en-US" dirty="0" err="1"/>
              <a:t>a_init</a:t>
            </a:r>
            <a:r>
              <a:rPr lang="en-US" dirty="0"/>
              <a:t>; b = </a:t>
            </a:r>
            <a:r>
              <a:rPr lang="en-US" dirty="0" err="1"/>
              <a:t>b_init</a:t>
            </a:r>
            <a:r>
              <a:rPr lang="en-US" dirty="0"/>
              <a:t>; c = </a:t>
            </a:r>
            <a:r>
              <a:rPr lang="en-US" dirty="0" err="1"/>
              <a:t>c_init</a:t>
            </a:r>
            <a:r>
              <a:rPr lang="en-US" dirty="0"/>
              <a:t>; }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foo () { return a + b; }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bar (</a:t>
            </a:r>
            <a:r>
              <a:rPr lang="en-US" dirty="0" err="1"/>
              <a:t>int</a:t>
            </a:r>
            <a:r>
              <a:rPr lang="en-US" dirty="0"/>
              <a:t> n) { return c * n; 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1752600"/>
            <a:ext cx="4876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Here's a different class, with different field names and with the same names but different definitions than those in C1.</a:t>
            </a:r>
          </a:p>
        </p:txBody>
      </p:sp>
    </p:spTree>
    <p:extLst>
      <p:ext uri="{BB962C8B-B14F-4D97-AF65-F5344CB8AC3E}">
        <p14:creationId xmlns:p14="http://schemas.microsoft.com/office/powerpoint/2010/main" val="409802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own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define obj3 by new C2(15,35,5), and we send a message to obj3, then the methods defined in class C2 will be invoked.</a:t>
            </a:r>
          </a:p>
          <a:p>
            <a:r>
              <a:rPr lang="en-US" dirty="0"/>
              <a:t>So:</a:t>
            </a:r>
          </a:p>
          <a:p>
            <a:pPr lvl="1"/>
            <a:r>
              <a:rPr lang="en-US" dirty="0"/>
              <a:t>obj2.bar(8) = 5 + 8 = 14</a:t>
            </a:r>
          </a:p>
          <a:p>
            <a:pPr lvl="1"/>
            <a:r>
              <a:rPr lang="en-US" dirty="0"/>
              <a:t>obj3.bar(8) = 5 * 8 = 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5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710</Words>
  <Application>Microsoft Office PowerPoint</Application>
  <PresentationFormat>On-screen Show (4:3)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Helvetica Neue</vt:lpstr>
      <vt:lpstr>1_Office Theme</vt:lpstr>
      <vt:lpstr>2_Office Theme</vt:lpstr>
      <vt:lpstr>Doing it in Java</vt:lpstr>
      <vt:lpstr>Lesson Outline</vt:lpstr>
      <vt:lpstr>Key Points for Lesson 5.4</vt:lpstr>
      <vt:lpstr>Classes</vt:lpstr>
      <vt:lpstr>A typical class definition</vt:lpstr>
      <vt:lpstr>How do you compute with an object?</vt:lpstr>
      <vt:lpstr>Example</vt:lpstr>
      <vt:lpstr>Every object knows its own class</vt:lpstr>
      <vt:lpstr>Every object knows its own class</vt:lpstr>
      <vt:lpstr>Interfaces are data types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64</cp:revision>
  <dcterms:created xsi:type="dcterms:W3CDTF">2012-09-27T03:54:02Z</dcterms:created>
  <dcterms:modified xsi:type="dcterms:W3CDTF">2017-09-01T03:19:20Z</dcterms:modified>
</cp:coreProperties>
</file>