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7" r:id="rId2"/>
    <p:sldId id="575" r:id="rId3"/>
    <p:sldId id="576" r:id="rId4"/>
    <p:sldId id="577" r:id="rId5"/>
    <p:sldId id="325" r:id="rId6"/>
    <p:sldId id="536" r:id="rId7"/>
    <p:sldId id="338" r:id="rId8"/>
    <p:sldId id="542" r:id="rId9"/>
    <p:sldId id="543" r:id="rId10"/>
    <p:sldId id="593" r:id="rId11"/>
    <p:sldId id="594" r:id="rId12"/>
    <p:sldId id="598" r:id="rId13"/>
    <p:sldId id="596" r:id="rId14"/>
    <p:sldId id="597" r:id="rId15"/>
    <p:sldId id="549" r:id="rId16"/>
    <p:sldId id="552" r:id="rId17"/>
    <p:sldId id="548" r:id="rId18"/>
    <p:sldId id="544" r:id="rId19"/>
    <p:sldId id="545" r:id="rId20"/>
    <p:sldId id="551" r:id="rId21"/>
    <p:sldId id="546" r:id="rId22"/>
    <p:sldId id="553" r:id="rId23"/>
    <p:sldId id="524" r:id="rId24"/>
    <p:sldId id="341" r:id="rId25"/>
    <p:sldId id="339" r:id="rId26"/>
    <p:sldId id="525" r:id="rId27"/>
    <p:sldId id="530" r:id="rId28"/>
    <p:sldId id="526" r:id="rId29"/>
    <p:sldId id="531" r:id="rId30"/>
    <p:sldId id="537" r:id="rId31"/>
    <p:sldId id="540" r:id="rId32"/>
    <p:sldId id="527" r:id="rId33"/>
    <p:sldId id="535" r:id="rId34"/>
    <p:sldId id="554" r:id="rId35"/>
    <p:sldId id="555" r:id="rId36"/>
    <p:sldId id="556" r:id="rId37"/>
    <p:sldId id="557" r:id="rId38"/>
    <p:sldId id="558" r:id="rId39"/>
    <p:sldId id="559" r:id="rId40"/>
    <p:sldId id="560" r:id="rId41"/>
    <p:sldId id="561" r:id="rId42"/>
    <p:sldId id="562" r:id="rId43"/>
    <p:sldId id="563" r:id="rId44"/>
    <p:sldId id="564" r:id="rId45"/>
    <p:sldId id="565" r:id="rId46"/>
    <p:sldId id="566" r:id="rId47"/>
    <p:sldId id="567" r:id="rId48"/>
    <p:sldId id="568" r:id="rId49"/>
    <p:sldId id="569" r:id="rId50"/>
    <p:sldId id="570" r:id="rId51"/>
    <p:sldId id="571" r:id="rId52"/>
    <p:sldId id="572" r:id="rId53"/>
    <p:sldId id="573" r:id="rId54"/>
    <p:sldId id="574" r:id="rId55"/>
    <p:sldId id="591" r:id="rId56"/>
    <p:sldId id="578" r:id="rId57"/>
    <p:sldId id="579" r:id="rId58"/>
    <p:sldId id="580" r:id="rId59"/>
    <p:sldId id="581" r:id="rId60"/>
    <p:sldId id="582" r:id="rId61"/>
    <p:sldId id="583" r:id="rId62"/>
    <p:sldId id="584" r:id="rId63"/>
    <p:sldId id="585" r:id="rId64"/>
    <p:sldId id="586" r:id="rId65"/>
    <p:sldId id="587" r:id="rId66"/>
    <p:sldId id="588" r:id="rId67"/>
    <p:sldId id="589" r:id="rId68"/>
    <p:sldId id="590" r:id="rId69"/>
    <p:sldId id="592" r:id="rId70"/>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43"/>
            <p14:sldId id="593"/>
            <p14:sldId id="594"/>
            <p14:sldId id="598"/>
            <p14:sldId id="596"/>
            <p14:sldId id="597"/>
            <p14:sldId id="549"/>
            <p14:sldId id="552"/>
            <p14:sldId id="548"/>
            <p14:sldId id="544"/>
            <p14:sldId id="545"/>
            <p14:sldId id="551"/>
            <p14:sldId id="546"/>
            <p14:sldId id="553"/>
            <p14:sldId id="524"/>
            <p14:sldId id="341"/>
            <p14:sldId id="339"/>
            <p14:sldId id="525"/>
            <p14:sldId id="530"/>
            <p14:sldId id="526"/>
            <p14:sldId id="531"/>
            <p14:sldId id="537"/>
            <p14:sldId id="540"/>
            <p14:sldId id="527"/>
            <p14:sldId id="535"/>
          </p14:sldIdLst>
        </p14:section>
        <p14:section name="Lesson 8.2" id="{B9BE2FB4-903D-45E7-9710-8F3800B0911C}">
          <p14:sldIdLst>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Lst>
        </p14:section>
        <p14:section name="Outtakes" id="{36350971-E19C-4410-B06E-9FBA83D38A5E}">
          <p14:sldIdLst>
            <p14:sldId id="591"/>
            <p14:sldId id="578"/>
            <p14:sldId id="579"/>
            <p14:sldId id="580"/>
            <p14:sldId id="581"/>
            <p14:sldId id="582"/>
            <p14:sldId id="583"/>
            <p14:sldId id="584"/>
            <p14:sldId id="585"/>
            <p14:sldId id="586"/>
            <p14:sldId id="587"/>
            <p14:sldId id="588"/>
            <p14:sldId id="589"/>
            <p14:sldId id="590"/>
            <p14:sldId id="5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3" autoAdjust="0"/>
    <p:restoredTop sz="93383" autoAdjust="0"/>
  </p:normalViewPr>
  <p:slideViewPr>
    <p:cSldViewPr>
      <p:cViewPr varScale="1">
        <p:scale>
          <a:sx n="88" d="100"/>
          <a:sy n="88" d="100"/>
        </p:scale>
        <p:origin x="84" y="4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34</a:t>
            </a:fld>
            <a:endParaRPr lang="en-US"/>
          </a:p>
        </p:txBody>
      </p:sp>
    </p:spTree>
    <p:extLst>
      <p:ext uri="{BB962C8B-B14F-4D97-AF65-F5344CB8AC3E}">
        <p14:creationId xmlns:p14="http://schemas.microsoft.com/office/powerpoint/2010/main" val="1990465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19034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37</a:t>
            </a:fld>
            <a:endParaRPr lang="en-US"/>
          </a:p>
        </p:txBody>
      </p:sp>
    </p:spTree>
    <p:extLst>
      <p:ext uri="{BB962C8B-B14F-4D97-AF65-F5344CB8AC3E}">
        <p14:creationId xmlns:p14="http://schemas.microsoft.com/office/powerpoint/2010/main" val="281889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50</a:t>
            </a:fld>
            <a:endParaRPr lang="en-US"/>
          </a:p>
        </p:txBody>
      </p:sp>
    </p:spTree>
    <p:extLst>
      <p:ext uri="{BB962C8B-B14F-4D97-AF65-F5344CB8AC3E}">
        <p14:creationId xmlns:p14="http://schemas.microsoft.com/office/powerpoint/2010/main" val="356890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51</a:t>
            </a:fld>
            <a:endParaRPr lang="en-US"/>
          </a:p>
        </p:txBody>
      </p:sp>
    </p:spTree>
    <p:extLst>
      <p:ext uri="{BB962C8B-B14F-4D97-AF65-F5344CB8AC3E}">
        <p14:creationId xmlns:p14="http://schemas.microsoft.com/office/powerpoint/2010/main" val="1060607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53</a:t>
            </a:fld>
            <a:endParaRPr lang="en-US"/>
          </a:p>
        </p:txBody>
      </p:sp>
    </p:spTree>
    <p:extLst>
      <p:ext uri="{BB962C8B-B14F-4D97-AF65-F5344CB8AC3E}">
        <p14:creationId xmlns:p14="http://schemas.microsoft.com/office/powerpoint/2010/main" val="12389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56</a:t>
            </a:fld>
            <a:endParaRPr lang="en-US"/>
          </a:p>
        </p:txBody>
      </p:sp>
    </p:spTree>
    <p:extLst>
      <p:ext uri="{BB962C8B-B14F-4D97-AF65-F5344CB8AC3E}">
        <p14:creationId xmlns:p14="http://schemas.microsoft.com/office/powerpoint/2010/main" val="2544061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58</a:t>
            </a:fld>
            <a:endParaRPr lang="en-US"/>
          </a:p>
        </p:txBody>
      </p:sp>
    </p:spTree>
    <p:extLst>
      <p:ext uri="{BB962C8B-B14F-4D97-AF65-F5344CB8AC3E}">
        <p14:creationId xmlns:p14="http://schemas.microsoft.com/office/powerpoint/2010/main" val="209658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59</a:t>
            </a:fld>
            <a:endParaRPr lang="en-US"/>
          </a:p>
        </p:txBody>
      </p:sp>
    </p:spTree>
    <p:extLst>
      <p:ext uri="{BB962C8B-B14F-4D97-AF65-F5344CB8AC3E}">
        <p14:creationId xmlns:p14="http://schemas.microsoft.com/office/powerpoint/2010/main" val="1833822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60</a:t>
            </a:fld>
            <a:endParaRPr lang="en-US"/>
          </a:p>
        </p:txBody>
      </p:sp>
    </p:spTree>
    <p:extLst>
      <p:ext uri="{BB962C8B-B14F-4D97-AF65-F5344CB8AC3E}">
        <p14:creationId xmlns:p14="http://schemas.microsoft.com/office/powerpoint/2010/main" val="1222216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61</a:t>
            </a:fld>
            <a:endParaRPr lang="en-US"/>
          </a:p>
        </p:txBody>
      </p:sp>
    </p:spTree>
    <p:extLst>
      <p:ext uri="{BB962C8B-B14F-4D97-AF65-F5344CB8AC3E}">
        <p14:creationId xmlns:p14="http://schemas.microsoft.com/office/powerpoint/2010/main" val="355863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62</a:t>
            </a:fld>
            <a:endParaRPr lang="en-US"/>
          </a:p>
        </p:txBody>
      </p:sp>
    </p:spTree>
    <p:extLst>
      <p:ext uri="{BB962C8B-B14F-4D97-AF65-F5344CB8AC3E}">
        <p14:creationId xmlns:p14="http://schemas.microsoft.com/office/powerpoint/2010/main" val="4216041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63</a:t>
            </a:fld>
            <a:endParaRPr lang="en-US"/>
          </a:p>
        </p:txBody>
      </p:sp>
    </p:spTree>
    <p:extLst>
      <p:ext uri="{BB962C8B-B14F-4D97-AF65-F5344CB8AC3E}">
        <p14:creationId xmlns:p14="http://schemas.microsoft.com/office/powerpoint/2010/main" val="2758217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64</a:t>
            </a:fld>
            <a:endParaRPr lang="en-US"/>
          </a:p>
        </p:txBody>
      </p:sp>
    </p:spTree>
    <p:extLst>
      <p:ext uri="{BB962C8B-B14F-4D97-AF65-F5344CB8AC3E}">
        <p14:creationId xmlns:p14="http://schemas.microsoft.com/office/powerpoint/2010/main" val="3111720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65</a:t>
            </a:fld>
            <a:endParaRPr lang="en-US"/>
          </a:p>
        </p:txBody>
      </p:sp>
    </p:spTree>
    <p:extLst>
      <p:ext uri="{BB962C8B-B14F-4D97-AF65-F5344CB8AC3E}">
        <p14:creationId xmlns:p14="http://schemas.microsoft.com/office/powerpoint/2010/main" val="2269312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66</a:t>
            </a:fld>
            <a:endParaRPr lang="en-US"/>
          </a:p>
        </p:txBody>
      </p:sp>
    </p:spTree>
    <p:extLst>
      <p:ext uri="{BB962C8B-B14F-4D97-AF65-F5344CB8AC3E}">
        <p14:creationId xmlns:p14="http://schemas.microsoft.com/office/powerpoint/2010/main" val="240573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67</a:t>
            </a:fld>
            <a:endParaRPr lang="en-US"/>
          </a:p>
        </p:txBody>
      </p:sp>
    </p:spTree>
    <p:extLst>
      <p:ext uri="{BB962C8B-B14F-4D97-AF65-F5344CB8AC3E}">
        <p14:creationId xmlns:p14="http://schemas.microsoft.com/office/powerpoint/2010/main" val="2047942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69</a:t>
            </a:fld>
            <a:endParaRPr lang="en-US"/>
          </a:p>
        </p:txBody>
      </p:sp>
    </p:spTree>
    <p:extLst>
      <p:ext uri="{BB962C8B-B14F-4D97-AF65-F5344CB8AC3E}">
        <p14:creationId xmlns:p14="http://schemas.microsoft.com/office/powerpoint/2010/main" val="99702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88334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108198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7306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150970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322234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198563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Need to check that this is a correct halting measure</a:t>
            </a:r>
          </a:p>
        </p:txBody>
      </p:sp>
      <p:sp>
        <p:nvSpPr>
          <p:cNvPr id="6" name="Content Placeholder 5"/>
          <p:cNvSpPr>
            <a:spLocks noGrp="1"/>
          </p:cNvSpPr>
          <p:nvPr>
            <p:ph idx="1"/>
          </p:nvPr>
        </p:nvSpPr>
        <p:spPr/>
        <p:txBody>
          <a:bodyPr>
            <a:normAutofit fontScale="85000" lnSpcReduction="10000"/>
          </a:bodyPr>
          <a:lstStyle/>
          <a:p>
            <a:r>
              <a:rPr lang="en-US" dirty="0"/>
              <a:t>We need to make a mathematical argument that the thing we claimed was a halting measure is in fact a halting measure.  </a:t>
            </a:r>
          </a:p>
          <a:p>
            <a:r>
              <a:rPr lang="en-US" dirty="0"/>
              <a:t>This is called a </a:t>
            </a:r>
            <a:r>
              <a:rPr lang="en-US" i="1" dirty="0">
                <a:solidFill>
                  <a:srgbClr val="FF0000"/>
                </a:solidFill>
              </a:rPr>
              <a:t>termination argument</a:t>
            </a:r>
            <a:r>
              <a:rPr lang="en-US" dirty="0"/>
              <a:t>.</a:t>
            </a:r>
          </a:p>
          <a:p>
            <a:r>
              <a:rPr lang="en-US" dirty="0"/>
              <a:t>Here we mean an argument in the sense of an argument in a debate, not in the sense of an argument to a function.  Don't get confused by this.</a:t>
            </a:r>
          </a:p>
          <a:p>
            <a:r>
              <a:rPr lang="en-US" dirty="0"/>
              <a:t>We're not looking for a formal mathematical proof, but just for a convincing argument.</a:t>
            </a:r>
          </a:p>
          <a:p>
            <a:r>
              <a:rPr lang="en-US" dirty="0"/>
              <a:t>We'll see some examples in the course of this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42126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Argument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Argument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argument:</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304457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000"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242772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Strategy</a:t>
            </a:r>
          </a:p>
        </p:txBody>
      </p:sp>
      <p:sp>
        <p:nvSpPr>
          <p:cNvPr id="3" name="Content Placeholder 2"/>
          <p:cNvSpPr>
            <a:spLocks noGrp="1"/>
          </p:cNvSpPr>
          <p:nvPr>
            <p:ph idx="1"/>
          </p:nvPr>
        </p:nvSpPr>
        <p:spPr/>
        <p:txBody>
          <a:bodyPr>
            <a:normAutofit fontScale="92500" lnSpcReduction="10000"/>
          </a:bodyPr>
          <a:lstStyle/>
          <a:p>
            <a:r>
              <a:rPr lang="en-US" dirty="0"/>
              <a:t>Strategy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5" name="Rectangle 4"/>
          <p:cNvSpPr/>
          <p:nvPr/>
        </p:nvSpPr>
        <p:spPr>
          <a:xfrm>
            <a:off x="5867400" y="2209800"/>
            <a:ext cx="2133600" cy="10405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that is, smaller in the halting measure</a:t>
            </a:r>
          </a:p>
        </p:txBody>
      </p:sp>
      <p:cxnSp>
        <p:nvCxnSpPr>
          <p:cNvPr id="7" name="Straight Arrow Connector 6"/>
          <p:cNvCxnSpPr>
            <a:stCxn id="5" idx="1"/>
          </p:cNvCxnSpPr>
          <p:nvPr/>
        </p:nvCxnSpPr>
        <p:spPr>
          <a:xfrm flipH="1">
            <a:off x="4343400" y="2730073"/>
            <a:ext cx="1524000" cy="6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99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388005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There's more than one pattern for the function definition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function definition might take different shapes, depending on the problem. </a:t>
            </a:r>
          </a:p>
          <a:p>
            <a:r>
              <a:rPr lang="en-US" dirty="0"/>
              <a:t>We might have different numbers of trivial cases, or different numbers of </a:t>
            </a:r>
            <a:r>
              <a:rPr lang="en-US" dirty="0" err="1"/>
              <a:t>subproblems</a:t>
            </a:r>
            <a:r>
              <a:rPr lang="en-US" dirty="0"/>
              <a:t>.</a:t>
            </a:r>
          </a:p>
          <a:p>
            <a:r>
              <a:rPr lang="en-US" dirty="0"/>
              <a:t>Let's look at some possibilities: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392202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smaller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2545349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737079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030739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103461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Halting Measures and Termination Reasoning</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8.2</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34</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82983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is more powerful than structural decomposition</a:t>
            </a:r>
          </a:p>
        </p:txBody>
      </p:sp>
      <p:sp>
        <p:nvSpPr>
          <p:cNvPr id="3" name="Content Placeholder 2"/>
          <p:cNvSpPr>
            <a:spLocks noGrp="1"/>
          </p:cNvSpPr>
          <p:nvPr>
            <p:ph idx="1"/>
          </p:nvPr>
        </p:nvSpPr>
        <p:spPr/>
        <p:txBody>
          <a:bodyPr>
            <a:normAutofit fontScale="92500" lnSpcReduction="20000"/>
          </a:bodyPr>
          <a:lstStyle/>
          <a:p>
            <a:r>
              <a:rPr lang="en-US" dirty="0"/>
              <a:t>Functions written using structural decomposition are guaranteed to halt with an answer, but general recursion allows you to write functions that don't always halt.</a:t>
            </a:r>
          </a:p>
          <a:p>
            <a:r>
              <a:rPr lang="en-US" dirty="0"/>
              <a:t>So every time we write a function using general recursion, we need to provide some </a:t>
            </a:r>
            <a:r>
              <a:rPr lang="en-US" i="1" dirty="0">
                <a:solidFill>
                  <a:srgbClr val="FF0000"/>
                </a:solidFill>
              </a:rPr>
              <a:t>termination reasoning</a:t>
            </a:r>
            <a:r>
              <a:rPr lang="en-US" dirty="0"/>
              <a:t> that explains why the function really does halt</a:t>
            </a:r>
          </a:p>
          <a:p>
            <a:pPr lvl="1"/>
            <a:r>
              <a:rPr lang="en-US" dirty="0"/>
              <a:t>or else warn the user that it may not halt.</a:t>
            </a:r>
          </a:p>
          <a:p>
            <a:pPr lvl="1"/>
            <a:r>
              <a:rPr lang="en-US" dirty="0"/>
              <a:t>easiest way to make a termination argument is by supplying a </a:t>
            </a:r>
            <a:r>
              <a:rPr lang="en-US" i="1" dirty="0">
                <a:solidFill>
                  <a:srgbClr val="FF0000"/>
                </a:solidFill>
              </a:rPr>
              <a:t>halting measure</a:t>
            </a:r>
            <a:r>
              <a:rPr lang="en-US" dirty="0"/>
              <a: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35</a:t>
            </a:fld>
            <a:endParaRPr lang="en-US"/>
          </a:p>
        </p:txBody>
      </p:sp>
    </p:spTree>
    <p:extLst>
      <p:ext uri="{BB962C8B-B14F-4D97-AF65-F5344CB8AC3E}">
        <p14:creationId xmlns:p14="http://schemas.microsoft.com/office/powerpoint/2010/main" val="115433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(1)</a:t>
            </a:r>
          </a:p>
        </p:txBody>
      </p:sp>
      <p:sp>
        <p:nvSpPr>
          <p:cNvPr id="3" name="Content Placeholder 2"/>
          <p:cNvSpPr>
            <a:spLocks noGrp="1"/>
          </p:cNvSpPr>
          <p:nvPr>
            <p:ph idx="1"/>
          </p:nvPr>
        </p:nvSpPr>
        <p:spPr/>
        <p:txBody>
          <a:bodyPr>
            <a:normAutofit/>
          </a:bodyPr>
          <a:lstStyle/>
          <a:p>
            <a:r>
              <a:rPr lang="en-US" dirty="0"/>
              <a:t>New required piece of the function header.</a:t>
            </a:r>
          </a:p>
          <a:p>
            <a:r>
              <a:rPr lang="en-US" dirty="0"/>
              <a:t>The halting measure is a way of explaining how each of the </a:t>
            </a:r>
            <a:r>
              <a:rPr lang="en-US" dirty="0" err="1"/>
              <a:t>subproblems</a:t>
            </a:r>
            <a:r>
              <a:rPr lang="en-US" dirty="0"/>
              <a:t> are easier than the original</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420130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653679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667731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For each function that uses general recursion you need to give</a:t>
            </a:r>
          </a:p>
          <a:p>
            <a:pPr lvl="1"/>
            <a:r>
              <a:rPr lang="en-US" dirty="0"/>
              <a:t>your proposed halting measure</a:t>
            </a:r>
          </a:p>
          <a:p>
            <a:pPr lvl="1"/>
            <a:r>
              <a:rPr lang="en-US" dirty="0"/>
              <a:t>some reasoning to show that your proposed halting measure really is a halting measure for your function. </a:t>
            </a:r>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54196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for </a:t>
            </a:r>
            <a:r>
              <a:rPr lang="en-US" b="1" dirty="0">
                <a:latin typeface="Consolas" pitchFamily="49" charset="0"/>
                <a:cs typeface="Consolas" pitchFamily="49" charset="0"/>
              </a:rPr>
              <a:t>decode</a:t>
            </a:r>
          </a:p>
        </p:txBody>
      </p:sp>
      <p:sp>
        <p:nvSpPr>
          <p:cNvPr id="3" name="Content Placeholder 2"/>
          <p:cNvSpPr>
            <a:spLocks noGrp="1"/>
          </p:cNvSpPr>
          <p:nvPr>
            <p:ph idx="1"/>
          </p:nvPr>
        </p:nvSpPr>
        <p:spPr/>
        <p:txBody>
          <a:bodyPr>
            <a:normAutofit lnSpcReduction="10000"/>
          </a:bodyPr>
          <a:lstStyle/>
          <a:p>
            <a:r>
              <a:rPr lang="en-US" dirty="0"/>
              <a:t>Proposed halting measure: the size of </a:t>
            </a:r>
            <a:r>
              <a:rPr lang="en-US" b="1" dirty="0" err="1"/>
              <a:t>sexp</a:t>
            </a:r>
            <a:r>
              <a:rPr lang="en-US" dirty="0"/>
              <a:t>.</a:t>
            </a:r>
          </a:p>
          <a:p>
            <a:r>
              <a:rPr lang="en-US" dirty="0"/>
              <a:t>Termination argument:</a:t>
            </a:r>
          </a:p>
          <a:p>
            <a:pPr lvl="1"/>
            <a:r>
              <a:rPr lang="en-US" dirty="0"/>
              <a:t>the size of an </a:t>
            </a:r>
            <a:r>
              <a:rPr lang="en-US" dirty="0" err="1"/>
              <a:t>sexp</a:t>
            </a:r>
            <a:r>
              <a:rPr lang="en-US" dirty="0"/>
              <a:t> is always a non-negative integer.</a:t>
            </a:r>
          </a:p>
          <a:p>
            <a:pPr lvl="1"/>
            <a:r>
              <a:rPr lang="en-US" dirty="0">
                <a:solidFill>
                  <a:srgbClr val="FF0000"/>
                </a:solidFill>
              </a:rPr>
              <a:t>If </a:t>
            </a:r>
            <a:r>
              <a:rPr lang="en-US" b="1" dirty="0" err="1">
                <a:solidFill>
                  <a:srgbClr val="FF0000"/>
                </a:solidFill>
              </a:rPr>
              <a:t>sexp</a:t>
            </a:r>
            <a:r>
              <a:rPr lang="en-US" dirty="0">
                <a:solidFill>
                  <a:srgbClr val="FF0000"/>
                </a:solidFill>
              </a:rPr>
              <a:t> is not a number, then </a:t>
            </a:r>
            <a:r>
              <a:rPr lang="en-US" b="1" dirty="0">
                <a:solidFill>
                  <a:srgbClr val="FF0000"/>
                </a:solidFill>
                <a:cs typeface="Consolas" pitchFamily="49" charset="0"/>
              </a:rPr>
              <a:t>(second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and </a:t>
            </a:r>
            <a:r>
              <a:rPr lang="en-US" b="1" dirty="0">
                <a:solidFill>
                  <a:srgbClr val="FF0000"/>
                </a:solidFill>
                <a:cs typeface="Consolas" pitchFamily="49" charset="0"/>
              </a:rPr>
              <a:t>(third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each have strictly smaller size than </a:t>
            </a:r>
            <a:r>
              <a:rPr lang="en-US" b="1" dirty="0" err="1">
                <a:solidFill>
                  <a:srgbClr val="FF0000"/>
                </a:solidFill>
                <a:latin typeface="Consolas" pitchFamily="49" charset="0"/>
                <a:cs typeface="Consolas" pitchFamily="49" charset="0"/>
              </a:rPr>
              <a:t>sexp</a:t>
            </a:r>
            <a:r>
              <a:rPr lang="en-US" dirty="0">
                <a:solidFill>
                  <a:srgbClr val="FF0000"/>
                </a:solidFill>
              </a:rPr>
              <a:t>.</a:t>
            </a:r>
          </a:p>
          <a:p>
            <a:r>
              <a:rPr lang="en-US" dirty="0"/>
              <a:t>So </a:t>
            </a:r>
            <a:r>
              <a:rPr lang="en-US" b="1" dirty="0">
                <a:latin typeface="+mj-lt"/>
                <a:cs typeface="Consolas" pitchFamily="49" charset="0"/>
              </a:rPr>
              <a:t>(size </a:t>
            </a:r>
            <a:r>
              <a:rPr lang="en-US" b="1" dirty="0" err="1">
                <a:latin typeface="+mj-lt"/>
                <a:cs typeface="Consolas" pitchFamily="49" charset="0"/>
              </a:rPr>
              <a:t>sexp</a:t>
            </a:r>
            <a:r>
              <a:rPr lang="en-US" b="1" dirty="0">
                <a:latin typeface="+mj-lt"/>
                <a:cs typeface="Consolas" pitchFamily="49" charset="0"/>
              </a:rPr>
              <a:t>) </a:t>
            </a:r>
            <a:r>
              <a:rPr lang="en-US" dirty="0"/>
              <a:t>is a halting measure for </a:t>
            </a:r>
            <a:r>
              <a:rPr lang="en-US" b="1" dirty="0">
                <a:latin typeface="Consolas" pitchFamily="49" charset="0"/>
                <a:cs typeface="Consolas" pitchFamily="49" charset="0"/>
              </a:rPr>
              <a:t>decode</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40</a:t>
            </a:fld>
            <a:endParaRPr lang="en-US"/>
          </a:p>
        </p:txBody>
      </p:sp>
      <p:sp>
        <p:nvSpPr>
          <p:cNvPr id="5" name="Rectangle 4"/>
          <p:cNvSpPr/>
          <p:nvPr/>
        </p:nvSpPr>
        <p:spPr>
          <a:xfrm>
            <a:off x="3733800" y="5273675"/>
            <a:ext cx="44958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There are many ways to define the size of an </a:t>
            </a:r>
            <a:r>
              <a:rPr lang="en-US" dirty="0" err="1">
                <a:solidFill>
                  <a:schemeClr val="tx1"/>
                </a:solidFill>
              </a:rPr>
              <a:t>Sexp</a:t>
            </a:r>
            <a:r>
              <a:rPr lang="en-US" dirty="0">
                <a:solidFill>
                  <a:schemeClr val="tx1"/>
                </a:solidFill>
              </a:rPr>
              <a:t>.  You could, for example, define it as the  total number of characters needed to print out the </a:t>
            </a:r>
            <a:r>
              <a:rPr lang="en-US" dirty="0" err="1">
                <a:solidFill>
                  <a:schemeClr val="tx1"/>
                </a:solidFill>
              </a:rPr>
              <a:t>sexp</a:t>
            </a:r>
            <a:r>
              <a:rPr lang="en-US" dirty="0">
                <a:solidFill>
                  <a:schemeClr val="tx1"/>
                </a:solidFill>
              </a:rPr>
              <a:t>.  Can you write this as a function?</a:t>
            </a:r>
          </a:p>
        </p:txBody>
      </p:sp>
    </p:spTree>
    <p:extLst>
      <p:ext uri="{BB962C8B-B14F-4D97-AF65-F5344CB8AC3E}">
        <p14:creationId xmlns:p14="http://schemas.microsoft.com/office/powerpoint/2010/main" val="3605898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reasoning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reasoning:</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(even-elements (rest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spTree>
    <p:extLst>
      <p:ext uri="{BB962C8B-B14F-4D97-AF65-F5344CB8AC3E}">
        <p14:creationId xmlns:p14="http://schemas.microsoft.com/office/powerpoint/2010/main" val="2308579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42</a:t>
            </a:fld>
            <a:endParaRPr lang="en-US"/>
          </a:p>
        </p:txBody>
      </p:sp>
    </p:spTree>
    <p:extLst>
      <p:ext uri="{BB962C8B-B14F-4D97-AF65-F5344CB8AC3E}">
        <p14:creationId xmlns:p14="http://schemas.microsoft.com/office/powerpoint/2010/main" val="936476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the termination reasoning,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Tree>
    <p:extLst>
      <p:ext uri="{BB962C8B-B14F-4D97-AF65-F5344CB8AC3E}">
        <p14:creationId xmlns:p14="http://schemas.microsoft.com/office/powerpoint/2010/main" val="4167886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65771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1264944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Termination Reasoning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Termination argument</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46</a:t>
            </a:fld>
            <a:endParaRPr lang="en-US"/>
          </a:p>
        </p:txBody>
      </p:sp>
    </p:spTree>
    <p:extLst>
      <p:ext uri="{BB962C8B-B14F-4D97-AF65-F5344CB8AC3E}">
        <p14:creationId xmlns:p14="http://schemas.microsoft.com/office/powerpoint/2010/main" val="79694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486541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85000" lnSpcReduction="10000"/>
          </a:bodyPr>
          <a:lstStyle/>
          <a:p>
            <a:r>
              <a:rPr lang="en-US" dirty="0"/>
              <a:t>First, it tells us that using general recursion we can write functions that may not terminate.</a:t>
            </a:r>
          </a:p>
          <a:p>
            <a:r>
              <a:rPr lang="en-US" dirty="0"/>
              <a:t>We couldn't do this using structural decomposition.</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48</a:t>
            </a:fld>
            <a:endParaRPr lang="en-US"/>
          </a:p>
        </p:txBody>
      </p:sp>
    </p:spTree>
    <p:extLst>
      <p:ext uri="{BB962C8B-B14F-4D97-AF65-F5344CB8AC3E}">
        <p14:creationId xmlns:p14="http://schemas.microsoft.com/office/powerpoint/2010/main" val="2193550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49</a:t>
            </a:fld>
            <a:endParaRPr lang="en-US"/>
          </a:p>
        </p:txBody>
      </p:sp>
    </p:spTree>
    <p:extLst>
      <p:ext uri="{BB962C8B-B14F-4D97-AF65-F5344CB8AC3E}">
        <p14:creationId xmlns:p14="http://schemas.microsoft.com/office/powerpoint/2010/main" val="324284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vs. Structural Decomposition</a:t>
            </a:r>
          </a:p>
        </p:txBody>
      </p:sp>
      <p:sp>
        <p:nvSpPr>
          <p:cNvPr id="3" name="Content Placeholder 2"/>
          <p:cNvSpPr>
            <a:spLocks noGrp="1"/>
          </p:cNvSpPr>
          <p:nvPr>
            <p:ph idx="1"/>
          </p:nvPr>
        </p:nvSpPr>
        <p:spPr/>
        <p:txBody>
          <a:bodyPr>
            <a:normAutofit fontScale="92500" lnSpcReduction="20000"/>
          </a:bodyPr>
          <a:lstStyle/>
          <a:p>
            <a:r>
              <a:rPr lang="en-US" dirty="0"/>
              <a:t>Structural decomposition is a special case of General Recursion:  it's a standard recipe for finding </a:t>
            </a:r>
            <a:r>
              <a:rPr lang="en-US" dirty="0" err="1"/>
              <a:t>subproblems</a:t>
            </a:r>
            <a:r>
              <a:rPr lang="en-US" dirty="0"/>
              <a:t> that are guaranteed to be easier.</a:t>
            </a:r>
          </a:p>
          <a:p>
            <a:pPr lvl="1"/>
            <a:r>
              <a:rPr lang="en-US" dirty="0"/>
              <a:t>A field is always smaller than the structure it’s contained in.</a:t>
            </a:r>
          </a:p>
          <a:p>
            <a:r>
              <a:rPr lang="en-US" dirty="0"/>
              <a:t>For general recursion</a:t>
            </a:r>
            <a:r>
              <a:rPr lang="en-US"/>
              <a:t>, you must </a:t>
            </a:r>
            <a:r>
              <a:rPr lang="en-US" dirty="0"/>
              <a:t>always explain in what way the new problems are easier.</a:t>
            </a:r>
          </a:p>
          <a:p>
            <a:r>
              <a:rPr lang="en-US" dirty="0"/>
              <a:t>Use structural decomposition when you can, general recursion when you need to.</a:t>
            </a:r>
          </a:p>
          <a:p>
            <a:r>
              <a:rPr lang="en-US" dirty="0"/>
              <a:t>Always use the simplest tool that works!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50</a:t>
            </a:fld>
            <a:endParaRPr lang="en-US"/>
          </a:p>
        </p:txBody>
      </p:sp>
    </p:spTree>
    <p:extLst>
      <p:ext uri="{BB962C8B-B14F-4D97-AF65-F5344CB8AC3E}">
        <p14:creationId xmlns:p14="http://schemas.microsoft.com/office/powerpoint/2010/main" val="204172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definition of function </a:t>
            </a:r>
            <a:r>
              <a:rPr lang="en-US" b="1" dirty="0">
                <a:latin typeface="Consolas" pitchFamily="49" charset="0"/>
                <a:cs typeface="Consolas" pitchFamily="49" charset="0"/>
              </a:rPr>
              <a:t>f</a:t>
            </a:r>
            <a:r>
              <a:rPr lang="en-US" dirty="0"/>
              <a:t> :</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51</a:t>
            </a:fld>
            <a:endParaRPr lang="en-US"/>
          </a:p>
        </p:txBody>
      </p:sp>
      <p:sp>
        <p:nvSpPr>
          <p:cNvPr id="4" name="Rectangle 3"/>
          <p:cNvSpPr/>
          <p:nvPr/>
        </p:nvSpPr>
        <p:spPr>
          <a:xfrm>
            <a:off x="1295400" y="3200400"/>
            <a:ext cx="7162800" cy="3276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 can usually tell just from the function definition whether it is structural or general recursion. </a:t>
            </a:r>
          </a:p>
          <a:p>
            <a:endParaRPr lang="en-US" dirty="0"/>
          </a:p>
          <a:p>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list template tells us.</a:t>
            </a:r>
          </a:p>
          <a:p>
            <a:endParaRPr lang="en-US" dirty="0"/>
          </a:p>
          <a:p>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f on it, we’d better have a termination argument to ensure that it has a smaller halting measure.</a:t>
            </a:r>
            <a:endParaRPr lang="en-US" dirty="0"/>
          </a:p>
        </p:txBody>
      </p:sp>
    </p:spTree>
    <p:extLst>
      <p:ext uri="{BB962C8B-B14F-4D97-AF65-F5344CB8AC3E}">
        <p14:creationId xmlns:p14="http://schemas.microsoft.com/office/powerpoint/2010/main" val="1533301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a:t>
            </a:r>
          </a:p>
        </p:txBody>
      </p:sp>
      <p:sp>
        <p:nvSpPr>
          <p:cNvPr id="3" name="Content Placeholder 2"/>
          <p:cNvSpPr>
            <a:spLocks noGrp="1"/>
          </p:cNvSpPr>
          <p:nvPr>
            <p:ph idx="1"/>
          </p:nvPr>
        </p:nvSpPr>
        <p:spPr/>
        <p:txBody>
          <a:bodyPr>
            <a:normAutofit fontScale="85000" lnSpcReduction="20000"/>
          </a:bodyPr>
          <a:lstStyle/>
          <a:p>
            <a:r>
              <a:rPr lang="en-US" dirty="0"/>
              <a:t>We've introduced </a:t>
            </a:r>
            <a:r>
              <a:rPr lang="en-US" i="1" dirty="0">
                <a:solidFill>
                  <a:srgbClr val="FF0000"/>
                </a:solidFill>
              </a:rPr>
              <a:t>general recursion</a:t>
            </a:r>
            <a:r>
              <a:rPr lang="en-US" dirty="0"/>
              <a:t>.</a:t>
            </a:r>
          </a:p>
          <a:p>
            <a:r>
              <a:rPr lang="en-US" dirty="0"/>
              <a:t>Solve the problem by combining solutions to easier </a:t>
            </a:r>
            <a:r>
              <a:rPr lang="en-US" dirty="0" err="1"/>
              <a:t>subproblems</a:t>
            </a:r>
            <a:r>
              <a:rPr lang="en-US" dirty="0"/>
              <a:t>.</a:t>
            </a:r>
          </a:p>
          <a:p>
            <a:r>
              <a:rPr lang="en-US" dirty="0"/>
              <a:t>Must propose a </a:t>
            </a:r>
            <a:r>
              <a:rPr lang="en-US" i="1" dirty="0">
                <a:solidFill>
                  <a:srgbClr val="FF0000"/>
                </a:solidFill>
              </a:rPr>
              <a:t>halting measure </a:t>
            </a:r>
            <a:r>
              <a:rPr lang="en-US" dirty="0"/>
              <a:t>that documents the "difficulty" of each instance of the problem.</a:t>
            </a:r>
          </a:p>
          <a:p>
            <a:r>
              <a:rPr lang="en-US" dirty="0"/>
              <a:t>Must give </a:t>
            </a:r>
            <a:r>
              <a:rPr lang="en-US" i="1" dirty="0">
                <a:solidFill>
                  <a:srgbClr val="FF0000"/>
                </a:solidFill>
              </a:rPr>
              <a:t>termination reasoning </a:t>
            </a:r>
            <a:r>
              <a:rPr lang="en-US" dirty="0"/>
              <a:t>that explains why the proposed halting measure really is a halting measure for this function.</a:t>
            </a:r>
          </a:p>
          <a:p>
            <a:r>
              <a:rPr lang="en-US" dirty="0"/>
              <a:t>Structural decomposition is a special case where the data definition guarantees the </a:t>
            </a:r>
            <a:r>
              <a:rPr lang="en-US" dirty="0" err="1"/>
              <a:t>subproblem</a:t>
            </a:r>
            <a:r>
              <a:rPr lang="en-US" dirty="0"/>
              <a:t> is easier.</a:t>
            </a:r>
          </a:p>
          <a:p>
            <a:r>
              <a:rPr lang="en-US" dirty="0"/>
              <a:t>Always use the simplest tool that works!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52</a:t>
            </a:fld>
            <a:endParaRPr lang="en-US"/>
          </a:p>
        </p:txBody>
      </p:sp>
    </p:spTree>
    <p:extLst>
      <p:ext uri="{BB962C8B-B14F-4D97-AF65-F5344CB8AC3E}">
        <p14:creationId xmlns:p14="http://schemas.microsoft.com/office/powerpoint/2010/main" val="148858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(2)</a:t>
            </a:r>
          </a:p>
        </p:txBody>
      </p:sp>
      <p:sp>
        <p:nvSpPr>
          <p:cNvPr id="7" name="Content Placeholder 2"/>
          <p:cNvSpPr>
            <a:spLocks noGrp="1"/>
          </p:cNvSpPr>
          <p:nvPr>
            <p:ph idx="1"/>
          </p:nvPr>
        </p:nvSpPr>
        <p:spPr/>
        <p:txBody>
          <a:bodyPr/>
          <a:lstStyle/>
          <a:p>
            <a:pPr marL="0" indent="0">
              <a:buNone/>
            </a:pPr>
            <a:r>
              <a:rPr lang="en-US" dirty="0"/>
              <a:t>You should now be able to</a:t>
            </a:r>
          </a:p>
          <a:p>
            <a:pPr lvl="0"/>
            <a:r>
              <a:rPr lang="en-US" dirty="0"/>
              <a:t>Identify general recursion and distinguish it from structural decomposition.</a:t>
            </a:r>
          </a:p>
          <a:p>
            <a:r>
              <a:rPr lang="en-US" dirty="0"/>
              <a:t>Explain the usual structure of a termination reasoning.</a:t>
            </a:r>
          </a:p>
        </p:txBody>
      </p:sp>
      <p:sp>
        <p:nvSpPr>
          <p:cNvPr id="2" name="Slide Number Placeholder 1"/>
          <p:cNvSpPr>
            <a:spLocks noGrp="1"/>
          </p:cNvSpPr>
          <p:nvPr>
            <p:ph type="sldNum" sz="quarter" idx="12"/>
          </p:nvPr>
        </p:nvSpPr>
        <p:spPr/>
        <p:txBody>
          <a:bodyPr/>
          <a:lstStyle/>
          <a:p>
            <a:fld id="{9F4492BD-6A9C-48FC-AC76-0B4FE11194A1}" type="slidenum">
              <a:rPr lang="en-US" smtClean="0"/>
              <a:pPr/>
              <a:t>53</a:t>
            </a:fld>
            <a:endParaRPr lang="en-US"/>
          </a:p>
        </p:txBody>
      </p:sp>
    </p:spTree>
    <p:extLst>
      <p:ext uri="{BB962C8B-B14F-4D97-AF65-F5344CB8AC3E}">
        <p14:creationId xmlns:p14="http://schemas.microsoft.com/office/powerpoint/2010/main" val="2939336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examples of general recursion in 08-1-decode.rkt, 08-2-merge-sort.rkt</a:t>
            </a:r>
            <a:r>
              <a:rPr lang="en-US"/>
              <a:t>, and  08-3-fib.rkt in </a:t>
            </a:r>
            <a:r>
              <a:rPr lang="en-US" dirty="0"/>
              <a:t>the Examples folder.</a:t>
            </a:r>
          </a:p>
          <a:p>
            <a:r>
              <a:rPr lang="en-US" dirty="0"/>
              <a:t>If you have questions about this lesson, ask them on the Discussion Board</a:t>
            </a:r>
          </a:p>
          <a:p>
            <a:r>
              <a:rPr lang="en-US" dirty="0"/>
              <a:t>Do Guided Practice 8.2.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54</a:t>
            </a:fld>
            <a:endParaRPr lang="en-US"/>
          </a:p>
        </p:txBody>
      </p:sp>
    </p:spTree>
    <p:extLst>
      <p:ext uri="{BB962C8B-B14F-4D97-AF65-F5344CB8AC3E}">
        <p14:creationId xmlns:p14="http://schemas.microsoft.com/office/powerpoint/2010/main" val="3079789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F699-B851-4E48-A2EE-EB05DF6895E3}"/>
              </a:ext>
            </a:extLst>
          </p:cNvPr>
          <p:cNvSpPr>
            <a:spLocks noGrp="1"/>
          </p:cNvSpPr>
          <p:nvPr>
            <p:ph type="title"/>
          </p:nvPr>
        </p:nvSpPr>
        <p:spPr/>
        <p:txBody>
          <a:bodyPr/>
          <a:lstStyle/>
          <a:p>
            <a:r>
              <a:rPr lang="en-US" dirty="0"/>
              <a:t>Outtakes</a:t>
            </a:r>
          </a:p>
        </p:txBody>
      </p:sp>
      <p:sp>
        <p:nvSpPr>
          <p:cNvPr id="3" name="Content Placeholder 2">
            <a:extLst>
              <a:ext uri="{FF2B5EF4-FFF2-40B4-BE49-F238E27FC236}">
                <a16:creationId xmlns:a16="http://schemas.microsoft.com/office/drawing/2014/main" id="{D3255EB9-DF3A-40D8-A24F-E637D3B69244}"/>
              </a:ext>
            </a:extLst>
          </p:cNvPr>
          <p:cNvSpPr>
            <a:spLocks noGrp="1"/>
          </p:cNvSpPr>
          <p:nvPr>
            <p:ph idx="1"/>
          </p:nvPr>
        </p:nvSpPr>
        <p:spPr/>
        <p:txBody>
          <a:bodyPr/>
          <a:lstStyle/>
          <a:p>
            <a:r>
              <a:rPr lang="en-US" dirty="0"/>
              <a:t>Old Slides Start Here</a:t>
            </a:r>
          </a:p>
        </p:txBody>
      </p:sp>
      <p:sp>
        <p:nvSpPr>
          <p:cNvPr id="4" name="Slide Number Placeholder 3">
            <a:extLst>
              <a:ext uri="{FF2B5EF4-FFF2-40B4-BE49-F238E27FC236}">
                <a16:creationId xmlns:a16="http://schemas.microsoft.com/office/drawing/2014/main" id="{752178E3-9D59-4BE9-9142-3ABBAE545154}"/>
              </a:ext>
            </a:extLst>
          </p:cNvPr>
          <p:cNvSpPr>
            <a:spLocks noGrp="1"/>
          </p:cNvSpPr>
          <p:nvPr>
            <p:ph type="sldNum" sz="quarter" idx="12"/>
          </p:nvPr>
        </p:nvSpPr>
        <p:spPr/>
        <p:txBody>
          <a:bodyPr/>
          <a:lstStyle/>
          <a:p>
            <a:fld id="{2AF3B5EA-18B6-4040-9F78-6052AF49C681}" type="slidenum">
              <a:rPr lang="en-US" smtClean="0"/>
              <a:t>55</a:t>
            </a:fld>
            <a:endParaRPr lang="en-US"/>
          </a:p>
        </p:txBody>
      </p:sp>
    </p:spTree>
    <p:extLst>
      <p:ext uri="{BB962C8B-B14F-4D97-AF65-F5344CB8AC3E}">
        <p14:creationId xmlns:p14="http://schemas.microsoft.com/office/powerpoint/2010/main" val="3587817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56</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extLst>
      <p:ext uri="{BB962C8B-B14F-4D97-AF65-F5344CB8AC3E}">
        <p14:creationId xmlns:p14="http://schemas.microsoft.com/office/powerpoint/2010/main" val="2521128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57</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extLst>
      <p:ext uri="{BB962C8B-B14F-4D97-AF65-F5344CB8AC3E}">
        <p14:creationId xmlns:p14="http://schemas.microsoft.com/office/powerpoint/2010/main" val="1127570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58</a:t>
            </a:fld>
            <a:endParaRPr lang="en-US"/>
          </a:p>
        </p:txBody>
      </p:sp>
    </p:spTree>
    <p:extLst>
      <p:ext uri="{BB962C8B-B14F-4D97-AF65-F5344CB8AC3E}">
        <p14:creationId xmlns:p14="http://schemas.microsoft.com/office/powerpoint/2010/main" val="182568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59</a:t>
            </a:fld>
            <a:endParaRPr lang="en-US"/>
          </a:p>
        </p:txBody>
      </p:sp>
    </p:spTree>
    <p:extLst>
      <p:ext uri="{BB962C8B-B14F-4D97-AF65-F5344CB8AC3E}">
        <p14:creationId xmlns:p14="http://schemas.microsoft.com/office/powerpoint/2010/main" val="139284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60</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extLst>
      <p:ext uri="{BB962C8B-B14F-4D97-AF65-F5344CB8AC3E}">
        <p14:creationId xmlns:p14="http://schemas.microsoft.com/office/powerpoint/2010/main" val="1709075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61</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extLst>
      <p:ext uri="{BB962C8B-B14F-4D97-AF65-F5344CB8AC3E}">
        <p14:creationId xmlns:p14="http://schemas.microsoft.com/office/powerpoint/2010/main" val="510848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62</a:t>
            </a:fld>
            <a:endParaRPr lang="en-US"/>
          </a:p>
        </p:txBody>
      </p:sp>
    </p:spTree>
    <p:extLst>
      <p:ext uri="{BB962C8B-B14F-4D97-AF65-F5344CB8AC3E}">
        <p14:creationId xmlns:p14="http://schemas.microsoft.com/office/powerpoint/2010/main" val="2960090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63</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extLst>
      <p:ext uri="{BB962C8B-B14F-4D97-AF65-F5344CB8AC3E}">
        <p14:creationId xmlns:p14="http://schemas.microsoft.com/office/powerpoint/2010/main" val="3870156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64</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extLst>
      <p:ext uri="{BB962C8B-B14F-4D97-AF65-F5344CB8AC3E}">
        <p14:creationId xmlns:p14="http://schemas.microsoft.com/office/powerpoint/2010/main" val="2225535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65</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extLst>
      <p:ext uri="{BB962C8B-B14F-4D97-AF65-F5344CB8AC3E}">
        <p14:creationId xmlns:p14="http://schemas.microsoft.com/office/powerpoint/2010/main" val="452454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66</a:t>
            </a:fld>
            <a:endParaRPr lang="en-US"/>
          </a:p>
        </p:txBody>
      </p:sp>
    </p:spTree>
    <p:extLst>
      <p:ext uri="{BB962C8B-B14F-4D97-AF65-F5344CB8AC3E}">
        <p14:creationId xmlns:p14="http://schemas.microsoft.com/office/powerpoint/2010/main" val="2893092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67</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extLst>
      <p:ext uri="{BB962C8B-B14F-4D97-AF65-F5344CB8AC3E}">
        <p14:creationId xmlns:p14="http://schemas.microsoft.com/office/powerpoint/2010/main" val="2566907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68</a:t>
            </a:fld>
            <a:endParaRPr lang="en-US"/>
          </a:p>
        </p:txBody>
      </p:sp>
    </p:spTree>
    <p:extLst>
      <p:ext uri="{BB962C8B-B14F-4D97-AF65-F5344CB8AC3E}">
        <p14:creationId xmlns:p14="http://schemas.microsoft.com/office/powerpoint/2010/main" val="375038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69</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7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17642</TotalTime>
  <Words>5302</Words>
  <Application>Microsoft Office PowerPoint</Application>
  <PresentationFormat>On-screen Show (4:3)</PresentationFormat>
  <Paragraphs>692</Paragraphs>
  <Slides>69</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 Math</vt:lpstr>
      <vt:lpstr>CMMI10</vt:lpstr>
      <vt:lpstr>CMR10</vt:lpstr>
      <vt:lpstr>CMSY10ORIG</vt:lpstr>
      <vt:lpstr>Consolas</vt:lpstr>
      <vt:lpstr>Courier New</vt:lpstr>
      <vt:lpstr>Helvetica Neue</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merge</vt:lpstr>
      <vt:lpstr>Why does this function halt?</vt:lpstr>
      <vt:lpstr>Why does this function halt? (2)</vt:lpstr>
      <vt:lpstr>Halting Measure (1)</vt:lpstr>
      <vt:lpstr>Halting Measure (2)</vt:lpstr>
      <vt:lpstr>Possible halting measures</vt:lpstr>
      <vt:lpstr>So for merge, we write:</vt:lpstr>
      <vt:lpstr>Need to check that this is a correct halting measure</vt:lpstr>
      <vt:lpstr>Termination Argument for merge</vt:lpstr>
      <vt:lpstr>merge-sort</vt:lpstr>
      <vt:lpstr>Something new happened here</vt:lpstr>
      <vt:lpstr>Termination Argument for merge-sort</vt:lpstr>
      <vt:lpstr>Running time for merge sort</vt:lpstr>
      <vt:lpstr>The General Recursion Strategy</vt:lpstr>
      <vt:lpstr>The General Recursion Recipe</vt:lpstr>
      <vt:lpstr>There's more than one pattern for the function definition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lpstr>Halting Measures and Termination Reasoning</vt:lpstr>
      <vt:lpstr>General Recursion is more powerful than structural decomposition</vt:lpstr>
      <vt:lpstr>Halting Measure (1)</vt:lpstr>
      <vt:lpstr>Halting Measure (2)</vt:lpstr>
      <vt:lpstr>Possible halting measures</vt:lpstr>
      <vt:lpstr>Termination Reasoning</vt:lpstr>
      <vt:lpstr>Halting Measure for decode</vt:lpstr>
      <vt:lpstr>Termination reasoning for merge-sort</vt:lpstr>
      <vt:lpstr>Termination Reasoning for merge</vt:lpstr>
      <vt:lpstr>What do I need to deliver?</vt:lpstr>
      <vt:lpstr>A Numeric Example</vt:lpstr>
      <vt:lpstr>A Numeric Example (2)</vt:lpstr>
      <vt:lpstr>Termination Reasoning for fib</vt:lpstr>
      <vt:lpstr>What about (fib -1)?</vt:lpstr>
      <vt:lpstr>What does this tell us?</vt:lpstr>
      <vt:lpstr>Documenting non-termination</vt:lpstr>
      <vt:lpstr>General Recursion vs. Structural Decomposition</vt:lpstr>
      <vt:lpstr>In the definition of function f :</vt:lpstr>
      <vt:lpstr>Summary (1)</vt:lpstr>
      <vt:lpstr>Summary (2)</vt:lpstr>
      <vt:lpstr>Next Steps</vt:lpstr>
      <vt:lpstr>Outtakes</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Let's see if our code matches this description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186</cp:revision>
  <dcterms:created xsi:type="dcterms:W3CDTF">2010-06-24T16:22:15Z</dcterms:created>
  <dcterms:modified xsi:type="dcterms:W3CDTF">2017-10-11T20:55:43Z</dcterms:modified>
</cp:coreProperties>
</file>