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75" r:id="rId2"/>
    <p:sldId id="390" r:id="rId3"/>
    <p:sldId id="376" r:id="rId4"/>
    <p:sldId id="377" r:id="rId5"/>
    <p:sldId id="378" r:id="rId6"/>
    <p:sldId id="379" r:id="rId7"/>
    <p:sldId id="380" r:id="rId8"/>
    <p:sldId id="391" r:id="rId9"/>
    <p:sldId id="392" r:id="rId10"/>
    <p:sldId id="393" r:id="rId11"/>
    <p:sldId id="394" r:id="rId12"/>
    <p:sldId id="395" r:id="rId13"/>
    <p:sldId id="397" r:id="rId14"/>
    <p:sldId id="382" r:id="rId15"/>
    <p:sldId id="383" r:id="rId16"/>
    <p:sldId id="384" r:id="rId17"/>
    <p:sldId id="398" r:id="rId18"/>
    <p:sldId id="399" r:id="rId19"/>
    <p:sldId id="400" r:id="rId20"/>
    <p:sldId id="401" r:id="rId21"/>
    <p:sldId id="402" r:id="rId22"/>
    <p:sldId id="403" r:id="rId23"/>
    <p:sldId id="388" r:id="rId24"/>
    <p:sldId id="389" r:id="rId25"/>
    <p:sldId id="406" r:id="rId26"/>
    <p:sldId id="40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3" autoAdjust="0"/>
    <p:restoredTop sz="94660"/>
  </p:normalViewPr>
  <p:slideViewPr>
    <p:cSldViewPr showGuides="1">
      <p:cViewPr varScale="1">
        <p:scale>
          <a:sx n="62" d="100"/>
          <a:sy n="62" d="100"/>
        </p:scale>
        <p:origin x="975" y="33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Invariants and Context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9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Definition, with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(mark-depth-2 tree d)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empty]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ACDC0-3FD8-4A2C-BEDA-43B6484B9749}"/>
              </a:ext>
            </a:extLst>
          </p:cNvPr>
          <p:cNvGrpSpPr/>
          <p:nvPr/>
        </p:nvGrpSpPr>
        <p:grpSpPr>
          <a:xfrm>
            <a:off x="228600" y="4572001"/>
            <a:ext cx="2514600" cy="1931693"/>
            <a:chOff x="228600" y="4572001"/>
            <a:chExt cx="2514600" cy="19316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2AC04-EB81-4BBB-9413-A8903114E4ED}"/>
                </a:ext>
              </a:extLst>
            </p:cNvPr>
            <p:cNvSpPr txBox="1"/>
            <p:nvPr/>
          </p:nvSpPr>
          <p:spPr>
            <a:xfrm>
              <a:off x="228600" y="5303365"/>
              <a:ext cx="251460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are at depth </a:t>
              </a:r>
              <a:r>
                <a:rPr lang="en-US" sz="2400" b="1" dirty="0"/>
                <a:t>d</a:t>
              </a:r>
              <a:r>
                <a:rPr lang="en-US" sz="2400" dirty="0"/>
                <a:t>, so we put a </a:t>
              </a:r>
              <a:r>
                <a:rPr lang="en-US" sz="2400" b="1" dirty="0"/>
                <a:t>d</a:t>
              </a:r>
              <a:r>
                <a:rPr lang="en-US" sz="2400" dirty="0"/>
                <a:t> in this node.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568C4-C0F9-4FF9-9452-A023007113B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485900" y="4572001"/>
              <a:ext cx="800100" cy="73136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0CE4C3-6379-4D95-8E44-A5F81DEE8EEC}"/>
              </a:ext>
            </a:extLst>
          </p:cNvPr>
          <p:cNvGrpSpPr/>
          <p:nvPr/>
        </p:nvGrpSpPr>
        <p:grpSpPr>
          <a:xfrm>
            <a:off x="5534026" y="1462881"/>
            <a:ext cx="3419474" cy="3718719"/>
            <a:chOff x="5534026" y="1462881"/>
            <a:chExt cx="3419474" cy="371871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E3261C-40FD-45F2-A2B5-FAF022A9F7C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534026" y="3401873"/>
              <a:ext cx="1762124" cy="177972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2D652C-D125-4CDE-8F68-A4C715BC8FE1}"/>
                </a:ext>
              </a:extLst>
            </p:cNvPr>
            <p:cNvGrpSpPr/>
            <p:nvPr/>
          </p:nvGrpSpPr>
          <p:grpSpPr>
            <a:xfrm>
              <a:off x="5638800" y="1462881"/>
              <a:ext cx="3314700" cy="2499519"/>
              <a:chOff x="5638800" y="1462881"/>
              <a:chExt cx="3314700" cy="249951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4C652-0708-46F8-8D0B-96E8EBDF0CEE}"/>
                  </a:ext>
                </a:extLst>
              </p:cNvPr>
              <p:cNvSpPr txBox="1"/>
              <p:nvPr/>
            </p:nvSpPr>
            <p:spPr>
              <a:xfrm>
                <a:off x="5638800" y="1462881"/>
                <a:ext cx="33147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this tree is at depth d, then its sons are at depth </a:t>
                </a:r>
                <a:r>
                  <a:rPr lang="en-US" sz="2400" b="1" dirty="0"/>
                  <a:t>d+1</a:t>
                </a:r>
                <a:r>
                  <a:rPr lang="en-US" sz="2400" dirty="0"/>
                  <a:t>, so we recur on the subtrees with </a:t>
                </a:r>
                <a:r>
                  <a:rPr lang="en-US" sz="2400" b="1" dirty="0"/>
                  <a:t>(+ 1 d)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7D3C227-C5D7-4830-97EA-94400DA9398C}"/>
                  </a:ext>
                </a:extLst>
              </p:cNvPr>
              <p:cNvCxnSpPr/>
              <p:nvPr/>
            </p:nvCxnSpPr>
            <p:spPr>
              <a:xfrm flipH="1">
                <a:off x="5715000" y="3401873"/>
                <a:ext cx="1581150" cy="56052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F94C99-4380-4EE8-B409-E816EEDA71E1}"/>
              </a:ext>
            </a:extLst>
          </p:cNvPr>
          <p:cNvGrpSpPr/>
          <p:nvPr/>
        </p:nvGrpSpPr>
        <p:grpSpPr>
          <a:xfrm>
            <a:off x="5353930" y="1567810"/>
            <a:ext cx="3236739" cy="830997"/>
            <a:chOff x="5353930" y="1567810"/>
            <a:chExt cx="3236739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1335CF-9BB4-4856-86EE-A6699DA9EB0F}"/>
                </a:ext>
              </a:extLst>
            </p:cNvPr>
            <p:cNvSpPr txBox="1"/>
            <p:nvPr/>
          </p:nvSpPr>
          <p:spPr>
            <a:xfrm>
              <a:off x="5849230" y="1567810"/>
              <a:ext cx="2741439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start with a tree at depth </a:t>
              </a:r>
              <a:r>
                <a:rPr lang="en-US" sz="2400" b="1" dirty="0"/>
                <a:t>d</a:t>
              </a:r>
              <a:r>
                <a:rPr lang="en-US" sz="2400" dirty="0"/>
                <a:t>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A644C1-1DC9-4282-9089-E40DC044B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930" y="1842971"/>
              <a:ext cx="513470" cy="13822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2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16A1-7BBF-4910-8478-6825C573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document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0C33-7036-4645-8DC5-14512F8B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change the name of the function to </a:t>
            </a:r>
            <a:r>
              <a:rPr lang="en-US" b="1" dirty="0"/>
              <a:t>mark-subtree</a:t>
            </a:r>
            <a:r>
              <a:rPr lang="en-US" dirty="0"/>
              <a:t>. To emphasize the fact that we are dealing with a subtree somewhere inside a tree.</a:t>
            </a:r>
          </a:p>
          <a:p>
            <a:r>
              <a:rPr lang="en-US" dirty="0"/>
              <a:t>We’ll reserve the original name for the original function that works on the whole tree.</a:t>
            </a:r>
          </a:p>
          <a:p>
            <a:r>
              <a:rPr lang="en-US" dirty="0"/>
              <a:t>We’ll also change the name of the argument from </a:t>
            </a:r>
            <a:r>
              <a:rPr lang="en-US" b="1" dirty="0"/>
              <a:t>tree</a:t>
            </a:r>
            <a:r>
              <a:rPr lang="en-US" dirty="0"/>
              <a:t> to </a:t>
            </a:r>
            <a:r>
              <a:rPr lang="en-US" b="1" dirty="0" err="1"/>
              <a:t>st</a:t>
            </a:r>
            <a:r>
              <a:rPr lang="en-US" b="1" dirty="0"/>
              <a:t> </a:t>
            </a:r>
            <a:r>
              <a:rPr lang="en-US" dirty="0"/>
              <a:t>(abbreviation for “subtree”) to keep us focused on the fact that we’re dealing with</a:t>
            </a:r>
          </a:p>
          <a:p>
            <a:r>
              <a:rPr lang="en-US" dirty="0"/>
              <a:t>Then we’ll add an invariant to say that </a:t>
            </a:r>
            <a:r>
              <a:rPr lang="en-US" b="1" dirty="0"/>
              <a:t>d</a:t>
            </a:r>
            <a:r>
              <a:rPr lang="en-US" dirty="0"/>
              <a:t> is the depth of our node in the whole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959BE-4F7D-46A9-8A6F-3E1446C1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Definition, with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 t, and a non-neg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subtree occurs at depth d in the tree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subtree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 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1)))]))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Definition, with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 t, and a non-neg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subtree occurs at depth d in the tree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subtree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 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1)))]))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A6BDC7-956F-4ADB-AF31-5B2550CDB8DC}"/>
              </a:ext>
            </a:extLst>
          </p:cNvPr>
          <p:cNvGrpSpPr/>
          <p:nvPr/>
        </p:nvGrpSpPr>
        <p:grpSpPr>
          <a:xfrm>
            <a:off x="5486400" y="2438400"/>
            <a:ext cx="2877030" cy="1798638"/>
            <a:chOff x="6248400" y="687147"/>
            <a:chExt cx="2877030" cy="17986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B4C03-5C6E-41F1-8638-049E323CE718}"/>
                </a:ext>
              </a:extLst>
            </p:cNvPr>
            <p:cNvSpPr/>
            <p:nvPr/>
          </p:nvSpPr>
          <p:spPr>
            <a:xfrm>
              <a:off x="7220430" y="1571385"/>
              <a:ext cx="19050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invariant tells us where we are in the whole tree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5DA02E-7D9F-4117-B0F2-161A15896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8400" y="687147"/>
              <a:ext cx="1924530" cy="884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A68443-05A7-4F16-A3EC-EFEFAEC03DBC}"/>
              </a:ext>
            </a:extLst>
          </p:cNvPr>
          <p:cNvSpPr/>
          <p:nvPr/>
        </p:nvSpPr>
        <p:spPr>
          <a:xfrm>
            <a:off x="6477000" y="4419600"/>
            <a:ext cx="2523744" cy="1607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at depth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, then its sons are depth </a:t>
            </a:r>
            <a:r>
              <a:rPr lang="en-US" b="1" dirty="0">
                <a:solidFill>
                  <a:schemeClr val="tx1"/>
                </a:solidFill>
              </a:rPr>
              <a:t>d+1</a:t>
            </a:r>
            <a:r>
              <a:rPr lang="en-US" dirty="0">
                <a:solidFill>
                  <a:schemeClr val="tx1"/>
                </a:solidFill>
              </a:rPr>
              <a:t>.  So the WHERE clause is satisfied at each recursive call.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88003-8921-4CFB-A48C-0DF4FE79EFE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572000" y="5105400"/>
            <a:ext cx="1905000" cy="1178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1AB62-B9A7-46AF-A81C-55DC2B2DC247}"/>
              </a:ext>
            </a:extLst>
          </p:cNvPr>
          <p:cNvCxnSpPr>
            <a:stCxn id="9" idx="1"/>
          </p:cNvCxnSpPr>
          <p:nvPr/>
        </p:nvCxnSpPr>
        <p:spPr>
          <a:xfrm flipH="1">
            <a:off x="4419600" y="5223273"/>
            <a:ext cx="2057400" cy="64412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need to reconstruct the original function, as usual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mark-tree : </a:t>
            </a:r>
            <a:r>
              <a:rPr lang="en-US" sz="2000" dirty="0" err="1"/>
              <a:t>XBintree</a:t>
            </a:r>
            <a:r>
              <a:rPr lang="en-US" sz="2000" dirty="0"/>
              <a:t> -&gt; </a:t>
            </a:r>
            <a:r>
              <a:rPr lang="en-US" sz="2000" dirty="0" err="1"/>
              <a:t>NumberBintree</a:t>
            </a:r>
            <a:endParaRPr lang="en-US" sz="2000" dirty="0"/>
          </a:p>
          <a:p>
            <a:pPr marL="0" indent="0"/>
            <a:r>
              <a:rPr lang="en-US" sz="2000" dirty="0"/>
              <a:t>;; GIVEN: a binary tree t</a:t>
            </a:r>
          </a:p>
          <a:p>
            <a:pPr marL="0" indent="0"/>
            <a:r>
              <a:rPr lang="en-US" sz="2000" dirty="0"/>
              <a:t>;; RETURNS: a tree the same shape as t,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</a:p>
          <a:p>
            <a:pPr marL="0" indent="0"/>
            <a:r>
              <a:rPr lang="en-US" sz="2000" dirty="0"/>
              <a:t>;; the tree</a:t>
            </a:r>
          </a:p>
          <a:p>
            <a:pPr marL="0" indent="0"/>
            <a:r>
              <a:rPr lang="en-US" sz="2000" dirty="0"/>
              <a:t>;; STRATEGY: call a more general function</a:t>
            </a:r>
          </a:p>
          <a:p>
            <a:pPr marL="0" indent="0"/>
            <a:r>
              <a:rPr lang="en-US" sz="2000" dirty="0"/>
              <a:t>(define (mark-tree t)</a:t>
            </a:r>
          </a:p>
          <a:p>
            <a:pPr marL="0" indent="0"/>
            <a:r>
              <a:rPr lang="en-US" sz="2000" dirty="0"/>
              <a:t>  (mark-subtree t 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4038600"/>
            <a:ext cx="3429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whole tree is a subtree of itself, with its top node is at depth 0, so the invariant of mark-subtree is satisfied the first time it is called.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16818-5049-4B90-A9B6-A02F8FE0BF9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62400" y="4419600"/>
            <a:ext cx="9906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Arguments and Context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example, we call </a:t>
            </a:r>
            <a:r>
              <a:rPr lang="en-US" b="1" dirty="0" err="1"/>
              <a:t>st</a:t>
            </a:r>
            <a:r>
              <a:rPr lang="en-US" dirty="0"/>
              <a:t> a </a:t>
            </a:r>
            <a:r>
              <a:rPr lang="en-US" i="1" dirty="0">
                <a:solidFill>
                  <a:srgbClr val="FF0000"/>
                </a:solidFill>
              </a:rPr>
              <a:t>structural argument</a:t>
            </a:r>
            <a:r>
              <a:rPr lang="en-US" dirty="0"/>
              <a:t>: we are recurring on the structure of this argument.</a:t>
            </a:r>
          </a:p>
          <a:p>
            <a:r>
              <a:rPr lang="en-US" dirty="0"/>
              <a:t>We call </a:t>
            </a:r>
            <a:r>
              <a:rPr lang="en-US" b="1" dirty="0"/>
              <a:t>d</a:t>
            </a:r>
            <a:r>
              <a:rPr lang="en-US" dirty="0"/>
              <a:t> a </a:t>
            </a:r>
            <a:r>
              <a:rPr lang="en-US" i="1" dirty="0">
                <a:solidFill>
                  <a:srgbClr val="FF0000"/>
                </a:solidFill>
              </a:rPr>
              <a:t>context argument</a:t>
            </a:r>
            <a:r>
              <a:rPr lang="en-US" dirty="0"/>
              <a:t>: it tells us something about the context in which we are working.  It generally changes at each recursive call, because the recursive call is solving the problem in a new or bigger context.</a:t>
            </a:r>
          </a:p>
          <a:p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tells us how to </a:t>
            </a:r>
            <a:r>
              <a:rPr lang="en-US" i="1" dirty="0">
                <a:solidFill>
                  <a:srgbClr val="FF0000"/>
                </a:solidFill>
              </a:rPr>
              <a:t>interpret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context argument as a context.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0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sum of a list of numbers</a:t>
            </a:r>
          </a:p>
          <a:p>
            <a:r>
              <a:rPr lang="en-US" dirty="0"/>
              <a:t>We’ve done this by a simple recursion, but let’s do it a different way.</a:t>
            </a:r>
          </a:p>
          <a:p>
            <a:r>
              <a:rPr lang="en-US" dirty="0"/>
              <a:t>In the simple recursion, we did the addition from right to left.</a:t>
            </a:r>
          </a:p>
          <a:p>
            <a:r>
              <a:rPr lang="en-US" dirty="0"/>
              <a:t>In the new solution, we’ll do it left to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old solution: </a:t>
            </a:r>
            <a:r>
              <a:rPr lang="en-US" dirty="0" err="1"/>
              <a:t>nl</a:t>
            </a:r>
            <a:r>
              <a:rPr lang="en-US" dirty="0"/>
              <a:t>-sum (Lesson 4.1)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nl</a:t>
            </a:r>
            <a:r>
              <a:rPr lang="en-US" b="1" dirty="0"/>
              <a:t>-sum</a:t>
            </a:r>
            <a:r>
              <a:rPr lang="en-US" dirty="0"/>
              <a:t> sums from 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37A3-CCB8-4DC7-97A0-D45518AD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86774-CB9F-4095-A436-0AC2DE51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(define (</a:t>
            </a:r>
            <a:r>
              <a:rPr lang="en-US" sz="2000" dirty="0" err="1"/>
              <a:t>sublist</a:t>
            </a:r>
            <a:r>
              <a:rPr lang="en-US" sz="2000" dirty="0"/>
              <a:t>-sum so-far unsummed)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[(empty? unsummed) so-far]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 (</a:t>
            </a:r>
            <a:r>
              <a:rPr lang="en-US" sz="2000" dirty="0" err="1"/>
              <a:t>sublist</a:t>
            </a:r>
            <a:r>
              <a:rPr lang="en-US" sz="2000" dirty="0"/>
              <a:t>-sum (+ so-far (first unsummed))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               (rest unsummed))]))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(list-sum l)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sublist</a:t>
            </a:r>
            <a:r>
              <a:rPr lang="en-US" sz="2000" dirty="0"/>
              <a:t>-sum 0 l))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82035-1462-4649-9DB1-185A1D8A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24F14-9B1E-41D9-9932-D62E149E7D2D}"/>
              </a:ext>
            </a:extLst>
          </p:cNvPr>
          <p:cNvSpPr txBox="1"/>
          <p:nvPr/>
        </p:nvSpPr>
        <p:spPr>
          <a:xfrm>
            <a:off x="4569438" y="3429000"/>
            <a:ext cx="259336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Think about this definition for a minute.  Can you figure out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4739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E91-4E38-4251-9890-CF0812E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Lesson 7.2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657C-C4DA-46FC-87B2-46FA2010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our function needs more information than simply its place in a decision tree.</a:t>
            </a:r>
          </a:p>
          <a:p>
            <a:r>
              <a:rPr lang="en-US" dirty="0"/>
              <a:t>We often capture this information in a </a:t>
            </a:r>
            <a:r>
              <a:rPr lang="en-US" i="1" dirty="0">
                <a:solidFill>
                  <a:srgbClr val="FF0000"/>
                </a:solidFill>
              </a:rPr>
              <a:t>context variable</a:t>
            </a:r>
            <a:r>
              <a:rPr lang="en-US" i="1" dirty="0"/>
              <a:t>.</a:t>
            </a:r>
          </a:p>
          <a:p>
            <a:r>
              <a:rPr lang="en-US" dirty="0"/>
              <a:t>A context variable is an abstraction of the information that we “pass over” when we recur on a structure.</a:t>
            </a:r>
          </a:p>
          <a:p>
            <a:r>
              <a:rPr lang="en-US" dirty="0"/>
              <a:t>The invariant serves as a kind of interpretation for the data in the context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233A-56E5-4A43-AE19-9782F5C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DC25-A1B9-4B6D-8132-3173C7B2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this one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8A7-98EF-4113-B1C4-5B7B5F87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  (</a:t>
            </a:r>
            <a:r>
              <a:rPr lang="en-US" sz="2200" dirty="0">
                <a:solidFill>
                  <a:srgbClr val="FF0000"/>
                </a:solidFill>
              </a:rPr>
              <a:t>list-sum</a:t>
            </a:r>
            <a:r>
              <a:rPr lang="en-US" sz="2200" dirty="0"/>
              <a:t>      (cons 11 (cons 22 (cons 33 empty))))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0</a:t>
            </a:r>
            <a:r>
              <a:rPr lang="en-US" sz="2200" dirty="0"/>
              <a:t> (cons 11 (cons 22 (cons 33 empty))))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11</a:t>
            </a:r>
            <a:r>
              <a:rPr lang="en-US" sz="2200" dirty="0"/>
              <a:t>         (cons 22 (cons 33 empty)))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33</a:t>
            </a:r>
            <a:r>
              <a:rPr lang="en-US" sz="2200" dirty="0"/>
              <a:t>                  (cons 33 empty))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66</a:t>
            </a:r>
            <a:r>
              <a:rPr lang="en-US" sz="2200" dirty="0"/>
              <a:t>                           empty)</a:t>
            </a:r>
          </a:p>
          <a:p>
            <a:r>
              <a:rPr lang="en-US" sz="2200" dirty="0"/>
              <a:t>= </a:t>
            </a:r>
            <a:r>
              <a:rPr lang="en-US" sz="2200" dirty="0">
                <a:solidFill>
                  <a:srgbClr val="0070C0"/>
                </a:solidFill>
              </a:rPr>
              <a:t>66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6CC7-20CF-4F25-90F9-45495EA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7AAD6-6D0C-45DB-8E10-FB3CA16F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function works from left to right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95AAB-4611-448A-AE42-172E0A35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argument to </a:t>
            </a:r>
            <a:r>
              <a:rPr lang="en-US" dirty="0" err="1"/>
              <a:t>sublist</a:t>
            </a:r>
            <a:r>
              <a:rPr lang="en-US" dirty="0"/>
              <a:t>-sum is the sum of all the elements we’ve looked at “so far”.</a:t>
            </a:r>
          </a:p>
          <a:p>
            <a:r>
              <a:rPr lang="en-US" dirty="0"/>
              <a:t>This is a context argument: at each recursive call, represents the context in which </a:t>
            </a:r>
            <a:r>
              <a:rPr lang="en-US" dirty="0" err="1"/>
              <a:t>sublist</a:t>
            </a:r>
            <a:r>
              <a:rPr lang="en-US" dirty="0"/>
              <a:t>-sum is called.</a:t>
            </a:r>
          </a:p>
          <a:p>
            <a:r>
              <a:rPr lang="en-US" dirty="0"/>
              <a:t>We say that it </a:t>
            </a:r>
            <a:r>
              <a:rPr lang="en-US" i="1" dirty="0">
                <a:solidFill>
                  <a:srgbClr val="FF0000"/>
                </a:solidFill>
              </a:rPr>
              <a:t>abstracts</a:t>
            </a:r>
            <a:r>
              <a:rPr lang="en-US" dirty="0"/>
              <a:t> the context:  it keeps only as much information about the context as the function needs.</a:t>
            </a:r>
          </a:p>
          <a:p>
            <a:r>
              <a:rPr lang="en-US" dirty="0"/>
              <a:t>Let’s write down a proper invariant to document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48C7-4950-4830-BA21-F5F7BD96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2B782A-CC25-4CF5-9D87-791655A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</a:t>
            </a:r>
            <a:r>
              <a:rPr lang="en-US" b="1" dirty="0" err="1"/>
              <a:t>sublist</a:t>
            </a:r>
            <a:r>
              <a:rPr lang="en-US" b="1" dirty="0"/>
              <a:t>-sum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13E9-1C87-433F-AEE0-330E5342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sublist</a:t>
            </a:r>
            <a:r>
              <a:rPr lang="en-US" dirty="0"/>
              <a:t>-sum : Number </a:t>
            </a:r>
            <a:r>
              <a:rPr lang="en-US" dirty="0" err="1"/>
              <a:t>NumberList</a:t>
            </a:r>
            <a:r>
              <a:rPr lang="en-US" dirty="0"/>
              <a:t> -&gt; Number</a:t>
            </a:r>
          </a:p>
          <a:p>
            <a:r>
              <a:rPr lang="en-US" dirty="0"/>
              <a:t>;; GIVEN: a number 'so-far' and a list of numbers 'unsummed'</a:t>
            </a:r>
          </a:p>
          <a:p>
            <a:r>
              <a:rPr lang="en-US" dirty="0">
                <a:solidFill>
                  <a:srgbClr val="00B050"/>
                </a:solidFill>
              </a:rPr>
              <a:t>;; WHERE: 'unsummed' is a </a:t>
            </a:r>
            <a:r>
              <a:rPr lang="en-US" dirty="0" err="1">
                <a:solidFill>
                  <a:srgbClr val="00B050"/>
                </a:solidFill>
              </a:rPr>
              <a:t>sublist</a:t>
            </a:r>
            <a:r>
              <a:rPr lang="en-US" dirty="0">
                <a:solidFill>
                  <a:srgbClr val="00B050"/>
                </a:solidFill>
              </a:rPr>
              <a:t> of some list 'whole-list'</a:t>
            </a:r>
          </a:p>
          <a:p>
            <a:r>
              <a:rPr lang="en-US" dirty="0">
                <a:solidFill>
                  <a:srgbClr val="00B050"/>
                </a:solidFill>
              </a:rPr>
              <a:t>;; AND:   so-far is the sum of all the elements to the left of</a:t>
            </a:r>
          </a:p>
          <a:p>
            <a:r>
              <a:rPr lang="en-US" dirty="0">
                <a:solidFill>
                  <a:srgbClr val="00B050"/>
                </a:solidFill>
              </a:rPr>
              <a:t>;;        unsummed in whole-list</a:t>
            </a:r>
          </a:p>
          <a:p>
            <a:r>
              <a:rPr lang="en-US" dirty="0"/>
              <a:t>;; RETURNS: the sum of all the elements in whole-list.</a:t>
            </a:r>
          </a:p>
          <a:p>
            <a:r>
              <a:rPr lang="en-US" dirty="0"/>
              <a:t>;; EXAMPLE:</a:t>
            </a:r>
          </a:p>
          <a:p>
            <a:r>
              <a:rPr lang="en-US" dirty="0"/>
              <a:t>;; (</a:t>
            </a:r>
            <a:r>
              <a:rPr lang="en-US" dirty="0" err="1"/>
              <a:t>sublist</a:t>
            </a:r>
            <a:r>
              <a:rPr lang="en-US" dirty="0"/>
              <a:t>-sum 5 (list 2 3 4)) = 14  [whole-list was (3 2 2 3 4)]</a:t>
            </a:r>
          </a:p>
          <a:p>
            <a:r>
              <a:rPr lang="en-US" dirty="0"/>
              <a:t>;; (</a:t>
            </a:r>
            <a:r>
              <a:rPr lang="en-US" dirty="0" err="1"/>
              <a:t>sublist</a:t>
            </a:r>
            <a:r>
              <a:rPr lang="en-US" dirty="0"/>
              <a:t>-sum 5 (list 2 3 4)) = 14  [whole-list was (3 1 1 2 3 4)]</a:t>
            </a:r>
          </a:p>
          <a:p>
            <a:r>
              <a:rPr lang="en-US" dirty="0"/>
              <a:t>;; note that a given set of arguments might correspond to different</a:t>
            </a:r>
          </a:p>
          <a:p>
            <a:r>
              <a:rPr lang="en-US" dirty="0"/>
              <a:t>;; values of 'whole-list'.  All we care about whole-list is that the</a:t>
            </a:r>
          </a:p>
          <a:p>
            <a:r>
              <a:rPr lang="en-US" dirty="0"/>
              <a:t>;; sum of its elements before the (list 2 3 4) is exactly 5.</a:t>
            </a:r>
          </a:p>
          <a:p>
            <a:r>
              <a:rPr lang="en-US" dirty="0"/>
              <a:t>;; STRATEGY:</a:t>
            </a:r>
          </a:p>
          <a:p>
            <a:r>
              <a:rPr lang="en-US" dirty="0"/>
              <a:t>;; observer pattern for </a:t>
            </a:r>
            <a:r>
              <a:rPr lang="en-US" dirty="0" err="1"/>
              <a:t>NumberList</a:t>
            </a:r>
            <a:r>
              <a:rPr lang="en-US" dirty="0"/>
              <a:t> on 'unsummed'</a:t>
            </a:r>
          </a:p>
          <a:p>
            <a:r>
              <a:rPr lang="en-US" dirty="0"/>
              <a:t>(define (</a:t>
            </a:r>
            <a:r>
              <a:rPr lang="en-US" dirty="0" err="1"/>
              <a:t>sublist</a:t>
            </a:r>
            <a:r>
              <a:rPr lang="en-US" dirty="0"/>
              <a:t>-sum so-far unsummed)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unsummed) so-far]</a:t>
            </a:r>
          </a:p>
          <a:p>
            <a:r>
              <a:rPr lang="en-US" dirty="0"/>
              <a:t>    [else (</a:t>
            </a:r>
            <a:r>
              <a:rPr lang="en-US" dirty="0" err="1"/>
              <a:t>sublist</a:t>
            </a:r>
            <a:r>
              <a:rPr lang="en-US" dirty="0"/>
              <a:t>-sum (+ so-far (first unsummed))</a:t>
            </a:r>
          </a:p>
          <a:p>
            <a:r>
              <a:rPr lang="en-US" dirty="0"/>
              <a:t>                       (rest unsummed))]))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D564-0565-4045-9472-A885619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A198-0663-42BC-91AA-121F808E3522}"/>
              </a:ext>
            </a:extLst>
          </p:cNvPr>
          <p:cNvSpPr txBox="1"/>
          <p:nvPr/>
        </p:nvSpPr>
        <p:spPr>
          <a:xfrm>
            <a:off x="6172200" y="4222904"/>
            <a:ext cx="2133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so-far</a:t>
            </a:r>
            <a:r>
              <a:rPr lang="en-US" dirty="0"/>
              <a:t> is the sum of the elements on </a:t>
            </a:r>
            <a:r>
              <a:rPr lang="en-US" b="1" dirty="0"/>
              <a:t>whole-list</a:t>
            </a:r>
            <a:r>
              <a:rPr lang="en-US" dirty="0"/>
              <a:t> that we’ve looked at so far; </a:t>
            </a:r>
            <a:r>
              <a:rPr lang="en-US" b="1" dirty="0"/>
              <a:t>unsummed</a:t>
            </a:r>
            <a:r>
              <a:rPr lang="en-US" dirty="0"/>
              <a:t> is the portion of the list that we haven’t summed yet.</a:t>
            </a:r>
          </a:p>
        </p:txBody>
      </p:sp>
    </p:spTree>
    <p:extLst>
      <p:ext uri="{BB962C8B-B14F-4D97-AF65-F5344CB8AC3E}">
        <p14:creationId xmlns:p14="http://schemas.microsoft.com/office/powerpoint/2010/main" val="297942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Recipe for context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34610"/>
              </p:ext>
            </p:extLst>
          </p:nvPr>
        </p:nvGraphicFramePr>
        <p:xfrm>
          <a:off x="990600" y="1600200"/>
          <a:ext cx="7467600" cy="463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context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54">
                <a:tc>
                  <a:txBody>
                    <a:bodyPr/>
                    <a:lstStyle/>
                    <a:p>
                      <a:r>
                        <a:rPr lang="en-US" sz="2400" dirty="0"/>
                        <a:t>Is information being lost</a:t>
                      </a:r>
                      <a:r>
                        <a:rPr lang="en-US" sz="2400" baseline="0" dirty="0"/>
                        <a:t> when you do a structural recursion? If so, what?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23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Formulate a generalized version of the problem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that works on a substructure of your original. Add a context argument that represents the information "above" the substructure.  Document the purpose of the context argument as an invariant in your purpose statement.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48">
                <a:tc>
                  <a:txBody>
                    <a:bodyPr/>
                    <a:lstStyle/>
                    <a:p>
                      <a:r>
                        <a:rPr lang="en-US" sz="2400" dirty="0"/>
                        <a:t>Design and test the generalized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454">
                <a:tc>
                  <a:txBody>
                    <a:bodyPr/>
                    <a:lstStyle/>
                    <a:p>
                      <a:r>
                        <a:rPr lang="en-US" sz="2400" dirty="0"/>
                        <a:t>Define</a:t>
                      </a:r>
                      <a:r>
                        <a:rPr lang="en-US" sz="2400" baseline="0" dirty="0"/>
                        <a:t> your original function in terms of the generalized one by supplying an initial value for the context argument.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1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Wait: what do we mean by "above"?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81200" y="1981200"/>
            <a:ext cx="2097880" cy="685800"/>
            <a:chOff x="1981200" y="1981200"/>
            <a:chExt cx="2097880" cy="68580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224739" y="3352800"/>
            <a:ext cx="2097880" cy="685800"/>
            <a:chOff x="1981200" y="1981200"/>
            <a:chExt cx="2097880" cy="685800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338107" y="4038600"/>
            <a:ext cx="2097880" cy="685800"/>
            <a:chOff x="1981200" y="1981200"/>
            <a:chExt cx="2097880" cy="685800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477000" y="4724400"/>
            <a:ext cx="2097880" cy="685800"/>
            <a:chOff x="1981200" y="1981200"/>
            <a:chExt cx="2097880" cy="685800"/>
          </a:xfrm>
        </p:grpSpPr>
        <p:grpSp>
          <p:nvGrpSpPr>
            <p:cNvPr id="65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081335" y="2667000"/>
            <a:ext cx="2097880" cy="685800"/>
            <a:chOff x="1981200" y="1981200"/>
            <a:chExt cx="2097880" cy="685800"/>
          </a:xfrm>
        </p:grpSpPr>
        <p:grpSp>
          <p:nvGrpSpPr>
            <p:cNvPr id="71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680476" y="2667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76276" y="54102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59451" y="473681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24015" y="4038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80611" y="336521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22</a:t>
            </a:r>
          </a:p>
        </p:txBody>
      </p:sp>
      <p:sp>
        <p:nvSpPr>
          <p:cNvPr id="81" name="Left Brace 80"/>
          <p:cNvSpPr/>
          <p:nvPr/>
        </p:nvSpPr>
        <p:spPr>
          <a:xfrm rot="18130451">
            <a:off x="2386661" y="2661650"/>
            <a:ext cx="533401" cy="2903794"/>
          </a:xfrm>
          <a:prstGeom prst="lef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9116" y="5092987"/>
            <a:ext cx="3655622" cy="1219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nodes are "above" the sublist (44 55 ...)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96000" y="1981200"/>
            <a:ext cx="2971799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sublist (44 55 ...)</a:t>
            </a:r>
          </a:p>
        </p:txBody>
      </p:sp>
      <p:sp>
        <p:nvSpPr>
          <p:cNvPr id="84" name="Freeform 83"/>
          <p:cNvSpPr/>
          <p:nvPr/>
        </p:nvSpPr>
        <p:spPr>
          <a:xfrm>
            <a:off x="6457950" y="2905125"/>
            <a:ext cx="1325625" cy="1133475"/>
          </a:xfrm>
          <a:custGeom>
            <a:avLst/>
            <a:gdLst>
              <a:gd name="connsiteX0" fmla="*/ 1152525 w 1325625"/>
              <a:gd name="connsiteY0" fmla="*/ 0 h 1133475"/>
              <a:gd name="connsiteX1" fmla="*/ 1257300 w 1325625"/>
              <a:gd name="connsiteY1" fmla="*/ 514350 h 1133475"/>
              <a:gd name="connsiteX2" fmla="*/ 247650 w 1325625"/>
              <a:gd name="connsiteY2" fmla="*/ 495300 h 1133475"/>
              <a:gd name="connsiteX3" fmla="*/ 0 w 1325625"/>
              <a:gd name="connsiteY3" fmla="*/ 11334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625" h="1133475">
                <a:moveTo>
                  <a:pt x="1152525" y="0"/>
                </a:moveTo>
                <a:cubicBezTo>
                  <a:pt x="1280318" y="215900"/>
                  <a:pt x="1408112" y="431800"/>
                  <a:pt x="1257300" y="514350"/>
                </a:cubicBezTo>
                <a:cubicBezTo>
                  <a:pt x="1106488" y="596900"/>
                  <a:pt x="457200" y="392113"/>
                  <a:pt x="247650" y="495300"/>
                </a:cubicBezTo>
                <a:cubicBezTo>
                  <a:pt x="38100" y="598487"/>
                  <a:pt x="19050" y="865981"/>
                  <a:pt x="0" y="11334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25067" y="4292888"/>
            <a:ext cx="1508583" cy="802987"/>
          </a:xfrm>
          <a:custGeom>
            <a:avLst/>
            <a:gdLst>
              <a:gd name="connsiteX0" fmla="*/ 489408 w 1508583"/>
              <a:gd name="connsiteY0" fmla="*/ 802987 h 802987"/>
              <a:gd name="connsiteX1" fmla="*/ 22683 w 1508583"/>
              <a:gd name="connsiteY1" fmla="*/ 2887 h 802987"/>
              <a:gd name="connsiteX2" fmla="*/ 1127583 w 1508583"/>
              <a:gd name="connsiteY2" fmla="*/ 517237 h 802987"/>
              <a:gd name="connsiteX3" fmla="*/ 1508583 w 1508583"/>
              <a:gd name="connsiteY3" fmla="*/ 31462 h 8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83" h="802987">
                <a:moveTo>
                  <a:pt x="489408" y="802987"/>
                </a:moveTo>
                <a:cubicBezTo>
                  <a:pt x="202864" y="426749"/>
                  <a:pt x="-83679" y="50512"/>
                  <a:pt x="22683" y="2887"/>
                </a:cubicBezTo>
                <a:cubicBezTo>
                  <a:pt x="129045" y="-44738"/>
                  <a:pt x="879933" y="512475"/>
                  <a:pt x="1127583" y="517237"/>
                </a:cubicBezTo>
                <a:cubicBezTo>
                  <a:pt x="1375233" y="521999"/>
                  <a:pt x="1441908" y="276730"/>
                  <a:pt x="1508583" y="3146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6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E91-4E38-4251-9890-CF0812E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Key Points for Lesson 7.2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657C-C4DA-46FC-87B2-46FA2010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our function needs more information than simply its place in a decision tree.</a:t>
            </a:r>
          </a:p>
          <a:p>
            <a:r>
              <a:rPr lang="en-US" dirty="0"/>
              <a:t>We often capture this information in a </a:t>
            </a:r>
            <a:r>
              <a:rPr lang="en-US" i="1" dirty="0">
                <a:solidFill>
                  <a:srgbClr val="FF0000"/>
                </a:solidFill>
              </a:rPr>
              <a:t>context variable</a:t>
            </a:r>
            <a:r>
              <a:rPr lang="en-US" i="1" dirty="0"/>
              <a:t>.</a:t>
            </a:r>
          </a:p>
          <a:p>
            <a:r>
              <a:rPr lang="en-US" dirty="0"/>
              <a:t>A context variable is an abstraction of the information that we “pass over” when we recur on a structure.</a:t>
            </a:r>
          </a:p>
          <a:p>
            <a:r>
              <a:rPr lang="en-US" dirty="0"/>
              <a:t>The invariant serves as a kind of interpretation for the data in the context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233A-56E5-4A43-AE19-9782F5C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07-2-1-mark-depth.rkt and 07-2-2-sum-list.rt</a:t>
            </a:r>
          </a:p>
          <a:p>
            <a:r>
              <a:rPr lang="en-US" dirty="0"/>
              <a:t>If you have questions about this lesson, ask them on Piazza.</a:t>
            </a:r>
          </a:p>
          <a:p>
            <a:r>
              <a:rPr lang="en-US" dirty="0"/>
              <a:t>Do Guided Practice 7.1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an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 (left data right))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XBintree</a:t>
            </a:r>
            <a:r>
              <a:rPr lang="en-US" dirty="0">
                <a:solidFill>
                  <a:schemeClr val="tx1"/>
                </a:solidFill>
              </a:rPr>
              <a:t> 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For example, you might have  </a:t>
            </a:r>
            <a:r>
              <a:rPr lang="en-US" b="1" dirty="0" err="1">
                <a:solidFill>
                  <a:schemeClr val="tx1"/>
                </a:solidFill>
              </a:rPr>
              <a:t>SardineBintree</a:t>
            </a:r>
            <a:r>
              <a:rPr lang="en-US" dirty="0">
                <a:solidFill>
                  <a:schemeClr val="tx1"/>
                </a:solidFill>
              </a:rPr>
              <a:t>. This is, of course, a different notion of binary tree than we saw in Lesson 5.1.</a:t>
            </a:r>
          </a:p>
        </p:txBody>
      </p:sp>
    </p:spTree>
    <p:extLst>
      <p:ext uri="{BB962C8B-B14F-4D97-AF65-F5344CB8AC3E}">
        <p14:creationId xmlns:p14="http://schemas.microsoft.com/office/powerpoint/2010/main" val="94264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mark-depth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quux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baz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>
                <a:solidFill>
                  <a:schemeClr val="tx1"/>
                </a:solidFill>
              </a:rPr>
              <a:t>StringBintree</a:t>
            </a:r>
            <a:r>
              <a:rPr lang="en-US" dirty="0">
                <a:solidFill>
                  <a:schemeClr val="tx1"/>
                </a:solidFill>
              </a:rPr>
              <a:t> and the result is a </a:t>
            </a:r>
            <a:r>
              <a:rPr lang="en-US" b="1" dirty="0" err="1">
                <a:solidFill>
                  <a:schemeClr val="tx1"/>
                </a:solidFill>
              </a:rPr>
              <a:t>NumberBintree</a:t>
            </a:r>
            <a:r>
              <a:rPr lang="en-US" dirty="0">
                <a:solidFill>
                  <a:schemeClr val="tx1"/>
                </a:solidFill>
              </a:rPr>
              <a:t>, 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41863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for </a:t>
            </a:r>
            <a:r>
              <a:rPr lang="en-US" b="1" dirty="0" err="1"/>
              <a:t>XBintree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905000"/>
            <a:ext cx="2895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>
                <a:solidFill>
                  <a:schemeClr val="tx1"/>
                </a:solidFill>
              </a:rPr>
              <a:t>XBintree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1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5857" y="5726243"/>
            <a:ext cx="4572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 want to put the depth here. 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701893" y="4375490"/>
            <a:ext cx="2073964" cy="1750673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5E6F-CC47-42B2-BF20-27C72373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another argument!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8EBA-7178-498F-B330-C8227F43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add another argument to represent the depth that we are in the tree.</a:t>
            </a:r>
          </a:p>
          <a:p>
            <a:r>
              <a:rPr lang="en-US" dirty="0"/>
              <a:t>Then we can write: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91CE8-3D5C-4687-8C9E-3A711086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(mark-depth-2 tree d)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empty]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8A821-2014-4464-88B6-975B2AC80FF8}"/>
              </a:ext>
            </a:extLst>
          </p:cNvPr>
          <p:cNvSpPr txBox="1"/>
          <p:nvPr/>
        </p:nvSpPr>
        <p:spPr>
          <a:xfrm flipH="1">
            <a:off x="6400800" y="1683684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Different arguments, different contract. We’ll change the name so we won’t get confused.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3553EC-69FA-4FD5-8472-5D6398E0F0B4}"/>
              </a:ext>
            </a:extLst>
          </p:cNvPr>
          <p:cNvCxnSpPr/>
          <p:nvPr/>
        </p:nvCxnSpPr>
        <p:spPr>
          <a:xfrm flipH="1" flipV="1">
            <a:off x="3962400" y="1981200"/>
            <a:ext cx="24384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41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accent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2032</Words>
  <Application>Microsoft Office PowerPoint</Application>
  <PresentationFormat>On-screen Show (4:3)</PresentationFormat>
  <Paragraphs>254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1_Office Theme</vt:lpstr>
      <vt:lpstr>Invariants and Context Variables</vt:lpstr>
      <vt:lpstr>Key Points for Lesson 7.2</vt:lpstr>
      <vt:lpstr>Let’s do an example.</vt:lpstr>
      <vt:lpstr>Example: mark-depth (2)</vt:lpstr>
      <vt:lpstr>Example</vt:lpstr>
      <vt:lpstr>Observer Template for XBintree</vt:lpstr>
      <vt:lpstr>Filling in the template</vt:lpstr>
      <vt:lpstr>We need another argument!</vt:lpstr>
      <vt:lpstr>Function Definition</vt:lpstr>
      <vt:lpstr>Function Definition, with Explanation</vt:lpstr>
      <vt:lpstr>How do we document this?</vt:lpstr>
      <vt:lpstr>Function Definition, with Invariant</vt:lpstr>
      <vt:lpstr>Function Definition, with Invariant</vt:lpstr>
      <vt:lpstr>And we need to reconstruct the original function, as usual</vt:lpstr>
      <vt:lpstr>Structural Arguments and Context Arguments</vt:lpstr>
      <vt:lpstr>Let’s do another example</vt:lpstr>
      <vt:lpstr>The old solution: nl-sum (Lesson 4.1)</vt:lpstr>
      <vt:lpstr>nl-sum sums from right to left</vt:lpstr>
      <vt:lpstr>A different solution</vt:lpstr>
      <vt:lpstr>Let’s watch this one work</vt:lpstr>
      <vt:lpstr>This function works from left to right</vt:lpstr>
      <vt:lpstr>Invariant for sublist-sum</vt:lpstr>
      <vt:lpstr>Recipe for context arguments</vt:lpstr>
      <vt:lpstr>Wait: what do we mean by "above"?</vt:lpstr>
      <vt:lpstr>Review: Key Points for Lesson 7.2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70</cp:revision>
  <dcterms:created xsi:type="dcterms:W3CDTF">2013-10-11T15:09:54Z</dcterms:created>
  <dcterms:modified xsi:type="dcterms:W3CDTF">2017-10-02T02:56:25Z</dcterms:modified>
</cp:coreProperties>
</file>