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71" r:id="rId2"/>
    <p:sldId id="356" r:id="rId3"/>
    <p:sldId id="386" r:id="rId4"/>
    <p:sldId id="387" r:id="rId5"/>
    <p:sldId id="388" r:id="rId6"/>
    <p:sldId id="389" r:id="rId7"/>
    <p:sldId id="390" r:id="rId8"/>
    <p:sldId id="365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66" r:id="rId18"/>
    <p:sldId id="384" r:id="rId19"/>
    <p:sldId id="385" r:id="rId20"/>
    <p:sldId id="382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678" autoAdjust="0"/>
  </p:normalViewPr>
  <p:slideViewPr>
    <p:cSldViewPr>
      <p:cViewPr varScale="1">
        <p:scale>
          <a:sx n="56" d="100"/>
          <a:sy n="56" d="100"/>
        </p:scale>
        <p:origin x="1551" y="36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Undefined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53000" y="457200"/>
            <a:ext cx="297180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Jim Miller comments on slide 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only as much information as we need to do the task.</a:t>
            </a:r>
          </a:p>
          <a:p>
            <a:r>
              <a:rPr lang="en-US" dirty="0"/>
              <a:t>So we don’t need to worry about spaces, details of syntax, etc.</a:t>
            </a:r>
          </a:p>
          <a:p>
            <a:r>
              <a:rPr lang="en-US" dirty="0"/>
              <a:t>We just need to represent the structure of the programs.</a:t>
            </a:r>
          </a:p>
          <a:p>
            <a:r>
              <a:rPr lang="en-US" dirty="0"/>
              <a:t>All the clues are already in the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said: A Program is a sequence of function definitions.</a:t>
            </a:r>
          </a:p>
          <a:p>
            <a:r>
              <a:rPr lang="en-US" dirty="0"/>
              <a:t>So we write a corresponding data definition: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latin typeface="Consolas" panose="020B0609020204030204" pitchFamily="49" charset="0"/>
              </a:rPr>
              <a:t>;; A Program is a </a:t>
            </a:r>
            <a:r>
              <a:rPr lang="en-US" sz="1800" b="1" dirty="0" err="1">
                <a:latin typeface="Consolas" panose="020B0609020204030204" pitchFamily="49" charset="0"/>
              </a:rPr>
              <a:t>DefinitionList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So we write a data definition: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655933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(name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body))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A Definition is represented as a (make-def Variable </a:t>
            </a:r>
            <a:r>
              <a:rPr lang="en-US" b="1" dirty="0" err="1">
                <a:latin typeface="Consolas" panose="020B0609020204030204" pitchFamily="49" charset="0"/>
              </a:rPr>
              <a:t>VariableList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INTERPRETATION:</a:t>
            </a:r>
          </a:p>
          <a:p>
            <a:r>
              <a:rPr lang="en-US" b="1" dirty="0">
                <a:latin typeface="Consolas" panose="020B0609020204030204" pitchFamily="49" charset="0"/>
              </a:rPr>
              <a:t>;; name is the name of the function being defined</a:t>
            </a:r>
          </a:p>
          <a:p>
            <a:r>
              <a:rPr lang="en-US" b="1" dirty="0">
                <a:latin typeface="Consolas" panose="020B0609020204030204" pitchFamily="49" charset="0"/>
              </a:rPr>
              <a:t>;;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is the list of arguments of the function</a:t>
            </a:r>
          </a:p>
          <a:p>
            <a:r>
              <a:rPr lang="en-US" b="1" dirty="0">
                <a:latin typeface="Consolas" panose="020B0609020204030204" pitchFamily="49" charset="0"/>
              </a:rPr>
              <a:t>;; body is the body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5887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</a:t>
            </a:r>
            <a:r>
              <a:rPr lang="en-US" dirty="0"/>
              <a:t> .</a:t>
            </a:r>
          </a:p>
          <a:p>
            <a:r>
              <a:rPr lang="en-US" dirty="0"/>
              <a:t>So we write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(name))</a:t>
            </a:r>
          </a:p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;; An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 is one of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Variable)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ExpList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INTERPRETATION;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v)    represents a use of the variable v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f (list e1 ... </a:t>
            </a:r>
            <a:r>
              <a:rPr lang="en-US" b="1" dirty="0" err="1">
                <a:latin typeface="Consolas" panose="020B0609020204030204" pitchFamily="49" charset="0"/>
              </a:rPr>
              <a:t>en</a:t>
            </a:r>
            <a:r>
              <a:rPr lang="en-US" b="1" dirty="0">
                <a:latin typeface="Consolas" panose="020B0609020204030204" pitchFamily="49" charset="0"/>
              </a:rPr>
              <a:t>))  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represents a call to the function named 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with arguments e1,..,en</a:t>
            </a:r>
          </a:p>
        </p:txBody>
      </p:sp>
    </p:spTree>
    <p:extLst>
      <p:ext uri="{BB962C8B-B14F-4D97-AF65-F5344CB8AC3E}">
        <p14:creationId xmlns:p14="http://schemas.microsoft.com/office/powerpoint/2010/main" val="5784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said anything about what is or isn’t a legal variable name.  Based on the examples, we’ll choose to represent them as Racket symbols.</a:t>
            </a:r>
          </a:p>
          <a:p>
            <a:r>
              <a:rPr lang="en-US" dirty="0"/>
              <a:t>We could have made other choices.</a:t>
            </a:r>
          </a:p>
          <a:p>
            <a:r>
              <a:rPr lang="en-US" dirty="0"/>
              <a:t>Data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0700" y="5105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;; A Variable is represented as a Symbol</a:t>
            </a:r>
          </a:p>
        </p:txBody>
      </p:sp>
    </p:spTree>
    <p:extLst>
      <p:ext uri="{BB962C8B-B14F-4D97-AF65-F5344CB8AC3E}">
        <p14:creationId xmlns:p14="http://schemas.microsoft.com/office/powerpoint/2010/main" val="21696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View of the </a:t>
            </a:r>
            <a:r>
              <a:rPr lang="en-US" dirty="0" err="1"/>
              <a:t>GarterSnake</a:t>
            </a:r>
            <a:r>
              <a:rPr lang="en-US" dirty="0"/>
              <a:t>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VariableList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DefinitionList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ExpListression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461665"/>
              <a:chOff x="5987562" y="2080670"/>
              <a:chExt cx="2708030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DefinitionLists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DefinitionLists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ExpListression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ExpListressions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pgm-fn</a:t>
            </a:r>
            <a:r>
              <a:rPr lang="en-US" dirty="0"/>
              <a:t> : Program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pgm-fn</a:t>
            </a:r>
            <a:r>
              <a:rPr lang="en-US" dirty="0"/>
              <a:t> p)</a:t>
            </a:r>
          </a:p>
          <a:p>
            <a:r>
              <a:rPr lang="en-US" dirty="0"/>
              <a:t>  (</a:t>
            </a:r>
            <a:r>
              <a:rPr lang="en-US" dirty="0" err="1"/>
              <a:t>lodef-fn</a:t>
            </a:r>
            <a:r>
              <a:rPr lang="en-US" dirty="0"/>
              <a:t> p))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def-fn</a:t>
            </a:r>
            <a:r>
              <a:rPr lang="en-US" dirty="0"/>
              <a:t> : Definition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def-fn</a:t>
            </a:r>
            <a:r>
              <a:rPr lang="en-US" dirty="0"/>
              <a:t> d)</a:t>
            </a:r>
          </a:p>
          <a:p>
            <a:r>
              <a:rPr lang="en-US" dirty="0"/>
              <a:t>  (... (</a:t>
            </a:r>
            <a:r>
              <a:rPr lang="en-US" dirty="0" err="1"/>
              <a:t>def</a:t>
            </a:r>
            <a:r>
              <a:rPr lang="en-US" dirty="0"/>
              <a:t>-name d) (</a:t>
            </a:r>
            <a:r>
              <a:rPr lang="en-US" dirty="0" err="1"/>
              <a:t>def-args</a:t>
            </a:r>
            <a:r>
              <a:rPr lang="en-US" dirty="0"/>
              <a:t> d) (</a:t>
            </a:r>
            <a:r>
              <a:rPr lang="en-US" dirty="0" err="1"/>
              <a:t>def</a:t>
            </a:r>
            <a:r>
              <a:rPr lang="en-US" dirty="0"/>
              <a:t>-body d)))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exp-fn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exp-fn</a:t>
            </a:r>
            <a:r>
              <a:rPr lang="en-US" dirty="0"/>
              <a:t> e)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(... (</a:t>
            </a:r>
            <a:r>
              <a:rPr lang="en-US" dirty="0" err="1"/>
              <a:t>varexp</a:t>
            </a:r>
            <a:r>
              <a:rPr lang="en-US" dirty="0"/>
              <a:t>-name e))]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 (... (</a:t>
            </a:r>
            <a:r>
              <a:rPr lang="en-US" dirty="0" err="1"/>
              <a:t>appexp-fn</a:t>
            </a:r>
            <a:r>
              <a:rPr lang="en-US" dirty="0"/>
              <a:t> e) (</a:t>
            </a:r>
            <a:r>
              <a:rPr lang="en-US" dirty="0" err="1"/>
              <a:t>loexp-fn</a:t>
            </a:r>
            <a:r>
              <a:rPr lang="en-US" dirty="0"/>
              <a:t>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  <a:p>
            <a:endParaRPr lang="en-US" dirty="0"/>
          </a:p>
          <a:p>
            <a:r>
              <a:rPr lang="en-US" dirty="0"/>
              <a:t>;; We omit the </a:t>
            </a:r>
            <a:r>
              <a:rPr lang="en-US" dirty="0" err="1"/>
              <a:t>ListOf</a:t>
            </a:r>
            <a:r>
              <a:rPr lang="en-US" dirty="0"/>
              <a:t>-* templates because they are standard and you should know</a:t>
            </a:r>
          </a:p>
          <a:p>
            <a:r>
              <a:rPr lang="en-US" dirty="0"/>
              <a:t>;; them by heart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3487" y="1678017"/>
            <a:ext cx="3433313" cy="11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#; marks the next S-expression as a comment.  So this definition is actually a comment.  This is handy for templates.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4400" y="1981200"/>
            <a:ext cx="434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0387" y="5249000"/>
            <a:ext cx="38862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Jim Miller says:</a:t>
            </a:r>
          </a:p>
          <a:p>
            <a:r>
              <a:rPr lang="en-US" dirty="0"/>
              <a:t>Slide 16: What are the lo-* templates?  List Of?  I thought we called them </a:t>
            </a:r>
            <a:r>
              <a:rPr lang="en-US" dirty="0" err="1"/>
              <a:t>listof</a:t>
            </a:r>
            <a:r>
              <a:rPr lang="en-US" dirty="0"/>
              <a:t>?  &lt;rant&gt;I *hate* this abbreviation stuff.  </a:t>
            </a:r>
            <a:r>
              <a:rPr lang="en-US" dirty="0" err="1"/>
              <a:t>lodef-fn</a:t>
            </a:r>
            <a:r>
              <a:rPr lang="en-US" dirty="0"/>
              <a:t> is inscrutable to me.&lt;/rant&gt;</a:t>
            </a:r>
          </a:p>
        </p:txBody>
      </p:sp>
    </p:spTree>
    <p:extLst>
      <p:ext uri="{BB962C8B-B14F-4D97-AF65-F5344CB8AC3E}">
        <p14:creationId xmlns:p14="http://schemas.microsoft.com/office/powerpoint/2010/main" val="21331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Data Design in Racket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chosen to represent </a:t>
            </a:r>
            <a:r>
              <a:rPr lang="en-US" dirty="0" err="1"/>
              <a:t>GarterSnake</a:t>
            </a:r>
            <a:r>
              <a:rPr lang="en-US" dirty="0"/>
              <a:t> programs as recursive structures. </a:t>
            </a:r>
          </a:p>
          <a:p>
            <a:r>
              <a:rPr lang="en-US" dirty="0"/>
              <a:t>This is sometimes called “abstract syntax” because it abstracts away all the syntactic details of the programs we are manipulating.</a:t>
            </a:r>
          </a:p>
          <a:p>
            <a:r>
              <a:rPr lang="en-US" dirty="0"/>
              <a:t>Recursive structures are our first-choice representation for information in Racket.</a:t>
            </a:r>
          </a:p>
          <a:p>
            <a:r>
              <a:rPr lang="en-US" dirty="0"/>
              <a:t>You will almost never go wrong choosing that representation.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Symbols and Quotation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design uses </a:t>
            </a:r>
            <a:r>
              <a:rPr lang="en-US" i="1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r>
              <a:rPr lang="en-US" dirty="0"/>
              <a:t>A Symbol is a primitive data type in Racket.</a:t>
            </a:r>
          </a:p>
          <a:p>
            <a:r>
              <a:rPr lang="en-US" dirty="0"/>
              <a:t>It  looks like a variable.</a:t>
            </a:r>
          </a:p>
          <a:p>
            <a:r>
              <a:rPr lang="en-US" dirty="0"/>
              <a:t>To introduce a symbol in a piece of code, we precede it with a quote mark.  For example, </a:t>
            </a:r>
            <a:r>
              <a:rPr lang="en-US" b="1" dirty="0"/>
              <a:t>'z</a:t>
            </a:r>
            <a:r>
              <a:rPr lang="en-US" dirty="0"/>
              <a:t> is a Racket expression whose value is the symbol </a:t>
            </a:r>
            <a:r>
              <a:rPr lang="en-US" b="1" dirty="0"/>
              <a:t>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Quotation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/>
              <a:t>Thus </a:t>
            </a:r>
            <a:r>
              <a:rPr lang="en-US" b="1" dirty="0"/>
              <a:t>‘(a b c) </a:t>
            </a:r>
            <a:r>
              <a:rPr lang="en-US" dirty="0"/>
              <a:t>and </a:t>
            </a:r>
            <a:r>
              <a:rPr lang="en-US" b="1" dirty="0"/>
              <a:t>(list ‘a ‘b ‘c) </a:t>
            </a:r>
            <a:r>
              <a:rPr lang="en-US" dirty="0"/>
              <a:t>are both Racket  expressions that denote a list whose elements are the symbols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On the other hand, </a:t>
            </a:r>
            <a:r>
              <a:rPr lang="en-US" b="1" dirty="0"/>
              <a:t>(a b c) </a:t>
            </a:r>
            <a:r>
              <a:rPr lang="en-US" dirty="0"/>
              <a:t>is a Racket expression that denotes the application of the function named </a:t>
            </a:r>
            <a:r>
              <a:rPr lang="en-US" b="1" dirty="0"/>
              <a:t>a</a:t>
            </a:r>
            <a:r>
              <a:rPr lang="en-US" dirty="0"/>
              <a:t> to the values of the variables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This is all you need to know about symbols and quotation for right now.</a:t>
            </a:r>
          </a:p>
          <a:p>
            <a:r>
              <a:rPr lang="en-US" dirty="0"/>
              <a:t>There is lots more detail in </a:t>
            </a:r>
            <a:r>
              <a:rPr lang="en-US" dirty="0" err="1"/>
              <a:t>HtDP</a:t>
            </a:r>
            <a:r>
              <a:rPr lang="en-US" dirty="0"/>
              <a:t>/2e,  in the Intermezzo entitled “Quote, Unquote”.  But that chapter covers way more than you need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in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/>
              <a:t>EXAMPLE:</a:t>
            </a:r>
          </a:p>
          <a:p>
            <a:r>
              <a:rPr lang="en-US" dirty="0" err="1"/>
              <a:t>def</a:t>
            </a:r>
            <a:r>
              <a:rPr lang="en-US" dirty="0"/>
              <a:t> f1(x):f1(x)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x,y</a:t>
            </a:r>
            <a:r>
              <a:rPr lang="en-US" dirty="0"/>
              <a:t>):f1(y)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x,y,z</a:t>
            </a:r>
            <a:r>
              <a:rPr lang="en-US" dirty="0"/>
              <a:t>):f1(f2(</a:t>
            </a:r>
            <a:r>
              <a:rPr lang="en-US" dirty="0" err="1"/>
              <a:t>z,y</a:t>
            </a:r>
            <a:r>
              <a:rPr lang="en-US" dirty="0"/>
              <a:t>),z)</a:t>
            </a:r>
          </a:p>
          <a:p>
            <a:r>
              <a:rPr lang="en-US" b="0" dirty="0"/>
              <a:t>is represented by</a:t>
            </a:r>
          </a:p>
          <a:p>
            <a:r>
              <a:rPr lang="en-US" dirty="0"/>
              <a:t>(list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'f1 (list 'x) 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'x))))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'f2 (list 'x 'y)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'y))))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'f3 (list 'x 'y 'z)</a:t>
            </a:r>
          </a:p>
          <a:p>
            <a:r>
              <a:rPr lang="en-US" dirty="0"/>
              <a:t> 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appexp</a:t>
            </a:r>
            <a:r>
              <a:rPr lang="en-US" dirty="0"/>
              <a:t> 'f2</a:t>
            </a:r>
          </a:p>
          <a:p>
            <a:r>
              <a:rPr lang="en-US" dirty="0"/>
              <a:t>                                             (list (make-</a:t>
            </a:r>
            <a:r>
              <a:rPr lang="en-US" dirty="0" err="1"/>
              <a:t>varexp</a:t>
            </a:r>
            <a:r>
              <a:rPr lang="en-US" dirty="0"/>
              <a:t> 'z)</a:t>
            </a:r>
          </a:p>
          <a:p>
            <a:r>
              <a:rPr lang="en-US" dirty="0"/>
              <a:t>                                                   (make-</a:t>
            </a:r>
            <a:r>
              <a:rPr lang="en-US" dirty="0" err="1"/>
              <a:t>varexp</a:t>
            </a:r>
            <a:r>
              <a:rPr lang="en-US" dirty="0"/>
              <a:t> 'y)))</a:t>
            </a:r>
          </a:p>
          <a:p>
            <a:r>
              <a:rPr lang="en-US" dirty="0"/>
              <a:t>                                       (make-</a:t>
            </a:r>
            <a:r>
              <a:rPr lang="en-US" dirty="0" err="1"/>
              <a:t>varexp</a:t>
            </a:r>
            <a:r>
              <a:rPr lang="en-US" dirty="0"/>
              <a:t> 'z)))))))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00200"/>
            <a:ext cx="3886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we’ve briefly explained about symbols and quotation, we can give an example of the representation of a </a:t>
            </a:r>
            <a:r>
              <a:rPr lang="en-US" dirty="0" err="1">
                <a:solidFill>
                  <a:schemeClr val="tx1"/>
                </a:solidFill>
              </a:rPr>
              <a:t>GarterSnake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We'll need to recur on the list structure of programs.  When we</a:t>
            </a:r>
          </a:p>
          <a:p>
            <a:r>
              <a:rPr lang="en-US" dirty="0"/>
              <a:t>;; analyze a definition, what information do we need to carry forward?</a:t>
            </a:r>
          </a:p>
          <a:p>
            <a:r>
              <a:rPr lang="en-US" dirty="0"/>
              <a:t>;; Let's look at an example.  We'll annotate each definition with a</a:t>
            </a:r>
          </a:p>
          <a:p>
            <a:r>
              <a:rPr lang="en-US" dirty="0"/>
              <a:t>;; list of the variables available in its body. </a:t>
            </a:r>
          </a:p>
          <a:p>
            <a:endParaRPr lang="en-US" dirty="0"/>
          </a:p>
          <a:p>
            <a:r>
              <a:rPr lang="en-US" dirty="0"/>
              <a:t>#|</a:t>
            </a:r>
          </a:p>
          <a:p>
            <a:r>
              <a:rPr lang="en-US" dirty="0" err="1"/>
              <a:t>def</a:t>
            </a:r>
            <a:r>
              <a:rPr lang="en-US" dirty="0"/>
              <a:t> f1(x):f1(x)          ; f1 and x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u,y</a:t>
            </a:r>
            <a:r>
              <a:rPr lang="en-US" dirty="0"/>
              <a:t>):f1(y)        ; f1, f2, u, and y,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x,z</a:t>
            </a:r>
            <a:r>
              <a:rPr lang="en-US" dirty="0"/>
              <a:t>):f1(f2(z,f1)) ; f1, f2, f3, x, and z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f4(</a:t>
            </a:r>
            <a:r>
              <a:rPr lang="en-US" dirty="0" err="1"/>
              <a:t>x,z</a:t>
            </a:r>
            <a:r>
              <a:rPr lang="en-US" dirty="0"/>
              <a:t>):x(</a:t>
            </a:r>
            <a:r>
              <a:rPr lang="en-US" dirty="0" err="1"/>
              <a:t>z,z</a:t>
            </a:r>
            <a:r>
              <a:rPr lang="en-US" dirty="0"/>
              <a:t>)       ; f1, f2, f3, f4, x, and z are available in the body.</a:t>
            </a:r>
          </a:p>
          <a:p>
            <a:r>
              <a:rPr lang="en-US" dirty="0"/>
              <a:t>|#</a:t>
            </a:r>
          </a:p>
          <a:p>
            <a:endParaRPr lang="en-US" dirty="0"/>
          </a:p>
          <a:p>
            <a:r>
              <a:rPr lang="en-US" dirty="0"/>
              <a:t>;; In each case, the variables available in the body are the names of</a:t>
            </a:r>
          </a:p>
          <a:p>
            <a:r>
              <a:rPr lang="en-US" dirty="0"/>
              <a:t>;; the functions defined _before_ the current function, plus the names</a:t>
            </a:r>
          </a:p>
          <a:p>
            <a:r>
              <a:rPr lang="en-US" dirty="0"/>
              <a:t>;; of the current function and its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Let's look at the "middle" of the calculation.</a:t>
            </a:r>
          </a:p>
          <a:p>
            <a:r>
              <a:rPr lang="en-US" dirty="0"/>
              <a:t>;; When we analyze the definition of f3, we need to know that f1 and</a:t>
            </a:r>
          </a:p>
          <a:p>
            <a:r>
              <a:rPr lang="en-US" dirty="0"/>
              <a:t>;; f2 are defined.  When we analyze the body of f3, we need to know</a:t>
            </a:r>
          </a:p>
          <a:p>
            <a:r>
              <a:rPr lang="en-US" dirty="0"/>
              <a:t>;; that f1, f2, x, and z are defined.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;; So we generalize our functions to take a second argument, which is</a:t>
            </a:r>
          </a:p>
          <a:p>
            <a:r>
              <a:rPr lang="en-US" i="1" dirty="0">
                <a:solidFill>
                  <a:srgbClr val="FF0000"/>
                </a:solidFill>
              </a:rPr>
              <a:t>;; the set of defined variables.</a:t>
            </a:r>
          </a:p>
          <a:p>
            <a:endParaRPr lang="en-US" dirty="0"/>
          </a:p>
          <a:p>
            <a:r>
              <a:rPr lang="en-US" dirty="0"/>
              <a:t>;; We'll have a family of functions that follow the data definitions;</a:t>
            </a:r>
          </a:p>
          <a:p>
            <a:endParaRPr lang="en-US" dirty="0"/>
          </a:p>
          <a:p>
            <a:r>
              <a:rPr lang="en-US" dirty="0"/>
              <a:t>;; program-all-defined : Program                        -&gt; Boolean</a:t>
            </a:r>
          </a:p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   : </a:t>
            </a:r>
            <a:r>
              <a:rPr lang="en-US" dirty="0" err="1"/>
              <a:t>DefinitionList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   : Definition       </a:t>
            </a:r>
            <a:r>
              <a:rPr lang="en-US" dirty="0" err="1"/>
              <a:t>SetOfVariable</a:t>
            </a:r>
            <a:r>
              <a:rPr lang="en-US" dirty="0"/>
              <a:t> -&gt; Boolean         </a:t>
            </a:r>
          </a:p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   : </a:t>
            </a:r>
            <a:r>
              <a:rPr lang="en-US" dirty="0" err="1"/>
              <a:t>Exp</a:t>
            </a:r>
            <a:r>
              <a:rPr lang="en-US" dirty="0"/>
              <a:t>             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: </a:t>
            </a:r>
            <a:r>
              <a:rPr lang="en-US" dirty="0" err="1"/>
              <a:t>DefinitionList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list of definitions '</a:t>
            </a:r>
            <a:r>
              <a:rPr lang="en-US" dirty="0" err="1"/>
              <a:t>defs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defs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are no undefined variables in </a:t>
            </a:r>
            <a:r>
              <a:rPr lang="en-US" dirty="0" err="1"/>
              <a:t>defs</a:t>
            </a:r>
            <a:r>
              <a:rPr lang="en-US" dirty="0"/>
              <a:t>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DefinitionList</a:t>
            </a:r>
            <a:r>
              <a:rPr lang="en-US" dirty="0"/>
              <a:t> on </a:t>
            </a:r>
            <a:r>
              <a:rPr lang="en-US" dirty="0" err="1"/>
              <a:t>defs</a:t>
            </a:r>
            <a:r>
              <a:rPr lang="en-US" dirty="0"/>
              <a:t>.  The names</a:t>
            </a:r>
          </a:p>
          <a:p>
            <a:r>
              <a:rPr lang="en-US" dirty="0"/>
              <a:t>;; available in (rest </a:t>
            </a:r>
            <a:r>
              <a:rPr lang="en-US" dirty="0" err="1"/>
              <a:t>defs</a:t>
            </a:r>
            <a:r>
              <a:rPr lang="en-US" dirty="0"/>
              <a:t>) are those in </a:t>
            </a:r>
            <a:r>
              <a:rPr lang="en-US" dirty="0" err="1"/>
              <a:t>vars</a:t>
            </a:r>
            <a:r>
              <a:rPr lang="en-US" dirty="0"/>
              <a:t>, plus the variable</a:t>
            </a:r>
          </a:p>
          <a:p>
            <a:r>
              <a:rPr lang="en-US" dirty="0"/>
              <a:t>;; defined in (first </a:t>
            </a:r>
            <a:r>
              <a:rPr lang="en-US" dirty="0" err="1"/>
              <a:t>defs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lod</a:t>
            </a:r>
            <a:r>
              <a:rPr lang="en-US" dirty="0"/>
              <a:t>-all-defined? </a:t>
            </a:r>
            <a:r>
              <a:rPr lang="en-US" dirty="0" err="1"/>
              <a:t>defs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[(null? </a:t>
            </a:r>
            <a:r>
              <a:rPr lang="en-US" dirty="0" err="1"/>
              <a:t>defs</a:t>
            </a:r>
            <a:r>
              <a:rPr lang="en-US" dirty="0"/>
              <a:t>) true]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(and</a:t>
            </a:r>
          </a:p>
          <a:p>
            <a:r>
              <a:rPr lang="en-US" dirty="0"/>
              <a:t>      (</a:t>
            </a:r>
            <a:r>
              <a:rPr lang="en-US" dirty="0" err="1"/>
              <a:t>def</a:t>
            </a:r>
            <a:r>
              <a:rPr lang="en-US" dirty="0"/>
              <a:t>-all-defined? (first </a:t>
            </a:r>
            <a:r>
              <a:rPr lang="en-US" dirty="0" err="1"/>
              <a:t>defs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(</a:t>
            </a:r>
            <a:r>
              <a:rPr lang="en-US" dirty="0" err="1"/>
              <a:t>lod</a:t>
            </a:r>
            <a:r>
              <a:rPr lang="en-US" dirty="0"/>
              <a:t>-all-defined? (rest  </a:t>
            </a:r>
            <a:r>
              <a:rPr lang="en-US" dirty="0" err="1"/>
              <a:t>defs</a:t>
            </a:r>
            <a:r>
              <a:rPr lang="en-US" dirty="0"/>
              <a:t>)</a:t>
            </a:r>
          </a:p>
          <a:p>
            <a:r>
              <a:rPr lang="en-US" dirty="0"/>
              <a:t>                        (set-cons (</a:t>
            </a:r>
            <a:r>
              <a:rPr lang="en-US" dirty="0" err="1"/>
              <a:t>def</a:t>
            </a:r>
            <a:r>
              <a:rPr lang="en-US" dirty="0"/>
              <a:t>-name (first </a:t>
            </a:r>
            <a:r>
              <a:rPr lang="en-US" dirty="0" err="1"/>
              <a:t>defs</a:t>
            </a:r>
            <a:r>
              <a:rPr lang="en-US" dirty="0"/>
              <a:t>))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vars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590800"/>
            <a:ext cx="1905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can’t tell if a variable is undefined unless you know something about the program it occurs in!  The WHERE invariant captures this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072" y="5833130"/>
            <a:ext cx="4038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Don’t say “see examples above” or “see tests below” unless there really are such examples or tests.</a:t>
            </a:r>
          </a:p>
        </p:txBody>
      </p:sp>
      <p:sp>
        <p:nvSpPr>
          <p:cNvPr id="8" name="Freeform 7"/>
          <p:cNvSpPr/>
          <p:nvPr/>
        </p:nvSpPr>
        <p:spPr>
          <a:xfrm>
            <a:off x="438727" y="2993366"/>
            <a:ext cx="1277930" cy="2838091"/>
          </a:xfrm>
          <a:custGeom>
            <a:avLst/>
            <a:gdLst>
              <a:gd name="connsiteX0" fmla="*/ 458420 w 1277930"/>
              <a:gd name="connsiteY0" fmla="*/ 2838091 h 2838091"/>
              <a:gd name="connsiteX1" fmla="*/ 35726 w 1277930"/>
              <a:gd name="connsiteY1" fmla="*/ 1604513 h 2838091"/>
              <a:gd name="connsiteX2" fmla="*/ 1277930 w 1277930"/>
              <a:gd name="connsiteY2" fmla="*/ 0 h 28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930" h="2838091">
                <a:moveTo>
                  <a:pt x="458420" y="2838091"/>
                </a:moveTo>
                <a:cubicBezTo>
                  <a:pt x="178780" y="2457809"/>
                  <a:pt x="-100859" y="2077528"/>
                  <a:pt x="35726" y="1604513"/>
                </a:cubicBezTo>
                <a:cubicBezTo>
                  <a:pt x="172311" y="1131498"/>
                  <a:pt x="725120" y="565749"/>
                  <a:pt x="1277930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: Definition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r>
              <a:rPr lang="en-US" dirty="0"/>
              <a:t>;; GIVEN: A definition '</a:t>
            </a:r>
            <a:r>
              <a:rPr lang="en-US" dirty="0" err="1"/>
              <a:t>def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if there are no undefined variables in the body of</a:t>
            </a:r>
          </a:p>
          <a:p>
            <a:r>
              <a:rPr lang="en-US" dirty="0"/>
              <a:t>;; def.  The available variables in the body are the ones in </a:t>
            </a:r>
            <a:r>
              <a:rPr lang="en-US" dirty="0" err="1"/>
              <a:t>def</a:t>
            </a:r>
            <a:r>
              <a:rPr lang="en-US" dirty="0"/>
              <a:t>, plus</a:t>
            </a:r>
          </a:p>
          <a:p>
            <a:r>
              <a:rPr lang="en-US" dirty="0"/>
              <a:t>;; the name and arguments of the definition.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Definition on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</a:t>
            </a:r>
            <a:r>
              <a:rPr lang="en-US" dirty="0"/>
              <a:t>-all-defined?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exp</a:t>
            </a:r>
            <a:r>
              <a:rPr lang="en-US" dirty="0"/>
              <a:t>-all-defined? (</a:t>
            </a:r>
            <a:r>
              <a:rPr lang="en-US" dirty="0" err="1"/>
              <a:t>def</a:t>
            </a:r>
            <a:r>
              <a:rPr lang="en-US" dirty="0"/>
              <a:t>-body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(set-cons</a:t>
            </a:r>
          </a:p>
          <a:p>
            <a:r>
              <a:rPr lang="en-US" dirty="0"/>
              <a:t>                     (</a:t>
            </a:r>
            <a:r>
              <a:rPr lang="en-US" dirty="0" err="1"/>
              <a:t>def</a:t>
            </a:r>
            <a:r>
              <a:rPr lang="en-US" dirty="0"/>
              <a:t>-name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 (set-union (</a:t>
            </a:r>
            <a:r>
              <a:rPr lang="en-US" dirty="0" err="1"/>
              <a:t>def-args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: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expression e, occurring in some program</a:t>
            </a:r>
          </a:p>
          <a:p>
            <a:r>
              <a:rPr lang="en-US" dirty="0"/>
              <a:t>;;   p, and a set of variables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that are available at the</a:t>
            </a:r>
          </a:p>
          <a:p>
            <a:r>
              <a:rPr lang="en-US" dirty="0">
                <a:solidFill>
                  <a:srgbClr val="FF0000"/>
                </a:solidFill>
              </a:rPr>
              <a:t>;;   occurrence of e in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all the variable in e are defined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Exp</a:t>
            </a:r>
            <a:r>
              <a:rPr lang="en-US" dirty="0"/>
              <a:t> on e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exp</a:t>
            </a:r>
            <a:r>
              <a:rPr lang="en-US" dirty="0"/>
              <a:t>-all-defined? 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(my-member? (</a:t>
            </a:r>
            <a:r>
              <a:rPr lang="en-US" dirty="0" err="1"/>
              <a:t>varexp</a:t>
            </a:r>
            <a:r>
              <a:rPr lang="en-US" dirty="0"/>
              <a:t>-name e) </a:t>
            </a:r>
            <a:r>
              <a:rPr lang="en-US" dirty="0" err="1"/>
              <a:t>vars</a:t>
            </a:r>
            <a:r>
              <a:rPr lang="en-US" dirty="0"/>
              <a:t>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</a:t>
            </a:r>
          </a:p>
          <a:p>
            <a:r>
              <a:rPr lang="en-US" dirty="0"/>
              <a:t>     (and (my-member? (</a:t>
            </a:r>
            <a:r>
              <a:rPr lang="en-US" dirty="0" err="1"/>
              <a:t>appexp-fn</a:t>
            </a:r>
            <a:r>
              <a:rPr lang="en-US" dirty="0"/>
              <a:t> e)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/>
              <a:t>andmap</a:t>
            </a:r>
            <a:endParaRPr lang="en-US" dirty="0"/>
          </a:p>
          <a:p>
            <a:r>
              <a:rPr lang="en-US" dirty="0"/>
              <a:t>           (lambda (e1) (</a:t>
            </a:r>
            <a:r>
              <a:rPr lang="en-US" dirty="0" err="1"/>
              <a:t>exp</a:t>
            </a:r>
            <a:r>
              <a:rPr lang="en-US" dirty="0"/>
              <a:t>-all-defined? e1 </a:t>
            </a:r>
            <a:r>
              <a:rPr lang="en-US" dirty="0" err="1"/>
              <a:t>vars</a:t>
            </a:r>
            <a:r>
              <a:rPr lang="en-US" dirty="0"/>
              <a:t>))</a:t>
            </a:r>
          </a:p>
          <a:p>
            <a:r>
              <a:rPr lang="en-US" dirty="0"/>
              <a:t>          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And finally, we can write program-all-defined?, which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initializes the invariant information for the other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functions.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program-all-defined? : Program -&gt; Bool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GIVEN: A </a:t>
            </a:r>
            <a:r>
              <a:rPr lang="en-US" sz="1800" dirty="0" err="1"/>
              <a:t>GarterSnake</a:t>
            </a:r>
            <a:r>
              <a:rPr lang="en-US" sz="1800" dirty="0"/>
              <a:t> program 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true </a:t>
            </a:r>
            <a:r>
              <a:rPr lang="en-US" sz="1800" dirty="0" err="1"/>
              <a:t>iff</a:t>
            </a:r>
            <a:r>
              <a:rPr lang="en-US" sz="1800" dirty="0"/>
              <a:t> there every variable occurring in p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is defined at the place it occurs.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Initialize the invariant of </a:t>
            </a:r>
            <a:r>
              <a:rPr lang="en-US" sz="1800" dirty="0" err="1"/>
              <a:t>lod</a:t>
            </a:r>
            <a:r>
              <a:rPr lang="en-US" sz="1800" dirty="0"/>
              <a:t>-all-defined?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(define (program-all-defined? p)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(</a:t>
            </a:r>
            <a:r>
              <a:rPr lang="en-US" sz="1800" dirty="0" err="1"/>
              <a:t>lod</a:t>
            </a:r>
            <a:r>
              <a:rPr lang="en-US" sz="1800" dirty="0"/>
              <a:t>-all-defined? p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1" y="4648200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would be ok to write “call a more general function” here, but this is more informative.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1" y="4191000"/>
            <a:ext cx="45719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4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Graph for this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565951" y="5437152"/>
            <a:ext cx="150185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used an </a:t>
            </a:r>
            <a:r>
              <a:rPr lang="en-US" sz="1200" b="1" dirty="0" err="1"/>
              <a:t>andmap</a:t>
            </a:r>
            <a:r>
              <a:rPr lang="en-US" sz="1200" dirty="0"/>
              <a:t> instead of defining </a:t>
            </a:r>
            <a:r>
              <a:rPr lang="en-US" sz="1200" b="1" dirty="0" err="1"/>
              <a:t>ExpList</a:t>
            </a:r>
            <a:r>
              <a:rPr lang="en-US" sz="1200" b="1" dirty="0"/>
              <a:t>-all-defined?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200" y="1525704"/>
            <a:ext cx="7083669" cy="5013208"/>
            <a:chOff x="762000" y="1524000"/>
            <a:chExt cx="7083669" cy="5013208"/>
          </a:xfrm>
        </p:grpSpPr>
        <p:sp>
          <p:nvSpPr>
            <p:cNvPr id="6" name="Rectangle 5"/>
            <p:cNvSpPr/>
            <p:nvPr/>
          </p:nvSpPr>
          <p:spPr>
            <a:xfrm>
              <a:off x="2915009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variable case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application case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75479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289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VariableList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8900" y="3024308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</a:t>
              </a:r>
              <a:r>
                <a:rPr lang="en-US" dirty="0">
                  <a:solidFill>
                    <a:schemeClr val="tx1"/>
                  </a:solidFill>
                </a:rPr>
                <a:t>-all-defined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2700" y="2227481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lod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8900" y="15240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program-all-defined?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900" y="5457763"/>
              <a:ext cx="1752600" cy="541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andmap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</a:rPr>
                <a:t>exp</a:t>
              </a:r>
              <a:r>
                <a:rPr lang="en-US" sz="1200" b="1" dirty="0">
                  <a:solidFill>
                    <a:schemeClr val="tx1"/>
                  </a:solidFill>
                </a:rPr>
                <a:t>-all-defined?</a:t>
              </a:r>
              <a:r>
                <a:rPr lang="en-US" sz="1200" i="1" dirty="0">
                  <a:solidFill>
                    <a:schemeClr val="tx1"/>
                  </a:solidFill>
                </a:rPr>
                <a:t> on arguments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471294"/>
              <a:ext cx="1600200" cy="70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is function name defined?</a:t>
              </a:r>
            </a:p>
          </p:txBody>
        </p: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3429000" y="3557708"/>
              <a:ext cx="1866900" cy="1970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3715109" y="4288192"/>
              <a:ext cx="1580791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5295900" y="4288192"/>
              <a:ext cx="381000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4686300" y="5224011"/>
              <a:ext cx="990600" cy="24728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5676900" y="5224011"/>
              <a:ext cx="876300" cy="2337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>
              <a:off x="4064976" y="2604811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2601" y="1700738"/>
              <a:ext cx="2283068" cy="276999"/>
              <a:chOff x="5562601" y="1700738"/>
              <a:chExt cx="2971800" cy="276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62601" y="1700738"/>
                <a:ext cx="2971800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means “calls” or “may call”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76900" y="1828800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/>
            <p:cNvCxnSpPr>
              <a:stCxn id="13" idx="2"/>
              <a:endCxn id="12" idx="0"/>
            </p:cNvCxnSpPr>
            <p:nvPr/>
          </p:nvCxnSpPr>
          <p:spPr>
            <a:xfrm>
              <a:off x="3429000" y="2057400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1" idx="0"/>
            </p:cNvCxnSpPr>
            <p:nvPr/>
          </p:nvCxnSpPr>
          <p:spPr>
            <a:xfrm>
              <a:off x="3429000" y="2760881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7922642">
              <a:off x="4765582" y="3757337"/>
              <a:ext cx="707830" cy="7858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607170" y="3009412"/>
              <a:ext cx="2167971" cy="3527796"/>
            </a:xfrm>
            <a:custGeom>
              <a:avLst/>
              <a:gdLst>
                <a:gd name="connsiteX0" fmla="*/ 1009290 w 2050949"/>
                <a:gd name="connsiteY0" fmla="*/ 2985946 h 3564667"/>
                <a:gd name="connsiteX1" fmla="*/ 1440611 w 2050949"/>
                <a:gd name="connsiteY1" fmla="*/ 3477652 h 3564667"/>
                <a:gd name="connsiteX2" fmla="*/ 2044460 w 2050949"/>
                <a:gd name="connsiteY2" fmla="*/ 1415939 h 3564667"/>
                <a:gd name="connsiteX3" fmla="*/ 1026543 w 2050949"/>
                <a:gd name="connsiteY3" fmla="*/ 18460 h 3564667"/>
                <a:gd name="connsiteX4" fmla="*/ 0 w 2050949"/>
                <a:gd name="connsiteY4" fmla="*/ 743079 h 3564667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971" h="3527796">
                  <a:moveTo>
                    <a:pt x="1009290" y="2985946"/>
                  </a:moveTo>
                  <a:cubicBezTo>
                    <a:pt x="1138686" y="3362633"/>
                    <a:pt x="1863305" y="3696188"/>
                    <a:pt x="2035833" y="3434520"/>
                  </a:cubicBezTo>
                  <a:cubicBezTo>
                    <a:pt x="2208361" y="3172852"/>
                    <a:pt x="2212675" y="1985282"/>
                    <a:pt x="2044460" y="1415939"/>
                  </a:cubicBezTo>
                  <a:cubicBezTo>
                    <a:pt x="1876245" y="846596"/>
                    <a:pt x="1367286" y="130603"/>
                    <a:pt x="1026543" y="18460"/>
                  </a:cubicBezTo>
                  <a:cubicBezTo>
                    <a:pt x="685800" y="-93683"/>
                    <a:pt x="342900" y="324698"/>
                    <a:pt x="0" y="743079"/>
                  </a:cubicBezTo>
                </a:path>
              </a:pathLst>
            </a:cu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04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how the call graph follows the structure of the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VariableList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DefinitionList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ExpListression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461665"/>
              <a:chOff x="5987562" y="2080670"/>
              <a:chExt cx="2708030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DefinitionLists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DefinitionLists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ExpListression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ExpListressions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/>
              <a:t>explain how </a:t>
            </a:r>
            <a:r>
              <a:rPr lang="en-US" dirty="0"/>
              <a:t>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Tiny Programming Language: </a:t>
            </a:r>
            <a:r>
              <a:rPr lang="en-US" dirty="0" err="1"/>
              <a:t>GarterSnake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writing a compiler for a tiny language, called </a:t>
            </a:r>
            <a:r>
              <a:rPr lang="en-US" dirty="0" err="1"/>
              <a:t>GarterSnake</a:t>
            </a:r>
            <a:r>
              <a:rPr lang="en-US" dirty="0"/>
              <a:t>.</a:t>
            </a:r>
          </a:p>
          <a:p>
            <a:r>
              <a:rPr lang="en-US" dirty="0"/>
              <a:t>We want to write a program that checks a </a:t>
            </a:r>
            <a:r>
              <a:rPr lang="en-US" dirty="0" err="1"/>
              <a:t>GarterSnake</a:t>
            </a:r>
            <a:r>
              <a:rPr lang="en-US" dirty="0"/>
              <a:t> program for undefined variables.</a:t>
            </a:r>
          </a:p>
          <a:p>
            <a:r>
              <a:rPr lang="en-US" dirty="0"/>
              <a:t>Let's describe the </a:t>
            </a:r>
            <a:r>
              <a:rPr lang="en-US" dirty="0" err="1"/>
              <a:t>GarterSnake</a:t>
            </a:r>
            <a:r>
              <a:rPr lang="en-US" dirty="0"/>
              <a:t> language: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Examples/07-3-gartersnake.rkt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/>
              <a:t>Guided Practices 7.2 and 7.3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GarterSnake</a:t>
            </a:r>
            <a:r>
              <a:rPr lang="en-US" dirty="0"/>
              <a:t> programming language: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function definitions. The function defined in each definition is available for use in all of the following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f1(x):f1(x)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f1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f2 (x, y):f1(y)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f2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spaces are ignored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f3 (</a:t>
            </a:r>
            <a:r>
              <a:rPr lang="en-US" sz="2400" dirty="0" err="1"/>
              <a:t>x,z</a:t>
            </a:r>
            <a:r>
              <a:rPr lang="en-US" sz="2400" dirty="0"/>
              <a:t>): f1(f2(z,f1))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and f2 are available in the body of f3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pass a function as an argument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f4 (x, z):x(</a:t>
            </a:r>
            <a:r>
              <a:rPr lang="en-US" sz="2400" dirty="0" err="1"/>
              <a:t>z,z</a:t>
            </a:r>
            <a:r>
              <a:rPr lang="en-US" sz="2400" dirty="0"/>
              <a:t>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call an argument as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This defines a function named </a:t>
            </a:r>
            <a:r>
              <a:rPr lang="en-US" b="1" dirty="0"/>
              <a:t>f</a:t>
            </a:r>
            <a:r>
              <a:rPr lang="en-US" dirty="0"/>
              <a:t> with arguments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, etc., and body </a:t>
            </a:r>
            <a:r>
              <a:rPr lang="en-US" b="1" dirty="0"/>
              <a:t>exp</a:t>
            </a:r>
            <a:r>
              <a:rPr lang="en-US" dirty="0"/>
              <a:t>. </a:t>
            </a:r>
          </a:p>
          <a:p>
            <a:r>
              <a:rPr lang="en-US" dirty="0"/>
              <a:t>The arguments of the function are available in the body of the function.  </a:t>
            </a:r>
          </a:p>
          <a:p>
            <a:r>
              <a:rPr lang="en-US" dirty="0"/>
              <a:t>The function </a:t>
            </a:r>
            <a:r>
              <a:rPr lang="en-US" b="1" dirty="0"/>
              <a:t>f</a:t>
            </a:r>
            <a:r>
              <a:rPr lang="en-US" dirty="0"/>
              <a:t> itself is also available in the body of the function.  </a:t>
            </a:r>
          </a:p>
          <a:p>
            <a:r>
              <a:rPr lang="en-US" dirty="0"/>
              <a:t>It is legal for a function to take no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 </a:t>
            </a:r>
            <a:r>
              <a:rPr lang="en-US" dirty="0"/>
              <a:t>. </a:t>
            </a:r>
          </a:p>
          <a:p>
            <a:r>
              <a:rPr lang="en-US" b="1" dirty="0"/>
              <a:t>v</a:t>
            </a:r>
            <a:r>
              <a:rPr lang="en-US" dirty="0"/>
              <a:t> is a reference to the variable or function named </a:t>
            </a:r>
            <a:r>
              <a:rPr lang="en-US" b="1" dirty="0"/>
              <a:t>v</a:t>
            </a:r>
            <a:r>
              <a:rPr lang="en-US" dirty="0"/>
              <a:t> .</a:t>
            </a:r>
          </a:p>
          <a:p>
            <a:r>
              <a:rPr lang="en-US" b="1" dirty="0"/>
              <a:t>f(e1,e2,...) </a:t>
            </a:r>
            <a:r>
              <a:rPr lang="en-US" dirty="0"/>
              <a:t>is an application of </a:t>
            </a:r>
            <a:r>
              <a:rPr lang="en-US" b="1" dirty="0"/>
              <a:t>f</a:t>
            </a:r>
            <a:r>
              <a:rPr lang="en-US" dirty="0"/>
              <a:t> to the arguments </a:t>
            </a:r>
            <a:r>
              <a:rPr lang="en-US" b="1" dirty="0"/>
              <a:t>e1</a:t>
            </a:r>
            <a:r>
              <a:rPr lang="en-US" dirty="0"/>
              <a:t>, </a:t>
            </a:r>
            <a:r>
              <a:rPr lang="en-US" b="1" dirty="0"/>
              <a:t>e2</a:t>
            </a:r>
            <a:r>
              <a:rPr lang="en-US" dirty="0"/>
              <a:t>, etc.</a:t>
            </a:r>
          </a:p>
          <a:p>
            <a:r>
              <a:rPr lang="en-US" dirty="0"/>
              <a:t>It is legal for a function to be applied to no arguments.</a:t>
            </a:r>
          </a:p>
          <a:p>
            <a:r>
              <a:rPr lang="en-US" dirty="0"/>
              <a:t>There is no distinction between function names and argument names:</a:t>
            </a:r>
          </a:p>
          <a:p>
            <a:pPr lvl="1"/>
            <a:r>
              <a:rPr lang="en-US" dirty="0"/>
              <a:t>You can pass a function as an argument,</a:t>
            </a:r>
          </a:p>
          <a:p>
            <a:pPr lvl="1"/>
            <a:r>
              <a:rPr lang="en-US" dirty="0"/>
              <a:t>You can call an argument as a function.</a:t>
            </a:r>
          </a:p>
          <a:p>
            <a:pPr lvl="1"/>
            <a:r>
              <a:rPr lang="en-US" dirty="0"/>
              <a:t>You can return a function as the value of a function call.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>
                <a:cs typeface="Courier New" pitchFamily="49" charset="0"/>
              </a:rPr>
              <a:t>An occurrence of a variable is </a:t>
            </a:r>
            <a:r>
              <a:rPr lang="en-US" sz="3800" i="1" dirty="0">
                <a:cs typeface="Courier New" pitchFamily="49" charset="0"/>
              </a:rPr>
              <a:t>undefined</a:t>
            </a:r>
            <a:r>
              <a:rPr lang="en-US" sz="3800" dirty="0">
                <a:cs typeface="Courier New" pitchFamily="49" charset="0"/>
              </a:rPr>
              <a:t> if it is in a place where the variable is not available. Examples: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f7(x): f2(x)     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f2 is undefined in the body of f7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y,x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f3 is undefined in the body of f2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):f7(f2(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z,y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),z)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y is undefined in the body of f3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54095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purposely called this </a:t>
            </a:r>
            <a:r>
              <a:rPr lang="en-US" b="1" dirty="0">
                <a:solidFill>
                  <a:schemeClr val="tx1"/>
                </a:solidFill>
              </a:rPr>
              <a:t>f7</a:t>
            </a:r>
            <a:r>
              <a:rPr lang="en-US" dirty="0">
                <a:solidFill>
                  <a:schemeClr val="tx1"/>
                </a:solidFill>
              </a:rPr>
              <a:t> to demonstrate that the names of the variables don't matter; it's just their position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862983" y="2651250"/>
            <a:ext cx="3008120" cy="604698"/>
          </a:xfrm>
          <a:custGeom>
            <a:avLst/>
            <a:gdLst>
              <a:gd name="connsiteX0" fmla="*/ 3008120 w 3008120"/>
              <a:gd name="connsiteY0" fmla="*/ 339778 h 604698"/>
              <a:gd name="connsiteX1" fmla="*/ 1461331 w 3008120"/>
              <a:gd name="connsiteY1" fmla="*/ 6492 h 604698"/>
              <a:gd name="connsiteX2" fmla="*/ 0 w 3008120"/>
              <a:gd name="connsiteY2" fmla="*/ 604698 h 60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120" h="604698">
                <a:moveTo>
                  <a:pt x="3008120" y="339778"/>
                </a:moveTo>
                <a:cubicBezTo>
                  <a:pt x="2485402" y="151058"/>
                  <a:pt x="1962684" y="-37661"/>
                  <a:pt x="1461331" y="6492"/>
                </a:cubicBezTo>
                <a:cubicBezTo>
                  <a:pt x="959978" y="50645"/>
                  <a:pt x="479989" y="327671"/>
                  <a:pt x="0" y="604698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</a:t>
            </a:r>
            <a:r>
              <a:rPr lang="en-US" dirty="0" err="1"/>
              <a:t>GarterSnake</a:t>
            </a:r>
            <a:r>
              <a:rPr lang="en-US" dirty="0"/>
              <a:t> program p, determine whether there are any undefined variables in p.</a:t>
            </a:r>
          </a:p>
          <a:p>
            <a:endParaRPr lang="en-US" dirty="0"/>
          </a:p>
          <a:p>
            <a:r>
              <a:rPr lang="en-US" dirty="0"/>
              <a:t>;; program-all-defined? </a:t>
            </a:r>
          </a:p>
          <a:p>
            <a:r>
              <a:rPr lang="en-US" dirty="0"/>
              <a:t>;;  : Program -&gt; Bool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program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every variable</a:t>
            </a:r>
          </a:p>
          <a:p>
            <a:r>
              <a:rPr lang="en-US" dirty="0"/>
              <a:t>;; occurring in p is available at the</a:t>
            </a:r>
          </a:p>
          <a:p>
            <a:r>
              <a:rPr lang="en-US" dirty="0"/>
              <a:t>;; place it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18630</TotalTime>
  <Words>2753</Words>
  <Application>Microsoft Office PowerPoint</Application>
  <PresentationFormat>On-screen Show (4:3)</PresentationFormat>
  <Paragraphs>349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Undefined Variables</vt:lpstr>
      <vt:lpstr>Learning Objectives</vt:lpstr>
      <vt:lpstr>A Tiny Programming Language: GarterSnake</vt:lpstr>
      <vt:lpstr>The GarterSnake programming language: Programs</vt:lpstr>
      <vt:lpstr>Example: A GarterSnake program</vt:lpstr>
      <vt:lpstr>GarterSnake Definitions</vt:lpstr>
      <vt:lpstr>GarterSnake Expressions</vt:lpstr>
      <vt:lpstr>The Problem: Undefined variables</vt:lpstr>
      <vt:lpstr>The Requirements</vt:lpstr>
      <vt:lpstr>Data Definitions</vt:lpstr>
      <vt:lpstr>Data Definitions: Programs</vt:lpstr>
      <vt:lpstr>Data Definition: Definitions</vt:lpstr>
      <vt:lpstr>Data Definition: Expressions</vt:lpstr>
      <vt:lpstr>Data Definition: Variables</vt:lpstr>
      <vt:lpstr>Global View of the GarterSnake representation</vt:lpstr>
      <vt:lpstr>Observer Templates</vt:lpstr>
      <vt:lpstr>Sidebar: Data Design in Racket</vt:lpstr>
      <vt:lpstr>Sidebar: Symbols and Quotation</vt:lpstr>
      <vt:lpstr>Sidebar: Quotation (2)</vt:lpstr>
      <vt:lpstr>Data Design: Example</vt:lpstr>
      <vt:lpstr>System Design (1)</vt:lpstr>
      <vt:lpstr>System Design (2)</vt:lpstr>
      <vt:lpstr>lod-all-defined?</vt:lpstr>
      <vt:lpstr>def-all-defined?</vt:lpstr>
      <vt:lpstr>exp-all-defined?</vt:lpstr>
      <vt:lpstr>program-all-defined?</vt:lpstr>
      <vt:lpstr>Call Graph for this Program</vt:lpstr>
      <vt:lpstr>See how the call graph follows the structure of the data!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119</cp:revision>
  <dcterms:created xsi:type="dcterms:W3CDTF">2011-10-13T14:59:47Z</dcterms:created>
  <dcterms:modified xsi:type="dcterms:W3CDTF">2017-10-02T03:02:13Z</dcterms:modified>
</cp:coreProperties>
</file>