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58" r:id="rId2"/>
    <p:sldId id="359" r:id="rId3"/>
    <p:sldId id="375" r:id="rId4"/>
    <p:sldId id="360" r:id="rId5"/>
    <p:sldId id="361" r:id="rId6"/>
    <p:sldId id="362" r:id="rId7"/>
    <p:sldId id="376" r:id="rId8"/>
    <p:sldId id="378" r:id="rId9"/>
    <p:sldId id="377" r:id="rId10"/>
    <p:sldId id="363" r:id="rId11"/>
    <p:sldId id="364" r:id="rId12"/>
    <p:sldId id="380" r:id="rId13"/>
    <p:sldId id="379" r:id="rId14"/>
    <p:sldId id="365" r:id="rId15"/>
    <p:sldId id="381" r:id="rId16"/>
    <p:sldId id="366" r:id="rId17"/>
    <p:sldId id="367" r:id="rId18"/>
    <p:sldId id="368" r:id="rId19"/>
    <p:sldId id="382" r:id="rId20"/>
    <p:sldId id="383" r:id="rId21"/>
    <p:sldId id="369" r:id="rId22"/>
    <p:sldId id="384" r:id="rId23"/>
    <p:sldId id="370" r:id="rId24"/>
    <p:sldId id="371" r:id="rId25"/>
    <p:sldId id="385" r:id="rId26"/>
    <p:sldId id="386" r:id="rId27"/>
    <p:sldId id="372" r:id="rId28"/>
    <p:sldId id="373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 snapToGrid="0">
      <p:cViewPr varScale="1">
        <p:scale>
          <a:sx n="62" d="100"/>
          <a:sy n="62" d="100"/>
        </p:scale>
        <p:origin x="549" y="27"/>
      </p:cViewPr>
      <p:guideLst>
        <p:guide orient="horz" pos="2160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52"/>
    </p:cViewPr>
  </p:sorterViewPr>
  <p:notesViewPr>
    <p:cSldViewPr snapToGrid="0"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0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8.2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91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the obvious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searching from 0 to A.length-1, we can search an arbitrary range in the array.</a:t>
            </a:r>
          </a:p>
          <a:p>
            <a:r>
              <a:rPr lang="en-US" dirty="0"/>
              <a:t>We don’t want to lose any solutions, so we need to make sure that if </a:t>
            </a:r>
            <a:r>
              <a:rPr lang="en-US" dirty="0" err="1"/>
              <a:t>tgt</a:t>
            </a:r>
            <a:r>
              <a:rPr lang="en-US" dirty="0"/>
              <a:t> exists anywhere in the array, it exists in [lo,hi-1].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Statement for the generalized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1"/>
            <a:ext cx="8915400" cy="3352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GIVEN: two integers </a:t>
            </a:r>
            <a:r>
              <a:rPr lang="en-US" sz="2400" dirty="0">
                <a:solidFill>
                  <a:schemeClr val="accent3"/>
                </a:solidFill>
              </a:rPr>
              <a:t>lo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/>
                </a:solidFill>
              </a:rPr>
              <a:t>hi</a:t>
            </a:r>
            <a:r>
              <a:rPr lang="en-US" sz="2400" dirty="0"/>
              <a:t>, a non-decreasing array of </a:t>
            </a:r>
            <a:r>
              <a:rPr lang="en-US" sz="2400" dirty="0" err="1"/>
              <a:t>ints</a:t>
            </a:r>
            <a:r>
              <a:rPr lang="en-US" sz="2400" dirty="0"/>
              <a:t> A, and a target </a:t>
            </a:r>
            <a:r>
              <a:rPr lang="en-US" sz="2400" dirty="0" err="1"/>
              <a:t>tgt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WHERE: 0 &lt;= lo &lt;= hi &lt;= </a:t>
            </a:r>
            <a:r>
              <a:rPr lang="en-US" sz="2400" dirty="0" err="1"/>
              <a:t>A.length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AND   (</a:t>
            </a:r>
            <a:r>
              <a:rPr lang="en-US" sz="2400" dirty="0" err="1"/>
              <a:t>forall</a:t>
            </a:r>
            <a:r>
              <a:rPr lang="en-US" sz="2400" dirty="0"/>
              <a:t> j)(0  &lt;= j &lt; </a:t>
            </a:r>
            <a:r>
              <a:rPr lang="en-US" sz="2400" dirty="0">
                <a:solidFill>
                  <a:schemeClr val="accent3"/>
                </a:solidFill>
              </a:rPr>
              <a:t>lo</a:t>
            </a:r>
            <a:r>
              <a:rPr lang="en-US" sz="2400" dirty="0"/>
              <a:t> ==&gt; A[j] &lt; </a:t>
            </a:r>
            <a:r>
              <a:rPr lang="en-US" sz="2400" dirty="0" err="1"/>
              <a:t>tgt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AND   (</a:t>
            </a:r>
            <a:r>
              <a:rPr lang="en-US" sz="2400" dirty="0" err="1"/>
              <a:t>forall</a:t>
            </a:r>
            <a:r>
              <a:rPr lang="en-US" sz="2400" dirty="0"/>
              <a:t> j)(</a:t>
            </a:r>
            <a:r>
              <a:rPr lang="en-US" sz="2400" dirty="0">
                <a:solidFill>
                  <a:schemeClr val="accent3"/>
                </a:solidFill>
              </a:rPr>
              <a:t>hi</a:t>
            </a:r>
            <a:r>
              <a:rPr lang="en-US" sz="2400" dirty="0"/>
              <a:t> &lt;= j &lt; </a:t>
            </a:r>
            <a:r>
              <a:rPr lang="en-US" sz="2400" dirty="0" err="1"/>
              <a:t>A.length</a:t>
            </a:r>
            <a:r>
              <a:rPr lang="en-US" sz="2400" dirty="0"/>
              <a:t> ==&gt; A[j] &gt; </a:t>
            </a:r>
            <a:r>
              <a:rPr lang="en-US" sz="2400" dirty="0" err="1"/>
              <a:t>tgt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RETURNS: a number k such that </a:t>
            </a:r>
            <a:r>
              <a:rPr lang="en-US" sz="2400" dirty="0">
                <a:solidFill>
                  <a:schemeClr val="accent3"/>
                </a:solidFill>
              </a:rPr>
              <a:t>lo</a:t>
            </a:r>
            <a:r>
              <a:rPr lang="en-US" sz="2400" dirty="0"/>
              <a:t> &lt;= k &lt; </a:t>
            </a:r>
            <a:r>
              <a:rPr lang="en-US" sz="2400" dirty="0">
                <a:solidFill>
                  <a:schemeClr val="accent3"/>
                </a:solidFill>
              </a:rPr>
              <a:t>hi</a:t>
            </a:r>
            <a:r>
              <a:rPr lang="en-US" sz="2400" dirty="0"/>
              <a:t> and f(k) = </a:t>
            </a:r>
            <a:r>
              <a:rPr lang="en-US" sz="2400" dirty="0" err="1"/>
              <a:t>tgt</a:t>
            </a:r>
            <a:r>
              <a:rPr lang="en-US" sz="2400" dirty="0"/>
              <a:t> if there is such a k, otherwise -1.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4521B-0067-4F1C-A98B-EEADBB6BC4CD}"/>
              </a:ext>
            </a:extLst>
          </p:cNvPr>
          <p:cNvSpPr txBox="1"/>
          <p:nvPr/>
        </p:nvSpPr>
        <p:spPr>
          <a:xfrm>
            <a:off x="762000" y="4917142"/>
            <a:ext cx="2743200" cy="111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I’ve highlighted the occurrences of the new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9AA31-F80A-4A91-A601-BC5220C1A599}"/>
              </a:ext>
            </a:extLst>
          </p:cNvPr>
          <p:cNvSpPr txBox="1"/>
          <p:nvPr/>
        </p:nvSpPr>
        <p:spPr>
          <a:xfrm>
            <a:off x="4800600" y="4800600"/>
            <a:ext cx="2743200" cy="111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Make sure that there are no occurrences of </a:t>
            </a:r>
            <a:r>
              <a:rPr lang="en-US" dirty="0" err="1"/>
              <a:t>tgt</a:t>
            </a:r>
            <a:r>
              <a:rPr lang="en-US" dirty="0"/>
              <a:t> in the array outside of [lo,h-1]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67F985-8897-45BB-8378-6D0F962B62E8}"/>
              </a:ext>
            </a:extLst>
          </p:cNvPr>
          <p:cNvSpPr/>
          <p:nvPr/>
        </p:nvSpPr>
        <p:spPr>
          <a:xfrm>
            <a:off x="6162595" y="3135086"/>
            <a:ext cx="917424" cy="1636699"/>
          </a:xfrm>
          <a:custGeom>
            <a:avLst/>
            <a:gdLst>
              <a:gd name="connsiteX0" fmla="*/ 0 w 917424"/>
              <a:gd name="connsiteY0" fmla="*/ 1636699 h 1636699"/>
              <a:gd name="connsiteX1" fmla="*/ 914400 w 917424"/>
              <a:gd name="connsiteY1" fmla="*/ 630090 h 1636699"/>
              <a:gd name="connsiteX2" fmla="*/ 238205 w 917424"/>
              <a:gd name="connsiteY2" fmla="*/ 0 h 163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7424" h="1636699">
                <a:moveTo>
                  <a:pt x="0" y="1636699"/>
                </a:moveTo>
                <a:cubicBezTo>
                  <a:pt x="437349" y="1269786"/>
                  <a:pt x="874699" y="902873"/>
                  <a:pt x="914400" y="630090"/>
                </a:cubicBezTo>
                <a:cubicBezTo>
                  <a:pt x="954101" y="357307"/>
                  <a:pt x="596153" y="178653"/>
                  <a:pt x="238205" y="0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5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903-47A8-46E9-AE36-E875146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invariant divides the array into three regions: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8C1D4-8450-4F33-948A-E19F0173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/>
              <a:t>0  &lt;= j &lt; lo                  where A[j] &lt; </a:t>
            </a:r>
            <a:r>
              <a:rPr lang="en-US" dirty="0" err="1"/>
              <a:t>tgt</a:t>
            </a:r>
            <a:endParaRPr lang="en-US" dirty="0"/>
          </a:p>
          <a:p>
            <a:r>
              <a:rPr lang="en-US" dirty="0"/>
              <a:t>lo &lt;= j &lt; hi                  where we don’t know </a:t>
            </a:r>
          </a:p>
          <a:p>
            <a:pPr marL="0" indent="0">
              <a:buNone/>
            </a:pPr>
            <a:r>
              <a:rPr lang="en-US" dirty="0"/>
              <a:t>                                        anything</a:t>
            </a:r>
          </a:p>
          <a:p>
            <a:r>
              <a:rPr lang="en-US" dirty="0"/>
              <a:t>hi &lt;= j &lt; </a:t>
            </a:r>
            <a:r>
              <a:rPr lang="en-US" dirty="0" err="1"/>
              <a:t>A.length</a:t>
            </a:r>
            <a:r>
              <a:rPr lang="en-US" dirty="0">
                <a:solidFill>
                  <a:schemeClr val="accent3"/>
                </a:solidFill>
              </a:rPr>
              <a:t>      </a:t>
            </a:r>
            <a:r>
              <a:rPr lang="en-US" dirty="0"/>
              <a:t>where A[j] &gt; </a:t>
            </a:r>
            <a:r>
              <a:rPr lang="en-US" dirty="0" err="1"/>
              <a:t>tgt</a:t>
            </a:r>
            <a:r>
              <a:rPr lang="en-US" dirty="0">
                <a:solidFill>
                  <a:schemeClr val="accent3"/>
                </a:solidFill>
              </a:rPr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09B7-4AD2-4D52-8739-E12D0BB7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picture of our invariant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DF9E2-BD31-49D0-8523-649DBF1945D8}"/>
              </a:ext>
            </a:extLst>
          </p:cNvPr>
          <p:cNvSpPr txBox="1"/>
          <p:nvPr/>
        </p:nvSpPr>
        <p:spPr>
          <a:xfrm>
            <a:off x="7429499" y="258856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A.length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60C61D-AF5E-4C76-B907-257B8F38E133}"/>
              </a:ext>
            </a:extLst>
          </p:cNvPr>
          <p:cNvGrpSpPr/>
          <p:nvPr/>
        </p:nvGrpSpPr>
        <p:grpSpPr>
          <a:xfrm>
            <a:off x="914399" y="2516832"/>
            <a:ext cx="6515099" cy="1839839"/>
            <a:chOff x="914399" y="2516832"/>
            <a:chExt cx="6515099" cy="1839839"/>
          </a:xfrm>
        </p:grpSpPr>
        <p:sp>
          <p:nvSpPr>
            <p:cNvPr id="4" name="Rectangle 3"/>
            <p:cNvSpPr/>
            <p:nvPr/>
          </p:nvSpPr>
          <p:spPr>
            <a:xfrm>
              <a:off x="914399" y="2516832"/>
              <a:ext cx="6515099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1F5B3C-D875-4812-A840-8AB3367DFA6D}"/>
                </a:ext>
              </a:extLst>
            </p:cNvPr>
            <p:cNvGrpSpPr/>
            <p:nvPr/>
          </p:nvGrpSpPr>
          <p:grpSpPr>
            <a:xfrm>
              <a:off x="3276600" y="3154179"/>
              <a:ext cx="524503" cy="1202492"/>
              <a:chOff x="3048000" y="3678773"/>
              <a:chExt cx="524503" cy="120249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6A6779-82B3-4AAE-A57E-5E27ECF3EEB7}"/>
                  </a:ext>
                </a:extLst>
              </p:cNvPr>
              <p:cNvSpPr txBox="1"/>
              <p:nvPr/>
            </p:nvSpPr>
            <p:spPr>
              <a:xfrm>
                <a:off x="3048000" y="441960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lo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CDE18C5-F314-4F7A-A6D1-C39254434492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flipV="1">
                <a:off x="3310252" y="3678773"/>
                <a:ext cx="2068" cy="74082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D24195B-E6B4-404A-BB40-59EAEE602EEE}"/>
                </a:ext>
              </a:extLst>
            </p:cNvPr>
            <p:cNvGrpSpPr/>
            <p:nvPr/>
          </p:nvGrpSpPr>
          <p:grpSpPr>
            <a:xfrm>
              <a:off x="4648200" y="3124200"/>
              <a:ext cx="524503" cy="1230089"/>
              <a:chOff x="3048000" y="3651176"/>
              <a:chExt cx="524503" cy="123008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99C9FB-1E0B-45C9-AC35-9D95E5C0860C}"/>
                  </a:ext>
                </a:extLst>
              </p:cNvPr>
              <p:cNvSpPr txBox="1"/>
              <p:nvPr/>
            </p:nvSpPr>
            <p:spPr>
              <a:xfrm>
                <a:off x="3048000" y="441960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hi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F423DD1-88B3-418D-9245-A18C9753393E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H="1" flipV="1">
                <a:off x="3310251" y="3651176"/>
                <a:ext cx="1" cy="768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3FE87A-49A6-49A3-9058-D3BBC188DF65}"/>
                </a:ext>
              </a:extLst>
            </p:cNvPr>
            <p:cNvCxnSpPr/>
            <p:nvPr/>
          </p:nvCxnSpPr>
          <p:spPr>
            <a:xfrm>
              <a:off x="3390899" y="2516832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7242A5E-D957-4E40-B1D0-9DDAF9F219FC}"/>
                </a:ext>
              </a:extLst>
            </p:cNvPr>
            <p:cNvCxnSpPr/>
            <p:nvPr/>
          </p:nvCxnSpPr>
          <p:spPr>
            <a:xfrm>
              <a:off x="4800600" y="2526358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641905-168B-4A22-8451-07D9D7850FA3}"/>
                </a:ext>
              </a:extLst>
            </p:cNvPr>
            <p:cNvSpPr txBox="1"/>
            <p:nvPr/>
          </p:nvSpPr>
          <p:spPr>
            <a:xfrm>
              <a:off x="1661766" y="2602983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A[j]&lt;x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04096C-85FE-4DC9-9F23-D45CDA7EDE01}"/>
                </a:ext>
              </a:extLst>
            </p:cNvPr>
            <p:cNvSpPr txBox="1"/>
            <p:nvPr/>
          </p:nvSpPr>
          <p:spPr>
            <a:xfrm>
              <a:off x="3867148" y="2628596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???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C9B28E-1C7C-4A4F-A392-D8936DACA4D6}"/>
                </a:ext>
              </a:extLst>
            </p:cNvPr>
            <p:cNvSpPr txBox="1"/>
            <p:nvPr/>
          </p:nvSpPr>
          <p:spPr>
            <a:xfrm>
              <a:off x="5512815" y="2638201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A[j]&gt;x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74696E-07F7-4976-9045-4449887265F0}"/>
              </a:ext>
            </a:extLst>
          </p:cNvPr>
          <p:cNvSpPr txBox="1"/>
          <p:nvPr/>
        </p:nvSpPr>
        <p:spPr>
          <a:xfrm>
            <a:off x="306159" y="4405311"/>
            <a:ext cx="4265841" cy="2316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Notice that the arrows point just to the right of the boundary.  This tells us which region A[lo] and A[hi] belong to. Similarly, the 0 and the </a:t>
            </a:r>
            <a:r>
              <a:rPr lang="en-US" sz="2400" dirty="0" err="1"/>
              <a:t>A.length</a:t>
            </a:r>
            <a:r>
              <a:rPr lang="en-US" sz="2400" dirty="0"/>
              <a:t> are just to the right of the boundary.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9D289-8FEE-405D-A095-BA075296307A}"/>
              </a:ext>
            </a:extLst>
          </p:cNvPr>
          <p:cNvSpPr txBox="1"/>
          <p:nvPr/>
        </p:nvSpPr>
        <p:spPr>
          <a:xfrm>
            <a:off x="4971523" y="4405310"/>
            <a:ext cx="3450177" cy="1718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Drawing the arrows just to the right or just to the left of the boundary prevents many off-by-one errors.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3774FE5-6868-48B5-9A01-4375A535EBAC}"/>
              </a:ext>
            </a:extLst>
          </p:cNvPr>
          <p:cNvSpPr/>
          <p:nvPr/>
        </p:nvSpPr>
        <p:spPr>
          <a:xfrm>
            <a:off x="306160" y="1466279"/>
            <a:ext cx="2498954" cy="857822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I’m writing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here, instead of </a:t>
            </a:r>
            <a:r>
              <a:rPr lang="en-US" sz="1400" b="1" dirty="0" err="1">
                <a:solidFill>
                  <a:schemeClr val="tx1"/>
                </a:solidFill>
              </a:rPr>
              <a:t>tgt</a:t>
            </a:r>
            <a:r>
              <a:rPr lang="en-US" sz="1400" dirty="0">
                <a:solidFill>
                  <a:schemeClr val="tx1"/>
                </a:solidFill>
              </a:rPr>
              <a:t> to save space, sorry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71F3285-B372-4A01-B580-95A26582DB69}"/>
              </a:ext>
            </a:extLst>
          </p:cNvPr>
          <p:cNvSpPr/>
          <p:nvPr/>
        </p:nvSpPr>
        <p:spPr>
          <a:xfrm>
            <a:off x="2738438" y="1818469"/>
            <a:ext cx="829067" cy="839006"/>
          </a:xfrm>
          <a:custGeom>
            <a:avLst/>
            <a:gdLst>
              <a:gd name="connsiteX0" fmla="*/ 85725 w 829067"/>
              <a:gd name="connsiteY0" fmla="*/ 77006 h 839006"/>
              <a:gd name="connsiteX1" fmla="*/ 828675 w 829067"/>
              <a:gd name="connsiteY1" fmla="*/ 72244 h 839006"/>
              <a:gd name="connsiteX2" fmla="*/ 0 w 829067"/>
              <a:gd name="connsiteY2" fmla="*/ 839006 h 83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067" h="839006">
                <a:moveTo>
                  <a:pt x="85725" y="77006"/>
                </a:moveTo>
                <a:cubicBezTo>
                  <a:pt x="464343" y="11125"/>
                  <a:pt x="842962" y="-54756"/>
                  <a:pt x="828675" y="72244"/>
                </a:cubicBezTo>
                <a:cubicBezTo>
                  <a:pt x="814388" y="199244"/>
                  <a:pt x="407194" y="519125"/>
                  <a:pt x="0" y="839006"/>
                </a:cubicBezTo>
              </a:path>
            </a:pathLst>
          </a:custGeom>
          <a:noFill/>
          <a:ln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we can write the 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static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binsearch_recursive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[]A,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tgt</a:t>
            </a:r>
            <a:r>
              <a:rPr lang="en-US" sz="2000" dirty="0"/>
              <a:t>) {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// GIVEN: two integers </a:t>
            </a:r>
            <a:r>
              <a:rPr lang="en-US" sz="2000" dirty="0">
                <a:solidFill>
                  <a:schemeClr val="accent3"/>
                </a:solidFill>
              </a:rPr>
              <a:t>lo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3"/>
                </a:solidFill>
              </a:rPr>
              <a:t>hi</a:t>
            </a:r>
            <a:r>
              <a:rPr lang="en-US" sz="2000" dirty="0"/>
              <a:t>, a non-decreasing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array of </a:t>
            </a:r>
            <a:r>
              <a:rPr lang="en-US" sz="2000" dirty="0" err="1"/>
              <a:t>ints</a:t>
            </a:r>
            <a:r>
              <a:rPr lang="en-US" sz="2000" dirty="0"/>
              <a:t> A, and a target </a:t>
            </a:r>
            <a:r>
              <a:rPr lang="en-US" sz="2000" dirty="0" err="1"/>
              <a:t>tgt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// WHERE: 0 &lt;= lo &lt;= hi &lt;= </a:t>
            </a:r>
            <a:r>
              <a:rPr lang="en-US" sz="2000" dirty="0" err="1"/>
              <a:t>A.length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// AND   (</a:t>
            </a:r>
            <a:r>
              <a:rPr lang="en-US" sz="2000" dirty="0" err="1"/>
              <a:t>forall</a:t>
            </a:r>
            <a:r>
              <a:rPr lang="en-US" sz="2000" dirty="0"/>
              <a:t> j)(0  &lt;= j &lt; </a:t>
            </a:r>
            <a:r>
              <a:rPr lang="en-US" sz="2000" dirty="0">
                <a:solidFill>
                  <a:schemeClr val="accent3"/>
                </a:solidFill>
              </a:rPr>
              <a:t>lo</a:t>
            </a:r>
            <a:r>
              <a:rPr lang="en-US" sz="2000" dirty="0"/>
              <a:t> ==&gt; A[j] &lt; </a:t>
            </a:r>
            <a:r>
              <a:rPr lang="en-US" sz="2000" dirty="0" err="1"/>
              <a:t>tgt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AND   (</a:t>
            </a:r>
            <a:r>
              <a:rPr lang="en-US" sz="2000" dirty="0" err="1"/>
              <a:t>forall</a:t>
            </a:r>
            <a:r>
              <a:rPr lang="en-US" sz="2000" dirty="0"/>
              <a:t> j)(</a:t>
            </a:r>
            <a:r>
              <a:rPr lang="en-US" sz="2000" dirty="0">
                <a:solidFill>
                  <a:schemeClr val="accent3"/>
                </a:solidFill>
              </a:rPr>
              <a:t>hi</a:t>
            </a:r>
            <a:r>
              <a:rPr lang="en-US" sz="2000" dirty="0"/>
              <a:t> &lt;= j &lt; </a:t>
            </a:r>
            <a:r>
              <a:rPr lang="en-US" sz="2000" dirty="0" err="1"/>
              <a:t>A.length</a:t>
            </a:r>
            <a:r>
              <a:rPr lang="en-US" sz="2000" dirty="0"/>
              <a:t> ==&gt; A[j] &gt; </a:t>
            </a:r>
            <a:r>
              <a:rPr lang="en-US" sz="2000" dirty="0" err="1"/>
              <a:t>tgt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RETURNS: a number k such that </a:t>
            </a:r>
            <a:r>
              <a:rPr lang="en-US" sz="2000" dirty="0">
                <a:solidFill>
                  <a:schemeClr val="accent3"/>
                </a:solidFill>
              </a:rPr>
              <a:t>lo</a:t>
            </a:r>
            <a:r>
              <a:rPr lang="en-US" sz="2000" dirty="0"/>
              <a:t> &lt;= k &lt; </a:t>
            </a:r>
            <a:r>
              <a:rPr lang="en-US" sz="2000" dirty="0">
                <a:solidFill>
                  <a:schemeClr val="accent3"/>
                </a:solidFill>
              </a:rPr>
              <a:t>hi</a:t>
            </a:r>
            <a:r>
              <a:rPr lang="en-US" sz="2000" dirty="0"/>
              <a:t> and f(k)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// = </a:t>
            </a:r>
            <a:r>
              <a:rPr lang="en-US" sz="2000" dirty="0" err="1"/>
              <a:t>tgt</a:t>
            </a:r>
            <a:r>
              <a:rPr lang="en-US" sz="2000" dirty="0"/>
              <a:t> if there is such a k, otherwise -1.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return </a:t>
            </a:r>
            <a:r>
              <a:rPr lang="en-US" sz="2000" dirty="0" err="1"/>
              <a:t>recursive_loop</a:t>
            </a:r>
            <a:r>
              <a:rPr lang="en-US" sz="2000" dirty="0"/>
              <a:t> (0, </a:t>
            </a:r>
            <a:r>
              <a:rPr lang="en-US" sz="2000" dirty="0" err="1"/>
              <a:t>A.length</a:t>
            </a:r>
            <a:r>
              <a:rPr lang="en-US" sz="2000" dirty="0"/>
              <a:t>, A, </a:t>
            </a:r>
            <a:r>
              <a:rPr lang="en-US" sz="2000" dirty="0" err="1"/>
              <a:t>tgt</a:t>
            </a:r>
            <a:r>
              <a:rPr lang="en-US" sz="20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invariant when </a:t>
            </a:r>
            <a:r>
              <a:rPr lang="en-US" b="1" dirty="0" err="1"/>
              <a:t>recursive_loop</a:t>
            </a:r>
            <a:r>
              <a:rPr lang="en-US" b="1" dirty="0"/>
              <a:t> </a:t>
            </a:r>
            <a:r>
              <a:rPr lang="en-US" dirty="0"/>
              <a:t>is called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399" y="2516832"/>
            <a:ext cx="6515099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DF9E2-BD31-49D0-8523-649DBF1945D8}"/>
              </a:ext>
            </a:extLst>
          </p:cNvPr>
          <p:cNvSpPr txBox="1"/>
          <p:nvPr/>
        </p:nvSpPr>
        <p:spPr>
          <a:xfrm>
            <a:off x="7429499" y="258856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A.length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F5B3C-D875-4812-A840-8AB3367DFA6D}"/>
              </a:ext>
            </a:extLst>
          </p:cNvPr>
          <p:cNvGrpSpPr/>
          <p:nvPr/>
        </p:nvGrpSpPr>
        <p:grpSpPr>
          <a:xfrm>
            <a:off x="489604" y="3124200"/>
            <a:ext cx="1204176" cy="1240933"/>
            <a:chOff x="3086641" y="3617237"/>
            <a:chExt cx="1204176" cy="12409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6A6779-82B3-4AAE-A57E-5E27ECF3EEB7}"/>
                </a:ext>
              </a:extLst>
            </p:cNvPr>
            <p:cNvSpPr txBox="1"/>
            <p:nvPr/>
          </p:nvSpPr>
          <p:spPr>
            <a:xfrm>
              <a:off x="3086641" y="4396505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lo = 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CDE18C5-F314-4F7A-A6D1-C3925443449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3688729" y="3617237"/>
              <a:ext cx="0" cy="77926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24195B-E6B4-404A-BB40-59EAEE602EEE}"/>
              </a:ext>
            </a:extLst>
          </p:cNvPr>
          <p:cNvGrpSpPr/>
          <p:nvPr/>
        </p:nvGrpSpPr>
        <p:grpSpPr>
          <a:xfrm>
            <a:off x="6365081" y="3121967"/>
            <a:ext cx="2393604" cy="1264028"/>
            <a:chOff x="3048000" y="3617237"/>
            <a:chExt cx="2393604" cy="12640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99C9FB-1E0B-45C9-AC35-9D95E5C0860C}"/>
                </a:ext>
              </a:extLst>
            </p:cNvPr>
            <p:cNvSpPr txBox="1"/>
            <p:nvPr/>
          </p:nvSpPr>
          <p:spPr>
            <a:xfrm>
              <a:off x="3048000" y="4419600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 = 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A.length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F423DD1-88B3-418D-9245-A18C9753393E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4244802" y="3617237"/>
              <a:ext cx="0" cy="8023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604096C-85FE-4DC9-9F23-D45CDA7EDE01}"/>
              </a:ext>
            </a:extLst>
          </p:cNvPr>
          <p:cNvSpPr txBox="1"/>
          <p:nvPr/>
        </p:nvSpPr>
        <p:spPr>
          <a:xfrm>
            <a:off x="3867148" y="262859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979ED-FE52-41FE-B6AB-05CBF1633241}"/>
              </a:ext>
            </a:extLst>
          </p:cNvPr>
          <p:cNvSpPr txBox="1"/>
          <p:nvPr/>
        </p:nvSpPr>
        <p:spPr>
          <a:xfrm>
            <a:off x="1936284" y="4953420"/>
            <a:ext cx="4924277" cy="835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unknown region is the entire array; the other regions are empty.</a:t>
            </a:r>
          </a:p>
        </p:txBody>
      </p:sp>
    </p:spTree>
    <p:extLst>
      <p:ext uri="{BB962C8B-B14F-4D97-AF65-F5344CB8AC3E}">
        <p14:creationId xmlns:p14="http://schemas.microsoft.com/office/powerpoint/2010/main" val="19235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easy cases for </a:t>
            </a:r>
            <a:r>
              <a:rPr lang="en-US" dirty="0" err="1"/>
              <a:t>recursive_loop</a:t>
            </a:r>
            <a:r>
              <a:rPr lang="en-US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lo=hi</a:t>
            </a:r>
            <a:r>
              <a:rPr lang="en-US" dirty="0"/>
              <a:t>, the search range </a:t>
            </a:r>
            <a:r>
              <a:rPr lang="en-US" b="1" dirty="0"/>
              <a:t>[lo,hi-1] </a:t>
            </a:r>
            <a:r>
              <a:rPr lang="en-US" dirty="0"/>
              <a:t>is empty, so the answer must be </a:t>
            </a:r>
            <a:r>
              <a:rPr lang="en-US" b="1" dirty="0"/>
              <a:t>-1</a:t>
            </a:r>
            <a:endParaRPr lang="en-US" dirty="0"/>
          </a:p>
          <a:p>
            <a:r>
              <a:rPr lang="en-US" dirty="0"/>
              <a:t>Otherwise we will have to work harder.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978600-0C84-49FF-8ECC-8458DBC5EA7C}"/>
              </a:ext>
            </a:extLst>
          </p:cNvPr>
          <p:cNvGrpSpPr/>
          <p:nvPr/>
        </p:nvGrpSpPr>
        <p:grpSpPr>
          <a:xfrm>
            <a:off x="1009650" y="3646385"/>
            <a:ext cx="6515099" cy="2262819"/>
            <a:chOff x="914399" y="2516832"/>
            <a:chExt cx="6515099" cy="22628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463A68-E697-405A-BE67-068927966766}"/>
                </a:ext>
              </a:extLst>
            </p:cNvPr>
            <p:cNvSpPr/>
            <p:nvPr/>
          </p:nvSpPr>
          <p:spPr>
            <a:xfrm>
              <a:off x="914399" y="2516832"/>
              <a:ext cx="6515099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8C2A60-EC91-43D5-85D6-9934E0F6BA70}"/>
                </a:ext>
              </a:extLst>
            </p:cNvPr>
            <p:cNvSpPr txBox="1"/>
            <p:nvPr/>
          </p:nvSpPr>
          <p:spPr>
            <a:xfrm>
              <a:off x="9144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6CDC71-8CFE-4234-847A-720626223F64}"/>
                </a:ext>
              </a:extLst>
            </p:cNvPr>
            <p:cNvGrpSpPr/>
            <p:nvPr/>
          </p:nvGrpSpPr>
          <p:grpSpPr>
            <a:xfrm>
              <a:off x="3276600" y="3154179"/>
              <a:ext cx="524503" cy="1202492"/>
              <a:chOff x="3048000" y="3678773"/>
              <a:chExt cx="524503" cy="120249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5EA9C0-1189-40FE-9C48-9846A4634881}"/>
                  </a:ext>
                </a:extLst>
              </p:cNvPr>
              <p:cNvSpPr txBox="1"/>
              <p:nvPr/>
            </p:nvSpPr>
            <p:spPr>
              <a:xfrm>
                <a:off x="3048000" y="441960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lo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0D033E0-E21F-46FF-9E18-B87B3BF7338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3310252" y="3678773"/>
                <a:ext cx="2068" cy="74082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18EEB-23BB-4B55-83E0-1570BF2F758D}"/>
                </a:ext>
              </a:extLst>
            </p:cNvPr>
            <p:cNvSpPr txBox="1"/>
            <p:nvPr/>
          </p:nvSpPr>
          <p:spPr>
            <a:xfrm>
              <a:off x="3276600" y="4317986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36D176-245B-4196-818A-E5224BB5CC8F}"/>
                </a:ext>
              </a:extLst>
            </p:cNvPr>
            <p:cNvCxnSpPr/>
            <p:nvPr/>
          </p:nvCxnSpPr>
          <p:spPr>
            <a:xfrm>
              <a:off x="3390899" y="2516832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D29400-89FC-4C68-8081-CA005E42FD5E}"/>
                </a:ext>
              </a:extLst>
            </p:cNvPr>
            <p:cNvSpPr txBox="1"/>
            <p:nvPr/>
          </p:nvSpPr>
          <p:spPr>
            <a:xfrm>
              <a:off x="1661766" y="2602983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A[j]&lt;x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913B0B-E1CA-42F7-895C-52055F47E432}"/>
                </a:ext>
              </a:extLst>
            </p:cNvPr>
            <p:cNvSpPr txBox="1"/>
            <p:nvPr/>
          </p:nvSpPr>
          <p:spPr>
            <a:xfrm>
              <a:off x="5512815" y="2638201"/>
              <a:ext cx="1195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A[j]&gt;x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88194B-21AA-4DAB-8527-45BCFD50B765}"/>
              </a:ext>
            </a:extLst>
          </p:cNvPr>
          <p:cNvSpPr txBox="1"/>
          <p:nvPr/>
        </p:nvSpPr>
        <p:spPr>
          <a:xfrm>
            <a:off x="4267200" y="4858044"/>
            <a:ext cx="3311818" cy="1101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“unknown” region is empty!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51B06-63D7-4E09-AFF1-076F59700C59}"/>
              </a:ext>
            </a:extLst>
          </p:cNvPr>
          <p:cNvSpPr txBox="1"/>
          <p:nvPr/>
        </p:nvSpPr>
        <p:spPr>
          <a:xfrm>
            <a:off x="7619999" y="371923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A.length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7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search range is larger?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Insight of binary search: divide it in half.</a:t>
            </a:r>
          </a:p>
          <a:p>
            <a:r>
              <a:rPr lang="en-US" dirty="0"/>
              <a:t>At this point we know that lo &lt; hi.</a:t>
            </a:r>
          </a:p>
          <a:p>
            <a:r>
              <a:rPr lang="en-US" dirty="0"/>
              <a:t>Choose a midpoint </a:t>
            </a:r>
            <a:r>
              <a:rPr lang="en-US" b="1" dirty="0"/>
              <a:t>mid</a:t>
            </a:r>
            <a:r>
              <a:rPr lang="en-US" dirty="0"/>
              <a:t> in [</a:t>
            </a:r>
            <a:r>
              <a:rPr lang="en-US" b="1" dirty="0"/>
              <a:t>lo,hi-1</a:t>
            </a:r>
            <a:r>
              <a:rPr lang="en-US" dirty="0"/>
              <a:t>] and compare </a:t>
            </a:r>
            <a:r>
              <a:rPr lang="en-US" b="1" dirty="0"/>
              <a:t>A[mid] </a:t>
            </a:r>
            <a:r>
              <a:rPr lang="en-US" dirty="0"/>
              <a:t>to </a:t>
            </a:r>
            <a:r>
              <a:rPr lang="en-US" b="1" dirty="0"/>
              <a:t>tgt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b="1" dirty="0"/>
              <a:t>mid</a:t>
            </a:r>
            <a:r>
              <a:rPr lang="en-US" dirty="0"/>
              <a:t> doesn't have to be close to the center– any value in [</a:t>
            </a:r>
            <a:r>
              <a:rPr lang="en-US" b="1" dirty="0"/>
              <a:t>lo,hi-1</a:t>
            </a:r>
            <a:r>
              <a:rPr lang="en-US" dirty="0"/>
              <a:t>] will lead to a correct program</a:t>
            </a:r>
          </a:p>
          <a:p>
            <a:pPr lvl="1"/>
            <a:r>
              <a:rPr lang="en-US" dirty="0"/>
              <a:t>but choosing </a:t>
            </a:r>
            <a:r>
              <a:rPr lang="en-US" b="1" dirty="0"/>
              <a:t>mid</a:t>
            </a:r>
            <a:r>
              <a:rPr lang="en-US" dirty="0"/>
              <a:t> to be near the center means that the search space is divided in half every time, so you'll only need about log₂(</a:t>
            </a:r>
            <a:r>
              <a:rPr lang="en-US" b="1" dirty="0"/>
              <a:t>hi</a:t>
            </a:r>
            <a:r>
              <a:rPr lang="en-US" dirty="0"/>
              <a:t>-</a:t>
            </a:r>
            <a:r>
              <a:rPr lang="en-US" b="1" dirty="0"/>
              <a:t>lo</a:t>
            </a:r>
            <a:r>
              <a:rPr lang="en-US" dirty="0"/>
              <a:t>)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1: A(mid) = </a:t>
            </a:r>
            <a:r>
              <a:rPr lang="en-US" dirty="0" err="1"/>
              <a:t>tgt</a:t>
            </a:r>
            <a:endParaRPr lang="en-US" dirty="0"/>
          </a:p>
          <a:p>
            <a:pPr lvl="1"/>
            <a:r>
              <a:rPr lang="en-US" dirty="0"/>
              <a:t>then mid is our desired k.</a:t>
            </a:r>
          </a:p>
          <a:p>
            <a:pPr lvl="1"/>
            <a:r>
              <a:rPr lang="en-US" dirty="0"/>
              <a:t>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Case 2: A(mid) &lt; </a:t>
            </a:r>
            <a:r>
              <a:rPr lang="en-US" dirty="0" err="1"/>
              <a:t>tgt</a:t>
            </a:r>
            <a:endParaRPr lang="en-US" dirty="0"/>
          </a:p>
          <a:p>
            <a:pPr lvl="1"/>
            <a:r>
              <a:rPr lang="en-US" dirty="0"/>
              <a:t>so we can rule out </a:t>
            </a:r>
            <a:r>
              <a:rPr lang="en-US" b="1" dirty="0"/>
              <a:t>mid</a:t>
            </a:r>
            <a:r>
              <a:rPr lang="en-US" dirty="0"/>
              <a:t>, and all values less than mid (because if j  &lt; mid, then A[j] ≤ A[mid] &lt; </a:t>
            </a:r>
            <a:r>
              <a:rPr lang="en-US" dirty="0" err="1"/>
              <a:t>tgt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So the answer k, if it exists, is in [mid+1, hi-1]</a:t>
            </a:r>
          </a:p>
          <a:p>
            <a:pPr lvl="1"/>
            <a:r>
              <a:rPr lang="en-US" dirty="0"/>
              <a:t>So set lo to mid+1, leave hi unchanged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cases?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6BED37-9062-410E-A101-5A170180BC8E}"/>
              </a:ext>
            </a:extLst>
          </p:cNvPr>
          <p:cNvGrpSpPr/>
          <p:nvPr/>
        </p:nvGrpSpPr>
        <p:grpSpPr>
          <a:xfrm>
            <a:off x="945725" y="4383046"/>
            <a:ext cx="6879553" cy="2406812"/>
            <a:chOff x="945725" y="4383046"/>
            <a:chExt cx="6879553" cy="240681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9F9E12-AD20-4DDF-AB48-684B2A793E63}"/>
                </a:ext>
              </a:extLst>
            </p:cNvPr>
            <p:cNvCxnSpPr/>
            <p:nvPr/>
          </p:nvCxnSpPr>
          <p:spPr>
            <a:xfrm>
              <a:off x="4355193" y="4383046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8C109CB-260F-46B2-9EC2-AE904DA955CC}"/>
                </a:ext>
              </a:extLst>
            </p:cNvPr>
            <p:cNvGrpSpPr/>
            <p:nvPr/>
          </p:nvGrpSpPr>
          <p:grpSpPr>
            <a:xfrm>
              <a:off x="945725" y="4383046"/>
              <a:ext cx="6879553" cy="2406812"/>
              <a:chOff x="965845" y="3871043"/>
              <a:chExt cx="6879553" cy="240681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B397585-0809-40CD-A8B4-18BF087CAD03}"/>
                  </a:ext>
                </a:extLst>
              </p:cNvPr>
              <p:cNvGrpSpPr/>
              <p:nvPr/>
            </p:nvGrpSpPr>
            <p:grpSpPr>
              <a:xfrm>
                <a:off x="965845" y="3871043"/>
                <a:ext cx="6515099" cy="1839839"/>
                <a:chOff x="914399" y="2516832"/>
                <a:chExt cx="6515099" cy="1839839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4E9C890-53EA-4C05-A173-D645D2422A7C}"/>
                    </a:ext>
                  </a:extLst>
                </p:cNvPr>
                <p:cNvSpPr/>
                <p:nvPr/>
              </p:nvSpPr>
              <p:spPr>
                <a:xfrm>
                  <a:off x="914399" y="2516832"/>
                  <a:ext cx="6515099" cy="6096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999241-2B36-4339-A391-1B2EC25605D3}"/>
                    </a:ext>
                  </a:extLst>
                </p:cNvPr>
                <p:cNvSpPr txBox="1"/>
                <p:nvPr/>
              </p:nvSpPr>
              <p:spPr>
                <a:xfrm>
                  <a:off x="914400" y="2590800"/>
                  <a:ext cx="354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E5D6283-C50D-41A1-8CF1-14B4F63BE861}"/>
                    </a:ext>
                  </a:extLst>
                </p:cNvPr>
                <p:cNvGrpSpPr/>
                <p:nvPr/>
              </p:nvGrpSpPr>
              <p:grpSpPr>
                <a:xfrm>
                  <a:off x="3276600" y="3154179"/>
                  <a:ext cx="524503" cy="1202492"/>
                  <a:chOff x="3048000" y="3678773"/>
                  <a:chExt cx="524503" cy="1202492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A122DC4-60A1-47B7-BC33-09DDCD0C11B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lo</a:t>
                    </a:r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E1646C62-C9D2-4609-AFD3-6306F8849A00}"/>
                      </a:ext>
                    </a:extLst>
                  </p:cNvPr>
                  <p:cNvCxnSpPr>
                    <a:cxnSpLocks/>
                    <a:stCxn id="17" idx="0"/>
                  </p:cNvCxnSpPr>
                  <p:nvPr/>
                </p:nvCxnSpPr>
                <p:spPr>
                  <a:xfrm flipV="1">
                    <a:off x="3310252" y="3678773"/>
                    <a:ext cx="2068" cy="74082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56C8245-60E6-4990-BEDF-FC29009905C6}"/>
                    </a:ext>
                  </a:extLst>
                </p:cNvPr>
                <p:cNvGrpSpPr/>
                <p:nvPr/>
              </p:nvGrpSpPr>
              <p:grpSpPr>
                <a:xfrm>
                  <a:off x="4648200" y="3124200"/>
                  <a:ext cx="524503" cy="1230089"/>
                  <a:chOff x="3048000" y="3651176"/>
                  <a:chExt cx="524503" cy="1230089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AA9C6A5-7F25-4BED-BF01-50AD1C4A23E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hi</a:t>
                    </a:r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BD7936D3-C5B6-4B0F-A1D6-316958F7324E}"/>
                      </a:ext>
                    </a:extLst>
                  </p:cNvPr>
                  <p:cNvCxnSpPr>
                    <a:cxnSpLocks/>
                    <a:stCxn id="15" idx="0"/>
                  </p:cNvCxnSpPr>
                  <p:nvPr/>
                </p:nvCxnSpPr>
                <p:spPr>
                  <a:xfrm flipH="1" flipV="1">
                    <a:off x="3310251" y="3651176"/>
                    <a:ext cx="1" cy="7684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7C77319-2452-4355-86FC-F9D17D46D6E3}"/>
                    </a:ext>
                  </a:extLst>
                </p:cNvPr>
                <p:cNvCxnSpPr/>
                <p:nvPr/>
              </p:nvCxnSpPr>
              <p:spPr>
                <a:xfrm>
                  <a:off x="3390899" y="2516832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85DC0BC-C46B-429F-8973-4C2BDB79D2C8}"/>
                    </a:ext>
                  </a:extLst>
                </p:cNvPr>
                <p:cNvCxnSpPr/>
                <p:nvPr/>
              </p:nvCxnSpPr>
              <p:spPr>
                <a:xfrm>
                  <a:off x="4800600" y="2526358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74BF3D-8F47-49B9-B1C4-9946AEBC65D3}"/>
                    </a:ext>
                  </a:extLst>
                </p:cNvPr>
                <p:cNvSpPr txBox="1"/>
                <p:nvPr/>
              </p:nvSpPr>
              <p:spPr>
                <a:xfrm>
                  <a:off x="1661766" y="2602983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A[j]&lt;x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1082821-9773-4FA6-B3BC-65FE49FA4D02}"/>
                    </a:ext>
                  </a:extLst>
                </p:cNvPr>
                <p:cNvSpPr txBox="1"/>
                <p:nvPr/>
              </p:nvSpPr>
              <p:spPr>
                <a:xfrm>
                  <a:off x="3694103" y="2609986"/>
                  <a:ext cx="10433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 &lt;x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538C8F2-6452-4E30-BF53-DA30350B8393}"/>
                    </a:ext>
                  </a:extLst>
                </p:cNvPr>
                <p:cNvSpPr txBox="1"/>
                <p:nvPr/>
              </p:nvSpPr>
              <p:spPr>
                <a:xfrm>
                  <a:off x="5512815" y="2638201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A[j]&gt;x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F8AFF11-80E6-4C6B-B299-9A864B2A24C0}"/>
                  </a:ext>
                </a:extLst>
              </p:cNvPr>
              <p:cNvGrpSpPr/>
              <p:nvPr/>
            </p:nvGrpSpPr>
            <p:grpSpPr>
              <a:xfrm>
                <a:off x="3890200" y="4480075"/>
                <a:ext cx="694421" cy="1293986"/>
                <a:chOff x="3934005" y="5176586"/>
                <a:chExt cx="694421" cy="1293986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9E753EF-834C-4985-904D-2AF8A7537933}"/>
                    </a:ext>
                  </a:extLst>
                </p:cNvPr>
                <p:cNvSpPr txBox="1"/>
                <p:nvPr/>
              </p:nvSpPr>
              <p:spPr>
                <a:xfrm>
                  <a:off x="3934005" y="600890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mid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83E53557-EC3B-4255-8810-B083A9C71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67200" y="5176586"/>
                  <a:ext cx="0" cy="76993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783355-BA2F-4D3E-988B-76A1D232A36C}"/>
                  </a:ext>
                </a:extLst>
              </p:cNvPr>
              <p:cNvCxnSpPr/>
              <p:nvPr/>
            </p:nvCxnSpPr>
            <p:spPr>
              <a:xfrm>
                <a:off x="4014027" y="3891345"/>
                <a:ext cx="0" cy="60736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13695E-FF16-48F9-B00A-229BA97274FA}"/>
                  </a:ext>
                </a:extLst>
              </p:cNvPr>
              <p:cNvSpPr txBox="1"/>
              <p:nvPr/>
            </p:nvSpPr>
            <p:spPr>
              <a:xfrm>
                <a:off x="1114185" y="5312396"/>
                <a:ext cx="2074689" cy="8137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All these must also be &lt; x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03454CE-D253-4DC8-8D11-90AB294FB561}"/>
                  </a:ext>
                </a:extLst>
              </p:cNvPr>
              <p:cNvCxnSpPr>
                <a:stCxn id="25" idx="0"/>
              </p:cNvCxnSpPr>
              <p:nvPr/>
            </p:nvCxnSpPr>
            <p:spPr>
              <a:xfrm flipV="1">
                <a:off x="2151530" y="4264639"/>
                <a:ext cx="1498386" cy="1047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B1FFE5-465F-4C39-96CD-9BF7B7AD1A63}"/>
                  </a:ext>
                </a:extLst>
              </p:cNvPr>
              <p:cNvSpPr txBox="1"/>
              <p:nvPr/>
            </p:nvSpPr>
            <p:spPr>
              <a:xfrm>
                <a:off x="4354342" y="3993183"/>
                <a:ext cx="52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??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5A9D3C-FE1C-4E5D-945E-97FAB95545B2}"/>
                  </a:ext>
                </a:extLst>
              </p:cNvPr>
              <p:cNvSpPr txBox="1"/>
              <p:nvPr/>
            </p:nvSpPr>
            <p:spPr>
              <a:xfrm>
                <a:off x="5564261" y="5246835"/>
                <a:ext cx="2281137" cy="1031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The remaining unknown region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82E4E84-F4AA-463B-BC9C-F55F43C053B3}"/>
                  </a:ext>
                </a:extLst>
              </p:cNvPr>
              <p:cNvCxnSpPr>
                <a:stCxn id="29" idx="0"/>
              </p:cNvCxnSpPr>
              <p:nvPr/>
            </p:nvCxnSpPr>
            <p:spPr>
              <a:xfrm flipH="1" flipV="1">
                <a:off x="4694471" y="4264639"/>
                <a:ext cx="2010359" cy="9821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1733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is a classic example that illustrates general recursion</a:t>
            </a:r>
          </a:p>
          <a:p>
            <a:r>
              <a:rPr lang="en-US" dirty="0"/>
              <a:t>We will look at a function for binary 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3: A[mid] &gt; </a:t>
            </a:r>
            <a:r>
              <a:rPr lang="en-US" dirty="0" err="1"/>
              <a:t>tgt</a:t>
            </a:r>
            <a:endParaRPr lang="en-US" dirty="0"/>
          </a:p>
          <a:p>
            <a:pPr lvl="1"/>
            <a:r>
              <a:rPr lang="en-US" dirty="0"/>
              <a:t>so we can rule out mid and all values greater than mid, because if mid &lt; j, then </a:t>
            </a:r>
            <a:r>
              <a:rPr lang="en-US" dirty="0" err="1"/>
              <a:t>tgt</a:t>
            </a:r>
            <a:r>
              <a:rPr lang="en-US" dirty="0"/>
              <a:t> &lt; A[mid] &lt;= A[j].</a:t>
            </a:r>
          </a:p>
          <a:p>
            <a:pPr lvl="1"/>
            <a:r>
              <a:rPr lang="en-US" dirty="0"/>
              <a:t>So the answer k, if it exists, is in [lo,mid-1]</a:t>
            </a:r>
          </a:p>
          <a:p>
            <a:pPr lvl="1"/>
            <a:r>
              <a:rPr lang="en-US" dirty="0"/>
              <a:t>So leave lo unchanged, and set </a:t>
            </a:r>
            <a:r>
              <a:rPr lang="en-US" b="1" dirty="0"/>
              <a:t>hi</a:t>
            </a:r>
            <a:r>
              <a:rPr lang="en-US" dirty="0"/>
              <a:t> to </a:t>
            </a:r>
            <a:r>
              <a:rPr lang="en-US" b="1" dirty="0"/>
              <a:t>mid 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EC23C1-A0A5-4B86-A1BD-190E588997F6}"/>
              </a:ext>
            </a:extLst>
          </p:cNvPr>
          <p:cNvGrpSpPr/>
          <p:nvPr/>
        </p:nvGrpSpPr>
        <p:grpSpPr>
          <a:xfrm>
            <a:off x="945725" y="4383046"/>
            <a:ext cx="6879553" cy="2406812"/>
            <a:chOff x="945725" y="4383046"/>
            <a:chExt cx="6879553" cy="240681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1E46CE-F093-47B4-999B-4602726FA577}"/>
                </a:ext>
              </a:extLst>
            </p:cNvPr>
            <p:cNvCxnSpPr/>
            <p:nvPr/>
          </p:nvCxnSpPr>
          <p:spPr>
            <a:xfrm>
              <a:off x="4355193" y="4383046"/>
              <a:ext cx="0" cy="6073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A028FA9-8B21-45AD-A98A-7B91C078F477}"/>
                </a:ext>
              </a:extLst>
            </p:cNvPr>
            <p:cNvGrpSpPr/>
            <p:nvPr/>
          </p:nvGrpSpPr>
          <p:grpSpPr>
            <a:xfrm>
              <a:off x="945725" y="4383046"/>
              <a:ext cx="6879553" cy="2406812"/>
              <a:chOff x="965845" y="3871043"/>
              <a:chExt cx="6879553" cy="240681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7F3BFAB-3316-456F-805C-25066E327BF7}"/>
                  </a:ext>
                </a:extLst>
              </p:cNvPr>
              <p:cNvGrpSpPr/>
              <p:nvPr/>
            </p:nvGrpSpPr>
            <p:grpSpPr>
              <a:xfrm>
                <a:off x="965845" y="3871043"/>
                <a:ext cx="6515099" cy="1839839"/>
                <a:chOff x="914399" y="2516832"/>
                <a:chExt cx="6515099" cy="183983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CD6A28E-B18E-4634-9426-DFA7F8DC9964}"/>
                    </a:ext>
                  </a:extLst>
                </p:cNvPr>
                <p:cNvSpPr/>
                <p:nvPr/>
              </p:nvSpPr>
              <p:spPr>
                <a:xfrm>
                  <a:off x="914399" y="2516832"/>
                  <a:ext cx="6515099" cy="6096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32F3B3-5F5C-4AB5-B8AE-4548C4848A8C}"/>
                    </a:ext>
                  </a:extLst>
                </p:cNvPr>
                <p:cNvSpPr txBox="1"/>
                <p:nvPr/>
              </p:nvSpPr>
              <p:spPr>
                <a:xfrm>
                  <a:off x="914400" y="2590800"/>
                  <a:ext cx="354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76091D7-F9DB-4936-B359-059E60EC77C8}"/>
                    </a:ext>
                  </a:extLst>
                </p:cNvPr>
                <p:cNvGrpSpPr/>
                <p:nvPr/>
              </p:nvGrpSpPr>
              <p:grpSpPr>
                <a:xfrm>
                  <a:off x="3276600" y="3154179"/>
                  <a:ext cx="524503" cy="1202492"/>
                  <a:chOff x="3048000" y="3678773"/>
                  <a:chExt cx="524503" cy="120249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DAB211C-2F85-4C47-BB17-AEDEA927A6D3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lo</a:t>
                    </a: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5A47C0B2-5304-48E1-B1CC-23335AF536CD}"/>
                      </a:ext>
                    </a:extLst>
                  </p:cNvPr>
                  <p:cNvCxnSpPr>
                    <a:cxnSpLocks/>
                    <a:stCxn id="29" idx="0"/>
                  </p:cNvCxnSpPr>
                  <p:nvPr/>
                </p:nvCxnSpPr>
                <p:spPr>
                  <a:xfrm flipV="1">
                    <a:off x="3310252" y="3678773"/>
                    <a:ext cx="2068" cy="74082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BE75A403-AC27-414F-887B-935DF38AE683}"/>
                    </a:ext>
                  </a:extLst>
                </p:cNvPr>
                <p:cNvGrpSpPr/>
                <p:nvPr/>
              </p:nvGrpSpPr>
              <p:grpSpPr>
                <a:xfrm>
                  <a:off x="4648200" y="3124200"/>
                  <a:ext cx="524503" cy="1230089"/>
                  <a:chOff x="3048000" y="3651176"/>
                  <a:chExt cx="524503" cy="1230089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F1956659-B5C0-44DF-9D3C-8D4FD67C626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0" y="4419600"/>
                    <a:ext cx="52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onsolas" pitchFamily="49" charset="0"/>
                        <a:cs typeface="Consolas" pitchFamily="49" charset="0"/>
                      </a:rPr>
                      <a:t>hi</a:t>
                    </a:r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44CA960F-00BD-415C-82F3-B6851DD5A530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 flipH="1" flipV="1">
                    <a:off x="3310251" y="3651176"/>
                    <a:ext cx="1" cy="7684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26277011-C687-4A1F-9051-5803321AAF35}"/>
                    </a:ext>
                  </a:extLst>
                </p:cNvPr>
                <p:cNvCxnSpPr/>
                <p:nvPr/>
              </p:nvCxnSpPr>
              <p:spPr>
                <a:xfrm>
                  <a:off x="3390899" y="2516832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BF558B3-DDB1-474C-9D2E-3CE014E66FB8}"/>
                    </a:ext>
                  </a:extLst>
                </p:cNvPr>
                <p:cNvCxnSpPr/>
                <p:nvPr/>
              </p:nvCxnSpPr>
              <p:spPr>
                <a:xfrm>
                  <a:off x="4800600" y="2526358"/>
                  <a:ext cx="0" cy="60736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A3C51D3-A02B-4B38-9C0E-63656A707087}"/>
                    </a:ext>
                  </a:extLst>
                </p:cNvPr>
                <p:cNvSpPr txBox="1"/>
                <p:nvPr/>
              </p:nvSpPr>
              <p:spPr>
                <a:xfrm>
                  <a:off x="1661766" y="2602983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A[j]&lt;x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F608F-48FF-4AD8-9007-96943D4DCC05}"/>
                    </a:ext>
                  </a:extLst>
                </p:cNvPr>
                <p:cNvSpPr txBox="1"/>
                <p:nvPr/>
              </p:nvSpPr>
              <p:spPr>
                <a:xfrm>
                  <a:off x="3694103" y="2609986"/>
                  <a:ext cx="10433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 &gt;x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889B9D-37FD-47D6-822F-B2DB84E2D270}"/>
                    </a:ext>
                  </a:extLst>
                </p:cNvPr>
                <p:cNvSpPr txBox="1"/>
                <p:nvPr/>
              </p:nvSpPr>
              <p:spPr>
                <a:xfrm>
                  <a:off x="5512815" y="2638201"/>
                  <a:ext cx="1195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A[j]&gt;x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F139EA8-6C61-4EC1-BDA9-4C61A3FC118A}"/>
                  </a:ext>
                </a:extLst>
              </p:cNvPr>
              <p:cNvGrpSpPr/>
              <p:nvPr/>
            </p:nvGrpSpPr>
            <p:grpSpPr>
              <a:xfrm>
                <a:off x="3890200" y="4480075"/>
                <a:ext cx="694421" cy="1293986"/>
                <a:chOff x="3934005" y="5176586"/>
                <a:chExt cx="694421" cy="1293986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30DF76-6CFF-4A40-8824-1D83CDBEB5ED}"/>
                    </a:ext>
                  </a:extLst>
                </p:cNvPr>
                <p:cNvSpPr txBox="1"/>
                <p:nvPr/>
              </p:nvSpPr>
              <p:spPr>
                <a:xfrm>
                  <a:off x="3934005" y="6008907"/>
                  <a:ext cx="694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nsolas" pitchFamily="49" charset="0"/>
                      <a:cs typeface="Consolas" pitchFamily="49" charset="0"/>
                    </a:rPr>
                    <a:t>mid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03555D3-5DE5-4FCC-8C5D-A1D3FA3D4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67200" y="5176586"/>
                  <a:ext cx="0" cy="76993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DDCA318-5DBC-4FE5-99C5-BF98FBE4723A}"/>
                  </a:ext>
                </a:extLst>
              </p:cNvPr>
              <p:cNvCxnSpPr/>
              <p:nvPr/>
            </p:nvCxnSpPr>
            <p:spPr>
              <a:xfrm>
                <a:off x="4014027" y="3891345"/>
                <a:ext cx="0" cy="60736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52E4F6-C3B5-4226-985B-8B125DABC638}"/>
                  </a:ext>
                </a:extLst>
              </p:cNvPr>
              <p:cNvSpPr txBox="1"/>
              <p:nvPr/>
            </p:nvSpPr>
            <p:spPr>
              <a:xfrm>
                <a:off x="965845" y="5312396"/>
                <a:ext cx="2223029" cy="8137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The remaining unknown region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2919417-6D41-4263-BA20-F60CCC93E07B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2077360" y="4264640"/>
                <a:ext cx="1572556" cy="1047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C3BADB-EDEB-4F8B-A44F-B4538ED3AAA8}"/>
                  </a:ext>
                </a:extLst>
              </p:cNvPr>
              <p:cNvSpPr txBox="1"/>
              <p:nvPr/>
            </p:nvSpPr>
            <p:spPr>
              <a:xfrm>
                <a:off x="5564261" y="5246835"/>
                <a:ext cx="2281137" cy="1031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/>
                  <a:t>All these must also be &gt; x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8B6D57-BA7F-4F3B-8A5D-5227EB25DCEC}"/>
                  </a:ext>
                </a:extLst>
              </p:cNvPr>
              <p:cNvCxnSpPr>
                <a:stCxn id="14" idx="0"/>
              </p:cNvCxnSpPr>
              <p:nvPr/>
            </p:nvCxnSpPr>
            <p:spPr>
              <a:xfrm flipH="1" flipV="1">
                <a:off x="4694471" y="4264639"/>
                <a:ext cx="2010359" cy="9821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634DF4-FB0B-4881-A9F8-316FEC9E2B0B}"/>
              </a:ext>
            </a:extLst>
          </p:cNvPr>
          <p:cNvSpPr txBox="1"/>
          <p:nvPr/>
        </p:nvSpPr>
        <p:spPr>
          <a:xfrm>
            <a:off x="3454942" y="4495549"/>
            <a:ext cx="52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2097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472" y="1600200"/>
            <a:ext cx="8998004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 static </a:t>
            </a:r>
            <a:r>
              <a:rPr lang="en-US" sz="6400" dirty="0" err="1"/>
              <a:t>int</a:t>
            </a:r>
            <a:r>
              <a:rPr lang="en-US" sz="6400" dirty="0"/>
              <a:t> </a:t>
            </a:r>
            <a:r>
              <a:rPr lang="en-US" sz="6400" dirty="0" err="1"/>
              <a:t>recursive_loop</a:t>
            </a:r>
            <a:r>
              <a:rPr lang="en-US" sz="6400" dirty="0"/>
              <a:t> (</a:t>
            </a:r>
            <a:r>
              <a:rPr lang="en-US" sz="6400" dirty="0" err="1"/>
              <a:t>int</a:t>
            </a:r>
            <a:r>
              <a:rPr lang="en-US" sz="6400" dirty="0"/>
              <a:t> lo, </a:t>
            </a:r>
            <a:r>
              <a:rPr lang="en-US" sz="6400" dirty="0" err="1"/>
              <a:t>int</a:t>
            </a:r>
            <a:r>
              <a:rPr lang="en-US" sz="6400" dirty="0"/>
              <a:t> hi, </a:t>
            </a:r>
            <a:r>
              <a:rPr lang="en-US" sz="6400" dirty="0" err="1"/>
              <a:t>int</a:t>
            </a:r>
            <a:r>
              <a:rPr lang="en-US" sz="6400" dirty="0"/>
              <a:t>[] A, </a:t>
            </a:r>
            <a:r>
              <a:rPr lang="en-US" sz="6400" dirty="0" err="1"/>
              <a:t>int</a:t>
            </a:r>
            <a:r>
              <a:rPr lang="en-US" sz="6400" dirty="0"/>
              <a:t> </a:t>
            </a:r>
            <a:r>
              <a:rPr lang="en-US" sz="6400" dirty="0" err="1"/>
              <a:t>tgt</a:t>
            </a:r>
            <a:r>
              <a:rPr lang="en-US" sz="6400" dirty="0"/>
              <a:t>) {</a:t>
            </a:r>
          </a:p>
          <a:p>
            <a:r>
              <a:rPr lang="en-US" sz="6400" dirty="0"/>
              <a:t>        if (lo == hi) { // the search area is empty        </a:t>
            </a:r>
          </a:p>
          <a:p>
            <a:r>
              <a:rPr lang="en-US" sz="6400" dirty="0"/>
              <a:t>            return -1;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    else { /* do nothing */}</a:t>
            </a:r>
          </a:p>
          <a:p>
            <a:r>
              <a:rPr lang="en-US" sz="6400" dirty="0"/>
              <a:t>        // choose an element in [</a:t>
            </a:r>
            <a:r>
              <a:rPr lang="en-US" sz="6400" dirty="0" err="1"/>
              <a:t>lo,hi</a:t>
            </a:r>
            <a:r>
              <a:rPr lang="en-US" sz="6400" dirty="0"/>
              <a:t>) . </a:t>
            </a:r>
          </a:p>
          <a:p>
            <a:r>
              <a:rPr lang="en-US" sz="6400" dirty="0"/>
              <a:t>        </a:t>
            </a:r>
            <a:r>
              <a:rPr lang="en-US" sz="6400" dirty="0" err="1"/>
              <a:t>int</a:t>
            </a:r>
            <a:r>
              <a:rPr lang="en-US" sz="6400" dirty="0"/>
              <a:t> mid = (lo + hi) / 2;</a:t>
            </a:r>
          </a:p>
          <a:p>
            <a:r>
              <a:rPr lang="en-US" sz="6400" dirty="0"/>
              <a:t>        if (A[mid] == </a:t>
            </a:r>
            <a:r>
              <a:rPr lang="en-US" sz="6400" dirty="0" err="1"/>
              <a:t>tgt</a:t>
            </a:r>
            <a:r>
              <a:rPr lang="en-US" sz="6400" dirty="0"/>
              <a:t>) { // we have found the target</a:t>
            </a:r>
          </a:p>
          <a:p>
            <a:r>
              <a:rPr lang="en-US" sz="6400" dirty="0"/>
              <a:t>            return mid;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    else if (A[mid] &lt; </a:t>
            </a:r>
            <a:r>
              <a:rPr lang="en-US" sz="6400" dirty="0" err="1"/>
              <a:t>tgt</a:t>
            </a:r>
            <a:r>
              <a:rPr lang="en-US" sz="6400" dirty="0"/>
              <a:t>) {</a:t>
            </a:r>
          </a:p>
          <a:p>
            <a:r>
              <a:rPr lang="en-US" sz="6400" dirty="0"/>
              <a:t>            // the target can't be to the left of mid, so search right half</a:t>
            </a:r>
          </a:p>
          <a:p>
            <a:r>
              <a:rPr lang="en-US" sz="6400" dirty="0"/>
              <a:t>            return </a:t>
            </a:r>
            <a:r>
              <a:rPr lang="en-US" sz="6400" dirty="0" err="1"/>
              <a:t>recursive_loop</a:t>
            </a:r>
            <a:r>
              <a:rPr lang="en-US" sz="6400" dirty="0"/>
              <a:t> (mid+1, hi, A, </a:t>
            </a:r>
            <a:r>
              <a:rPr lang="en-US" sz="6400" dirty="0" err="1"/>
              <a:t>tgt</a:t>
            </a:r>
            <a:r>
              <a:rPr lang="en-US" sz="6400" dirty="0"/>
              <a:t>);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    else {</a:t>
            </a:r>
          </a:p>
          <a:p>
            <a:r>
              <a:rPr lang="en-US" sz="6400" dirty="0"/>
              <a:t>            // otherwise the target can't be to the right of mid, so</a:t>
            </a:r>
          </a:p>
          <a:p>
            <a:r>
              <a:rPr lang="en-US" sz="6400" dirty="0"/>
              <a:t>            // search left half.</a:t>
            </a:r>
          </a:p>
          <a:p>
            <a:r>
              <a:rPr lang="en-US" sz="6400" dirty="0"/>
              <a:t>            return </a:t>
            </a:r>
            <a:r>
              <a:rPr lang="en-US" sz="6400" dirty="0" err="1"/>
              <a:t>recursive_loop</a:t>
            </a:r>
            <a:r>
              <a:rPr lang="en-US" sz="6400" dirty="0"/>
              <a:t> (lo, mid, A, </a:t>
            </a:r>
            <a:r>
              <a:rPr lang="en-US" sz="6400" dirty="0" err="1"/>
              <a:t>tgt</a:t>
            </a:r>
            <a:r>
              <a:rPr lang="en-US" sz="6400" dirty="0"/>
              <a:t>);</a:t>
            </a:r>
          </a:p>
          <a:p>
            <a:r>
              <a:rPr lang="en-US" sz="6400" dirty="0"/>
              <a:t>        }</a:t>
            </a:r>
          </a:p>
          <a:p>
            <a:r>
              <a:rPr lang="en-US" sz="6400" dirty="0"/>
              <a:t>    }                           </a:t>
            </a:r>
          </a:p>
          <a:p>
            <a:r>
              <a:rPr lang="en-US" sz="6400" dirty="0"/>
              <a:t>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C98E5E-488B-48DA-9812-6FB31C1D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watch this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0ED01-3ECE-44AF-83E7-29785F5B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is an array with A[</a:t>
            </a:r>
            <a:r>
              <a:rPr lang="en-US" dirty="0" err="1"/>
              <a:t>i</a:t>
            </a:r>
            <a:r>
              <a:rPr lang="en-US" dirty="0"/>
              <a:t>] = i^2 for </a:t>
            </a:r>
            <a:r>
              <a:rPr lang="en-US" dirty="0" err="1"/>
              <a:t>i</a:t>
            </a:r>
            <a:r>
              <a:rPr lang="en-US" dirty="0"/>
              <a:t> in [0,40).</a:t>
            </a:r>
          </a:p>
          <a:p>
            <a:r>
              <a:rPr lang="en-US" dirty="0"/>
              <a:t>Let’s find an element of A that contains 49.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1DD5-AFC7-4FF7-8342-DE30F65C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55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(</a:t>
            </a:r>
            <a:r>
              <a:rPr lang="en-US" dirty="0" err="1"/>
              <a:t>recursive_loop</a:t>
            </a:r>
            <a:r>
              <a:rPr lang="en-US" dirty="0"/>
              <a:t> 0 40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20 A 49) 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10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10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8 A 49)</a:t>
            </a:r>
          </a:p>
          <a:p>
            <a:pPr>
              <a:lnSpc>
                <a:spcPct val="150000"/>
              </a:lnSpc>
            </a:pPr>
            <a:r>
              <a:rPr lang="en-US" dirty="0"/>
              <a:t>=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7215" y="2051566"/>
            <a:ext cx="9989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1335" y="2971800"/>
            <a:ext cx="10518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10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1335" y="3733800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274" y="4495800"/>
            <a:ext cx="8819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9274" y="5257800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7 </a:t>
            </a:r>
          </a:p>
        </p:txBody>
      </p:sp>
    </p:spTree>
    <p:extLst>
      <p:ext uri="{BB962C8B-B14F-4D97-AF65-F5344CB8AC3E}">
        <p14:creationId xmlns:p14="http://schemas.microsoft.com/office/powerpoint/2010/main" val="498782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halting measure?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Proposed halting measure: hi-lo</a:t>
            </a:r>
          </a:p>
          <a:p>
            <a:pPr lvl="1"/>
            <a:r>
              <a:rPr lang="en-US" dirty="0"/>
              <a:t>(the size of the search region)</a:t>
            </a:r>
          </a:p>
          <a:p>
            <a:r>
              <a:rPr lang="en-US" dirty="0"/>
              <a:t>Justification:</a:t>
            </a:r>
          </a:p>
          <a:p>
            <a:pPr lvl="1"/>
            <a:r>
              <a:rPr lang="en-US" dirty="0"/>
              <a:t>Since the invariant says that lo &lt;= hi, we are guaranteed that hi-lo is a non-negative integer</a:t>
            </a:r>
          </a:p>
          <a:p>
            <a:pPr lvl="1"/>
            <a:r>
              <a:rPr lang="en-US" dirty="0"/>
              <a:t>Must check to see that hi-lo decreases on every recursive call.</a:t>
            </a:r>
          </a:p>
          <a:p>
            <a:pPr lvl="1"/>
            <a:r>
              <a:rPr lang="en-US" dirty="0"/>
              <a:t>At the first recursive call, lo increases (since lo &lt;= mid &lt; mid+1) and hi stays the same.</a:t>
            </a:r>
          </a:p>
          <a:p>
            <a:pPr lvl="1"/>
            <a:r>
              <a:rPr lang="en-US" dirty="0"/>
              <a:t>At the second recursive call, lo stays the same but hi decreases (mid will always be less than hi because integer quotient rounds down).</a:t>
            </a:r>
          </a:p>
          <a:p>
            <a:pPr lvl="2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3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B357-323A-4C18-B9B7-78A59BD8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it with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E58C-EB12-4BD5-BD63-352A15FA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calculation we showed above looks like the trace of a loop!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let’s write a loop that does the same thing.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604CB-5A83-46A9-9851-641A30CB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9E9242-375B-4E1E-8AA6-E717F57D9DCC}"/>
              </a:ext>
            </a:extLst>
          </p:cNvPr>
          <p:cNvSpPr txBox="1">
            <a:spLocks/>
          </p:cNvSpPr>
          <p:nvPr/>
        </p:nvSpPr>
        <p:spPr>
          <a:xfrm>
            <a:off x="2767533" y="2623124"/>
            <a:ext cx="3272118" cy="28495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(</a:t>
            </a:r>
            <a:r>
              <a:rPr lang="en-US" dirty="0" err="1"/>
              <a:t>recursive_loop</a:t>
            </a:r>
            <a:r>
              <a:rPr lang="en-US" dirty="0"/>
              <a:t> 0 40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20 A 49)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0 10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10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(</a:t>
            </a:r>
            <a:r>
              <a:rPr lang="en-US" dirty="0" err="1"/>
              <a:t>recursive_loop</a:t>
            </a:r>
            <a:r>
              <a:rPr lang="en-US" dirty="0"/>
              <a:t> 6   8 A 49)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429263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A901-4692-4AD1-AD33-2A55378F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want the loop trace to look like this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996933-3031-4FBA-B7E9-81FEA49F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looptop: lo=0 hi=40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lo=0 hi=20 </a:t>
            </a:r>
            <a:r>
              <a:rPr lang="en-US" dirty="0" err="1"/>
              <a:t>tgt</a:t>
            </a:r>
            <a:r>
              <a:rPr lang="en-US" dirty="0"/>
              <a:t>=49 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lo=0 hi=10 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lo=6 hi=10 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/>
              <a:t>looptop: lo=6 hi=8  </a:t>
            </a:r>
            <a:r>
              <a:rPr lang="en-US" dirty="0" err="1"/>
              <a:t>tgt</a:t>
            </a:r>
            <a:r>
              <a:rPr lang="en-US" dirty="0"/>
              <a:t>=49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loopexit</a:t>
            </a:r>
            <a:r>
              <a:rPr lang="en-US" dirty="0"/>
              <a:t>: return 7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BFC9C-7364-4AE6-8A6E-C0158F79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895FA-29DC-4CB1-9096-8FAFF79714C8}"/>
              </a:ext>
            </a:extLst>
          </p:cNvPr>
          <p:cNvSpPr txBox="1"/>
          <p:nvPr/>
        </p:nvSpPr>
        <p:spPr>
          <a:xfrm>
            <a:off x="6053704" y="2082302"/>
            <a:ext cx="9989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1C594-55AC-4F2B-98E5-EEAEFAC2C7F8}"/>
              </a:ext>
            </a:extLst>
          </p:cNvPr>
          <p:cNvSpPr txBox="1"/>
          <p:nvPr/>
        </p:nvSpPr>
        <p:spPr>
          <a:xfrm>
            <a:off x="6117824" y="3002536"/>
            <a:ext cx="10518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10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705E0-D54B-4BB9-A163-E446F2EF8B40}"/>
              </a:ext>
            </a:extLst>
          </p:cNvPr>
          <p:cNvSpPr txBox="1"/>
          <p:nvPr/>
        </p:nvSpPr>
        <p:spPr>
          <a:xfrm>
            <a:off x="6117824" y="3764536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7B714-5E13-4DFA-99C1-C86631D5946E}"/>
              </a:ext>
            </a:extLst>
          </p:cNvPr>
          <p:cNvSpPr txBox="1"/>
          <p:nvPr/>
        </p:nvSpPr>
        <p:spPr>
          <a:xfrm>
            <a:off x="6085763" y="4526536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ED980-D5C4-4D49-BAA2-D16D546590C7}"/>
              </a:ext>
            </a:extLst>
          </p:cNvPr>
          <p:cNvSpPr txBox="1"/>
          <p:nvPr/>
        </p:nvSpPr>
        <p:spPr>
          <a:xfrm>
            <a:off x="6085763" y="5288536"/>
            <a:ext cx="9348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mid = 7 </a:t>
            </a:r>
          </a:p>
        </p:txBody>
      </p:sp>
    </p:spTree>
    <p:extLst>
      <p:ext uri="{BB962C8B-B14F-4D97-AF65-F5344CB8AC3E}">
        <p14:creationId xmlns:p14="http://schemas.microsoft.com/office/powerpoint/2010/main" val="55550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what binary search is and when it is appropriate</a:t>
            </a:r>
          </a:p>
          <a:p>
            <a:pPr lvl="1"/>
            <a:r>
              <a:rPr lang="en-US" dirty="0"/>
              <a:t>explain how the standard binary search works, and how it fits into the framework of general recursion, invariants, and halting functions</a:t>
            </a:r>
          </a:p>
          <a:p>
            <a:pPr lvl="1"/>
            <a:r>
              <a:rPr lang="en-US" dirty="0"/>
              <a:t>give the halting measure and explain the termination argument for binary search</a:t>
            </a:r>
          </a:p>
          <a:p>
            <a:pPr lvl="1"/>
            <a:r>
              <a:rPr lang="en-US" dirty="0"/>
              <a:t>write variations on a binary search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9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</a:t>
            </a:r>
            <a:r>
              <a:rPr lang="en-US"/>
              <a:t>file 08-4-binary-search.rkt </a:t>
            </a:r>
            <a:r>
              <a:rPr lang="en-US" dirty="0"/>
              <a:t>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8.3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A01-CCB5-4E06-BC88-E1AE53B9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to notice about this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EC10-F355-4B58-B61D-10A7620B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of invariants to make sure that code is correct</a:t>
            </a:r>
          </a:p>
          <a:p>
            <a:r>
              <a:rPr lang="en-US" dirty="0"/>
              <a:t>Use of halting measure to guarantee termination</a:t>
            </a:r>
          </a:p>
          <a:p>
            <a:pPr lvl="1"/>
            <a:r>
              <a:rPr lang="en-US" dirty="0"/>
              <a:t>Justification relies on the invariant (!)</a:t>
            </a:r>
          </a:p>
          <a:p>
            <a:r>
              <a:rPr lang="en-US" dirty="0"/>
              <a:t>Use of Java illustrates that our tools work in other languages</a:t>
            </a:r>
          </a:p>
          <a:p>
            <a:r>
              <a:rPr lang="en-US" dirty="0"/>
              <a:t>Iterative loop illustrates how our tools work in imperative code.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E18AD-CFA5-4543-A522-ABC1283E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8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explain what binary search is and when it is appropriate</a:t>
            </a:r>
          </a:p>
          <a:p>
            <a:pPr lvl="1"/>
            <a:r>
              <a:rPr lang="en-US" dirty="0"/>
              <a:t>explain how the standard binary search works, and how it fits into the framework of general recursion, invariants, and halting functions</a:t>
            </a:r>
          </a:p>
          <a:p>
            <a:pPr lvl="1"/>
            <a:r>
              <a:rPr lang="en-US" dirty="0"/>
              <a:t>write variations on a binary search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</a:t>
            </a:r>
            <a:r>
              <a:rPr lang="en-US" b="1" dirty="0"/>
              <a:t>A[0:N]</a:t>
            </a:r>
            <a:r>
              <a:rPr lang="en-US" dirty="0"/>
              <a:t> of increasing integer values and a target </a:t>
            </a:r>
            <a:r>
              <a:rPr lang="en-US" b="1" dirty="0" err="1"/>
              <a:t>tgt</a:t>
            </a:r>
            <a:r>
              <a:rPr lang="en-US" dirty="0"/>
              <a:t>, find an </a:t>
            </a:r>
            <a:r>
              <a:rPr lang="en-US" b="1" dirty="0" err="1"/>
              <a:t>i</a:t>
            </a:r>
            <a:r>
              <a:rPr lang="en-US" dirty="0"/>
              <a:t> such that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 = </a:t>
            </a:r>
            <a:r>
              <a:rPr lang="en-US" b="1" dirty="0" err="1"/>
              <a:t>tgt</a:t>
            </a:r>
            <a:r>
              <a:rPr lang="en-US" dirty="0"/>
              <a:t>, or else report not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Java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Java, we declare an array variable as </a:t>
            </a:r>
            <a:r>
              <a:rPr lang="en-US" sz="2800" b="1" dirty="0" err="1"/>
              <a:t>int</a:t>
            </a:r>
            <a:r>
              <a:rPr lang="en-US" sz="2800" b="1" dirty="0"/>
              <a:t>[] A</a:t>
            </a:r>
          </a:p>
          <a:p>
            <a:r>
              <a:rPr lang="en-US" sz="2800" dirty="0"/>
              <a:t>The length of the array is written as </a:t>
            </a:r>
            <a:r>
              <a:rPr lang="en-US" sz="2800" b="1" dirty="0" err="1"/>
              <a:t>A.length</a:t>
            </a:r>
            <a:r>
              <a:rPr lang="en-US" sz="2800" dirty="0"/>
              <a:t>, and the valid indices into such an array go from 0 to </a:t>
            </a:r>
            <a:r>
              <a:rPr lang="en-US" sz="2800" b="1" dirty="0"/>
              <a:t>A.length</a:t>
            </a:r>
            <a:r>
              <a:rPr lang="en-US" sz="2800" dirty="0"/>
              <a:t>-1.</a:t>
            </a:r>
          </a:p>
          <a:p>
            <a:r>
              <a:rPr lang="en-US" sz="2800" dirty="0"/>
              <a:t>(An array can be empty, with </a:t>
            </a:r>
            <a:r>
              <a:rPr lang="en-US" sz="2800" dirty="0" err="1"/>
              <a:t>A.length</a:t>
            </a:r>
            <a:r>
              <a:rPr lang="en-US" sz="2800" dirty="0"/>
              <a:t> = 0).  For binary search, we want A to be </a:t>
            </a:r>
            <a:r>
              <a:rPr lang="en-US" sz="2800" i="1" dirty="0">
                <a:solidFill>
                  <a:srgbClr val="FF0000"/>
                </a:solidFill>
              </a:rPr>
              <a:t>non-decreasing</a:t>
            </a:r>
            <a:r>
              <a:rPr lang="en-US" sz="2800" dirty="0"/>
              <a:t>, that is:</a:t>
            </a:r>
          </a:p>
          <a:p>
            <a:pPr marL="0" indent="0" algn="ctr">
              <a:buNone/>
            </a:pPr>
            <a:r>
              <a:rPr lang="en-US" sz="2800" dirty="0"/>
              <a:t>(for all </a:t>
            </a:r>
            <a:r>
              <a:rPr lang="en-US" sz="2800" dirty="0" err="1"/>
              <a:t>i,j</a:t>
            </a:r>
            <a:r>
              <a:rPr lang="en-US" sz="2800" dirty="0"/>
              <a:t>)((0 &lt;= </a:t>
            </a:r>
            <a:r>
              <a:rPr lang="en-US" sz="2800" dirty="0" err="1"/>
              <a:t>i</a:t>
            </a:r>
            <a:r>
              <a:rPr lang="en-US" sz="2800" dirty="0"/>
              <a:t> &lt;= j &lt;= </a:t>
            </a:r>
            <a:r>
              <a:rPr lang="en-US" sz="2800" dirty="0" err="1"/>
              <a:t>A.length</a:t>
            </a:r>
            <a:r>
              <a:rPr lang="en-US" sz="2800" dirty="0"/>
              <a:t>) </a:t>
            </a:r>
            <a:r>
              <a:rPr lang="en-US" sz="2800" dirty="0">
                <a:sym typeface="Wingdings" panose="05000000000000000000" pitchFamily="2" charset="2"/>
              </a:rPr>
              <a:t> A[</a:t>
            </a:r>
            <a:r>
              <a:rPr lang="en-US" sz="2800" dirty="0" err="1">
                <a:sym typeface="Wingdings" panose="05000000000000000000" pitchFamily="2" charset="2"/>
              </a:rPr>
              <a:t>i</a:t>
            </a:r>
            <a:r>
              <a:rPr lang="en-US" sz="2800" dirty="0">
                <a:sym typeface="Wingdings" panose="05000000000000000000" pitchFamily="2" charset="2"/>
              </a:rPr>
              <a:t>] &lt;= A[j])</a:t>
            </a:r>
          </a:p>
          <a:p>
            <a:r>
              <a:rPr lang="en-US" sz="2800" dirty="0">
                <a:sym typeface="Wingdings" panose="05000000000000000000" pitchFamily="2" charset="2"/>
              </a:rPr>
              <a:t>For the rest of this case study, when we say “A is non-decreasing,” this is what we mean.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picture of a non-decreasing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399" y="2516832"/>
            <a:ext cx="6515099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DF9E2-BD31-49D0-8523-649DBF1945D8}"/>
              </a:ext>
            </a:extLst>
          </p:cNvPr>
          <p:cNvSpPr txBox="1"/>
          <p:nvPr/>
        </p:nvSpPr>
        <p:spPr>
          <a:xfrm>
            <a:off x="7429499" y="258856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A.length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DF86FD-4210-409E-A7DF-A6D78A2398FF}"/>
              </a:ext>
            </a:extLst>
          </p:cNvPr>
          <p:cNvSpPr/>
          <p:nvPr/>
        </p:nvSpPr>
        <p:spPr>
          <a:xfrm>
            <a:off x="4876800" y="2514599"/>
            <a:ext cx="363391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1FA187-437C-4490-9E9A-C00C685418E7}"/>
              </a:ext>
            </a:extLst>
          </p:cNvPr>
          <p:cNvSpPr/>
          <p:nvPr/>
        </p:nvSpPr>
        <p:spPr>
          <a:xfrm>
            <a:off x="3733800" y="2514599"/>
            <a:ext cx="363391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F5B3C-D875-4812-A840-8AB3367DFA6D}"/>
              </a:ext>
            </a:extLst>
          </p:cNvPr>
          <p:cNvGrpSpPr/>
          <p:nvPr/>
        </p:nvGrpSpPr>
        <p:grpSpPr>
          <a:xfrm>
            <a:off x="3741301" y="3124200"/>
            <a:ext cx="354584" cy="1220564"/>
            <a:chOff x="3048000" y="3660701"/>
            <a:chExt cx="354584" cy="12205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6A6779-82B3-4AAE-A57E-5E27ECF3EEB7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CDE18C5-F314-4F7A-A6D1-C3925443449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220888" y="3660701"/>
              <a:ext cx="4404" cy="75889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24195B-E6B4-404A-BB40-59EAEE602EEE}"/>
              </a:ext>
            </a:extLst>
          </p:cNvPr>
          <p:cNvGrpSpPr/>
          <p:nvPr/>
        </p:nvGrpSpPr>
        <p:grpSpPr>
          <a:xfrm>
            <a:off x="4885607" y="3133726"/>
            <a:ext cx="354584" cy="1220563"/>
            <a:chOff x="3048000" y="3660702"/>
            <a:chExt cx="354584" cy="12205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99C9FB-1E0B-45C9-AC35-9D95E5C0860C}"/>
                </a:ext>
              </a:extLst>
            </p:cNvPr>
            <p:cNvSpPr txBox="1"/>
            <p:nvPr/>
          </p:nvSpPr>
          <p:spPr>
            <a:xfrm>
              <a:off x="3048000" y="4419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F423DD1-88B3-418D-9245-A18C9753393E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3220888" y="3660702"/>
              <a:ext cx="4404" cy="7588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07625A-CAA3-474E-AD8F-5EDB4FCE43BF}"/>
              </a:ext>
            </a:extLst>
          </p:cNvPr>
          <p:cNvSpPr txBox="1"/>
          <p:nvPr/>
        </p:nvSpPr>
        <p:spPr>
          <a:xfrm>
            <a:off x="3390899" y="451304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A[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] &lt;= A[j]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0D085C-4783-4A85-A359-0AE5E771C6E7}"/>
              </a:ext>
            </a:extLst>
          </p:cNvPr>
          <p:cNvSpPr/>
          <p:nvPr/>
        </p:nvSpPr>
        <p:spPr>
          <a:xfrm>
            <a:off x="1401791" y="1701593"/>
            <a:ext cx="634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(for all </a:t>
            </a:r>
            <a:r>
              <a:rPr lang="en-US" sz="2400" dirty="0" err="1"/>
              <a:t>i,j</a:t>
            </a:r>
            <a:r>
              <a:rPr lang="en-US" sz="2400" dirty="0"/>
              <a:t>)((0 &lt;= </a:t>
            </a:r>
            <a:r>
              <a:rPr lang="en-US" sz="2400" dirty="0" err="1"/>
              <a:t>i</a:t>
            </a:r>
            <a:r>
              <a:rPr lang="en-US" sz="2400" dirty="0"/>
              <a:t> &lt;= j &lt;= </a:t>
            </a:r>
            <a:r>
              <a:rPr lang="en-US" sz="2400" dirty="0" err="1"/>
              <a:t>A.length</a:t>
            </a:r>
            <a:r>
              <a:rPr lang="en-US" sz="2400" dirty="0"/>
              <a:t>) </a:t>
            </a:r>
            <a:r>
              <a:rPr lang="en-US" sz="2400" dirty="0">
                <a:sym typeface="Wingdings" panose="05000000000000000000" pitchFamily="2" charset="2"/>
              </a:rPr>
              <a:t> A[</a:t>
            </a:r>
            <a:r>
              <a:rPr lang="en-US" sz="2400" dirty="0" err="1">
                <a:sym typeface="Wingdings" panose="05000000000000000000" pitchFamily="2" charset="2"/>
              </a:rPr>
              <a:t>i</a:t>
            </a:r>
            <a:r>
              <a:rPr lang="en-US" sz="2400" dirty="0">
                <a:sym typeface="Wingdings" panose="05000000000000000000" pitchFamily="2" charset="2"/>
              </a:rPr>
              <a:t>] &lt;= A[j])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CDF387-E62B-40E1-B731-C98DCC84F49F}"/>
              </a:ext>
            </a:extLst>
          </p:cNvPr>
          <p:cNvSpPr txBox="1"/>
          <p:nvPr/>
        </p:nvSpPr>
        <p:spPr>
          <a:xfrm>
            <a:off x="3390899" y="5250910"/>
            <a:ext cx="5352915" cy="960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Pictures like this turn out to be very useful.  Notice that this picture tells us that the indices into the array range from 0 to </a:t>
            </a:r>
            <a:r>
              <a:rPr lang="en-US" dirty="0" err="1"/>
              <a:t>A.length</a:t>
            </a:r>
            <a:r>
              <a:rPr lang="en-US" dirty="0"/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396120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1D86-8FA4-4D59-AC2A-62D65625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Purpose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7671-F3CC-4CE4-9E07-AD3368CE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GIVEN: a non-decreasing array of </a:t>
            </a:r>
            <a:r>
              <a:rPr lang="en-US" dirty="0" err="1"/>
              <a:t>ints</a:t>
            </a:r>
            <a:r>
              <a:rPr lang="en-US" dirty="0"/>
              <a:t> A and a target '</a:t>
            </a:r>
            <a:r>
              <a:rPr lang="en-US" dirty="0" err="1"/>
              <a:t>tgt</a:t>
            </a:r>
            <a:r>
              <a:rPr lang="en-US" dirty="0"/>
              <a:t>'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RETURNS: a number k such that </a:t>
            </a:r>
          </a:p>
          <a:p>
            <a:r>
              <a:rPr lang="en-US" dirty="0"/>
              <a:t>0 &lt;= k &lt; </a:t>
            </a:r>
            <a:r>
              <a:rPr lang="en-US" dirty="0" err="1"/>
              <a:t>A.length</a:t>
            </a:r>
            <a:r>
              <a:rPr lang="en-US" dirty="0"/>
              <a:t> and f(k) = </a:t>
            </a:r>
            <a:r>
              <a:rPr lang="en-US" dirty="0" err="1"/>
              <a:t>tgt</a:t>
            </a:r>
            <a:endParaRPr lang="en-US" dirty="0"/>
          </a:p>
          <a:p>
            <a:r>
              <a:rPr lang="en-US" dirty="0"/>
              <a:t>if there is such a k, otherwise returns 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5BB9-9797-4E23-AE85-8FE4839D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2514600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this picture as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516832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0" y="2590800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Consolas" pitchFamily="49" charset="0"/>
                <a:cs typeface="Consolas" pitchFamily="49" charset="0"/>
              </a:rPr>
              <a:t>hi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514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8325" y="3429000"/>
            <a:ext cx="6290949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can represent this picture with 4 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which is the first value of j to right of the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hi</a:t>
            </a:r>
            <a:r>
              <a:rPr lang="en-US" dirty="0">
                <a:solidFill>
                  <a:schemeClr val="tx1"/>
                </a:solidFill>
              </a:rPr>
              <a:t>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, which is the sum of the f(j) for j in the brown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5562600"/>
            <a:ext cx="3276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what we want to compute is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sofar</a:t>
            </a:r>
            <a:r>
              <a:rPr lang="en-US" b="1" dirty="0">
                <a:solidFill>
                  <a:schemeClr val="tx1"/>
                </a:solidFill>
              </a:rPr>
              <a:t> + SUM{f(j)|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≤ j ≤ hi}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0600" y="5562600"/>
            <a:ext cx="2819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function of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hi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9950A7D-25E4-4A33-AB64-C0227F026A34}"/>
              </a:ext>
            </a:extLst>
          </p:cNvPr>
          <p:cNvSpPr/>
          <p:nvPr/>
        </p:nvSpPr>
        <p:spPr>
          <a:xfrm>
            <a:off x="6629400" y="914400"/>
            <a:ext cx="1905000" cy="1371600"/>
          </a:xfrm>
          <a:prstGeom prst="hexagon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642C1-303B-48C5-B05A-B2255DFA4812}"/>
              </a:ext>
            </a:extLst>
          </p:cNvPr>
          <p:cNvSpPr/>
          <p:nvPr/>
        </p:nvSpPr>
        <p:spPr>
          <a:xfrm>
            <a:off x="7287666" y="3328342"/>
            <a:ext cx="9144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A[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2714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24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16451</TotalTime>
  <Words>2173</Words>
  <Application>Microsoft Office PowerPoint</Application>
  <PresentationFormat>On-screen Show (4:3)</PresentationFormat>
  <Paragraphs>271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Wingdings</vt:lpstr>
      <vt:lpstr>1_Office Theme</vt:lpstr>
      <vt:lpstr>Binary Search</vt:lpstr>
      <vt:lpstr>Introduction</vt:lpstr>
      <vt:lpstr>Things to notice about this case study</vt:lpstr>
      <vt:lpstr>Learning Objectives</vt:lpstr>
      <vt:lpstr>Binary Search</vt:lpstr>
      <vt:lpstr>We will use Java arrays</vt:lpstr>
      <vt:lpstr>A picture of a non-decreasing array</vt:lpstr>
      <vt:lpstr>Our Purpose Statement</vt:lpstr>
      <vt:lpstr>Representing this picture as data</vt:lpstr>
      <vt:lpstr>Let's do the obvious generalization</vt:lpstr>
      <vt:lpstr>Purpose Statement for the generalized function</vt:lpstr>
      <vt:lpstr>This invariant divides the array into three regions:</vt:lpstr>
      <vt:lpstr>A picture of our invariant</vt:lpstr>
      <vt:lpstr>Now we can write the main method</vt:lpstr>
      <vt:lpstr>The invariant when recursive_loop is called</vt:lpstr>
      <vt:lpstr>What are the easy cases for recursive_loop?</vt:lpstr>
      <vt:lpstr>What if the search range is larger?</vt:lpstr>
      <vt:lpstr>What are the cases?</vt:lpstr>
      <vt:lpstr>What are the cases?</vt:lpstr>
      <vt:lpstr>What are the cases?</vt:lpstr>
      <vt:lpstr>As code:</vt:lpstr>
      <vt:lpstr>Let’s watch this work</vt:lpstr>
      <vt:lpstr>Watch this work</vt:lpstr>
      <vt:lpstr>What's the halting measure?</vt:lpstr>
      <vt:lpstr>Doing it with a loop</vt:lpstr>
      <vt:lpstr>We want the loop trace to look like this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195</cp:revision>
  <dcterms:created xsi:type="dcterms:W3CDTF">2010-06-24T16:22:15Z</dcterms:created>
  <dcterms:modified xsi:type="dcterms:W3CDTF">2017-10-19T21:43:53Z</dcterms:modified>
</cp:coreProperties>
</file>