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575" r:id="rId3"/>
    <p:sldId id="576" r:id="rId4"/>
    <p:sldId id="577" r:id="rId5"/>
    <p:sldId id="325" r:id="rId6"/>
    <p:sldId id="536" r:id="rId7"/>
    <p:sldId id="338" r:id="rId8"/>
    <p:sldId id="542" r:id="rId9"/>
    <p:sldId id="599" r:id="rId10"/>
    <p:sldId id="543" r:id="rId11"/>
    <p:sldId id="593" r:id="rId12"/>
    <p:sldId id="594" r:id="rId13"/>
    <p:sldId id="598" r:id="rId14"/>
    <p:sldId id="596" r:id="rId15"/>
    <p:sldId id="597" r:id="rId16"/>
    <p:sldId id="549" r:id="rId17"/>
    <p:sldId id="548" r:id="rId18"/>
    <p:sldId id="544" r:id="rId19"/>
    <p:sldId id="545" r:id="rId20"/>
    <p:sldId id="600" r:id="rId21"/>
    <p:sldId id="601" r:id="rId22"/>
    <p:sldId id="602" r:id="rId23"/>
    <p:sldId id="551" r:id="rId24"/>
    <p:sldId id="546" r:id="rId25"/>
    <p:sldId id="604" r:id="rId26"/>
    <p:sldId id="605" r:id="rId27"/>
    <p:sldId id="606" r:id="rId28"/>
    <p:sldId id="607" r:id="rId29"/>
    <p:sldId id="608" r:id="rId30"/>
    <p:sldId id="610" r:id="rId31"/>
    <p:sldId id="609" r:id="rId32"/>
    <p:sldId id="615" r:id="rId33"/>
    <p:sldId id="616" r:id="rId34"/>
    <p:sldId id="612" r:id="rId35"/>
    <p:sldId id="540" r:id="rId36"/>
    <p:sldId id="603" r:id="rId37"/>
    <p:sldId id="613" r:id="rId38"/>
    <p:sldId id="535" r:id="rId39"/>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99"/>
            <p14:sldId id="543"/>
            <p14:sldId id="593"/>
            <p14:sldId id="594"/>
            <p14:sldId id="598"/>
            <p14:sldId id="596"/>
            <p14:sldId id="597"/>
            <p14:sldId id="549"/>
            <p14:sldId id="548"/>
            <p14:sldId id="544"/>
            <p14:sldId id="545"/>
            <p14:sldId id="600"/>
            <p14:sldId id="601"/>
            <p14:sldId id="602"/>
            <p14:sldId id="551"/>
            <p14:sldId id="546"/>
            <p14:sldId id="604"/>
            <p14:sldId id="605"/>
            <p14:sldId id="606"/>
            <p14:sldId id="607"/>
            <p14:sldId id="608"/>
            <p14:sldId id="610"/>
            <p14:sldId id="609"/>
            <p14:sldId id="615"/>
            <p14:sldId id="616"/>
            <p14:sldId id="612"/>
            <p14:sldId id="540"/>
            <p14:sldId id="603"/>
            <p14:sldId id="613"/>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3383" autoAdjust="0"/>
  </p:normalViewPr>
  <p:slideViewPr>
    <p:cSldViewPr>
      <p:cViewPr varScale="1">
        <p:scale>
          <a:sx n="62" d="100"/>
          <a:sy n="62" d="100"/>
        </p:scale>
        <p:origin x="1371" y="2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524"/>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78386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5549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1081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34730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5097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2223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9856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the halting measure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Justification:</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RealList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i="1" dirty="0"/>
              <a:t>really</a:t>
            </a:r>
            <a:r>
              <a:rPr lang="en-US" dirty="0"/>
              <a:t> different</a:t>
            </a:r>
          </a:p>
        </p:txBody>
      </p:sp>
      <p:sp>
        <p:nvSpPr>
          <p:cNvPr id="3" name="Content Placeholder 2"/>
          <p:cNvSpPr>
            <a:spLocks noGrp="1"/>
          </p:cNvSpPr>
          <p:nvPr>
            <p:ph idx="1"/>
          </p:nvPr>
        </p:nvSpPr>
        <p:spPr/>
        <p:txBody>
          <a:bodyPr>
            <a:normAutofit fontScale="92500" lnSpcReduction="20000"/>
          </a:bodyPr>
          <a:lstStyle/>
          <a:p>
            <a:r>
              <a:rPr lang="en-US" dirty="0"/>
              <a:t>Merge-sort just did something very different from anything we’ve seen before: it recurred on two things, neither of which is </a:t>
            </a:r>
            <a:r>
              <a:rPr lang="en-US" b="1" dirty="0"/>
              <a:t>(rest </a:t>
            </a:r>
            <a:r>
              <a:rPr lang="en-US" b="1" dirty="0" err="1"/>
              <a:t>lst</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dirty="0" err="1"/>
              <a:t>lst</a:t>
            </a:r>
            <a:r>
              <a:rPr lang="en-US" b="1" dirty="0"/>
              <a:t> .</a:t>
            </a:r>
          </a:p>
          <a:p>
            <a:r>
              <a:rPr lang="en-US" dirty="0"/>
              <a:t>But each of these is guaranteed to be shorter than </a:t>
            </a:r>
            <a:r>
              <a:rPr lang="en-US" dirty="0" err="1"/>
              <a:t>lst</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E5A8-F36D-4FDE-BEC5-2807B144C160}"/>
              </a:ext>
            </a:extLst>
          </p:cNvPr>
          <p:cNvSpPr>
            <a:spLocks noGrp="1"/>
          </p:cNvSpPr>
          <p:nvPr>
            <p:ph type="title"/>
          </p:nvPr>
        </p:nvSpPr>
        <p:spPr/>
        <p:txBody>
          <a:bodyPr>
            <a:normAutofit fontScale="90000"/>
          </a:bodyPr>
          <a:lstStyle/>
          <a:p>
            <a:r>
              <a:rPr lang="en-US" dirty="0"/>
              <a:t>Is </a:t>
            </a:r>
            <a:r>
              <a:rPr lang="en-US" b="1" dirty="0"/>
              <a:t>(even-elements </a:t>
            </a:r>
            <a:r>
              <a:rPr lang="en-US" b="1" dirty="0" err="1"/>
              <a:t>lst</a:t>
            </a:r>
            <a:r>
              <a:rPr lang="en-US" b="1" dirty="0"/>
              <a:t>) </a:t>
            </a:r>
            <a:r>
              <a:rPr lang="en-US" dirty="0"/>
              <a:t>really always shorter than </a:t>
            </a:r>
            <a:r>
              <a:rPr lang="en-US" dirty="0" err="1"/>
              <a:t>lst</a:t>
            </a:r>
            <a:r>
              <a:rPr lang="en-US" dirty="0"/>
              <a:t> ?</a:t>
            </a:r>
          </a:p>
        </p:txBody>
      </p:sp>
      <p:sp>
        <p:nvSpPr>
          <p:cNvPr id="3" name="Content Placeholder 2">
            <a:extLst>
              <a:ext uri="{FF2B5EF4-FFF2-40B4-BE49-F238E27FC236}">
                <a16:creationId xmlns:a16="http://schemas.microsoft.com/office/drawing/2014/main" id="{C9BCFCE6-AC5D-4703-891E-FCC0F68ED339}"/>
              </a:ext>
            </a:extLst>
          </p:cNvPr>
          <p:cNvSpPr>
            <a:spLocks noGrp="1"/>
          </p:cNvSpPr>
          <p:nvPr>
            <p:ph idx="1"/>
          </p:nvPr>
        </p:nvSpPr>
        <p:spPr/>
        <p:txBody>
          <a:bodyPr/>
          <a:lstStyle/>
          <a:p>
            <a:r>
              <a:rPr lang="en-US" dirty="0"/>
              <a:t>Hmm, we’d better look at even-elements and odd-elements a little more closely.</a:t>
            </a:r>
          </a:p>
          <a:p>
            <a:r>
              <a:rPr lang="en-US" dirty="0"/>
              <a:t>We didn’t write formal purpose statement for these functions, but we can look at some plausible examples:</a:t>
            </a:r>
          </a:p>
        </p:txBody>
      </p:sp>
      <p:sp>
        <p:nvSpPr>
          <p:cNvPr id="4" name="Slide Number Placeholder 3">
            <a:extLst>
              <a:ext uri="{FF2B5EF4-FFF2-40B4-BE49-F238E27FC236}">
                <a16:creationId xmlns:a16="http://schemas.microsoft.com/office/drawing/2014/main" id="{E78B2877-980F-425A-891E-380765A2A423}"/>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74614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39FAE-DE6C-47D4-8D48-F355F2A1EE94}"/>
              </a:ext>
            </a:extLst>
          </p:cNvPr>
          <p:cNvSpPr>
            <a:spLocks noGrp="1"/>
          </p:cNvSpPr>
          <p:nvPr>
            <p:ph type="title"/>
          </p:nvPr>
        </p:nvSpPr>
        <p:spPr/>
        <p:txBody>
          <a:bodyPr>
            <a:normAutofit fontScale="90000"/>
          </a:bodyPr>
          <a:lstStyle/>
          <a:p>
            <a:r>
              <a:rPr lang="en-US" dirty="0"/>
              <a:t>Examples for even-elements and odd-elements</a:t>
            </a:r>
          </a:p>
        </p:txBody>
      </p:sp>
      <p:sp>
        <p:nvSpPr>
          <p:cNvPr id="6" name="Content Placeholder 5">
            <a:extLst>
              <a:ext uri="{FF2B5EF4-FFF2-40B4-BE49-F238E27FC236}">
                <a16:creationId xmlns:a16="http://schemas.microsoft.com/office/drawing/2014/main" id="{947A932C-F579-4ED0-9E42-0F1A7C517FDD}"/>
              </a:ext>
            </a:extLst>
          </p:cNvPr>
          <p:cNvSpPr>
            <a:spLocks noGrp="1"/>
          </p:cNvSpPr>
          <p:nvPr>
            <p:ph idx="1"/>
          </p:nvPr>
        </p:nvSpPr>
        <p:spPr/>
        <p:txBody>
          <a:bodyPr/>
          <a:lstStyle/>
          <a:p>
            <a:r>
              <a:rPr lang="en-US" dirty="0"/>
              <a:t>(even-elements (list 10 20 30 40)) </a:t>
            </a:r>
          </a:p>
          <a:p>
            <a:r>
              <a:rPr lang="en-US" dirty="0"/>
              <a:t>  = (list 20 40)</a:t>
            </a:r>
          </a:p>
          <a:p>
            <a:endParaRPr lang="en-US" dirty="0"/>
          </a:p>
          <a:p>
            <a:endParaRPr lang="en-US" dirty="0"/>
          </a:p>
          <a:p>
            <a:r>
              <a:rPr lang="en-US" dirty="0"/>
              <a:t>(even-elements empty) = empty</a:t>
            </a:r>
          </a:p>
        </p:txBody>
      </p:sp>
      <p:sp>
        <p:nvSpPr>
          <p:cNvPr id="4" name="Slide Number Placeholder 3">
            <a:extLst>
              <a:ext uri="{FF2B5EF4-FFF2-40B4-BE49-F238E27FC236}">
                <a16:creationId xmlns:a16="http://schemas.microsoft.com/office/drawing/2014/main" id="{3306CC15-814B-4655-A9F9-C496340CF427}"/>
              </a:ext>
            </a:extLst>
          </p:cNvPr>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a:extLst>
              <a:ext uri="{FF2B5EF4-FFF2-40B4-BE49-F238E27FC236}">
                <a16:creationId xmlns:a16="http://schemas.microsoft.com/office/drawing/2014/main" id="{90322E09-74C9-46C7-B764-094C40FA9408}"/>
              </a:ext>
            </a:extLst>
          </p:cNvPr>
          <p:cNvSpPr txBox="1"/>
          <p:nvPr/>
        </p:nvSpPr>
        <p:spPr>
          <a:xfrm>
            <a:off x="1905000" y="2857500"/>
            <a:ext cx="67818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We didn’t specify whether the elements of the list should be counted from 0 or 1.  Let’s choose to count from 1.</a:t>
            </a:r>
          </a:p>
        </p:txBody>
      </p:sp>
      <p:sp>
        <p:nvSpPr>
          <p:cNvPr id="8" name="TextBox 7">
            <a:extLst>
              <a:ext uri="{FF2B5EF4-FFF2-40B4-BE49-F238E27FC236}">
                <a16:creationId xmlns:a16="http://schemas.microsoft.com/office/drawing/2014/main" id="{450CAB76-02FD-425A-8133-8F479BE5A587}"/>
              </a:ext>
            </a:extLst>
          </p:cNvPr>
          <p:cNvSpPr txBox="1"/>
          <p:nvPr/>
        </p:nvSpPr>
        <p:spPr>
          <a:xfrm>
            <a:off x="3581400" y="4572000"/>
            <a:ext cx="4953000" cy="17367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 doubt about this one!   But wait:  this already falsifies our hypothesis that </a:t>
            </a:r>
            <a:r>
              <a:rPr lang="en-US" sz="2400" b="1" dirty="0"/>
              <a:t>(even-elements </a:t>
            </a:r>
            <a:r>
              <a:rPr lang="en-US" sz="2400" b="1" dirty="0" err="1"/>
              <a:t>lst</a:t>
            </a:r>
            <a:r>
              <a:rPr lang="en-US" sz="2400" b="1" dirty="0"/>
              <a:t>) </a:t>
            </a:r>
            <a:r>
              <a:rPr lang="en-US" sz="2400" dirty="0"/>
              <a:t>is always shorter than </a:t>
            </a:r>
            <a:r>
              <a:rPr lang="en-US" sz="2400" dirty="0" err="1"/>
              <a:t>lst</a:t>
            </a:r>
            <a:endParaRPr lang="en-US" sz="2400" b="1" dirty="0"/>
          </a:p>
        </p:txBody>
      </p:sp>
    </p:spTree>
    <p:extLst>
      <p:ext uri="{BB962C8B-B14F-4D97-AF65-F5344CB8AC3E}">
        <p14:creationId xmlns:p14="http://schemas.microsoft.com/office/powerpoint/2010/main" val="190088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3156-3487-4C9A-B3C1-A79219CB012C}"/>
              </a:ext>
            </a:extLst>
          </p:cNvPr>
          <p:cNvSpPr>
            <a:spLocks noGrp="1"/>
          </p:cNvSpPr>
          <p:nvPr>
            <p:ph type="title"/>
          </p:nvPr>
        </p:nvSpPr>
        <p:spPr/>
        <p:txBody>
          <a:bodyPr>
            <a:normAutofit fontScale="90000"/>
          </a:bodyPr>
          <a:lstStyle/>
          <a:p>
            <a:r>
              <a:rPr lang="en-US" dirty="0"/>
              <a:t>When is </a:t>
            </a:r>
            <a:r>
              <a:rPr lang="en-US" b="1" dirty="0"/>
              <a:t>(even-elements </a:t>
            </a:r>
            <a:r>
              <a:rPr lang="en-US" b="1" dirty="0" err="1"/>
              <a:t>lst</a:t>
            </a:r>
            <a:r>
              <a:rPr lang="en-US" b="1" dirty="0"/>
              <a:t>) </a:t>
            </a:r>
            <a:r>
              <a:rPr lang="en-US" dirty="0"/>
              <a:t>shorter than </a:t>
            </a:r>
            <a:r>
              <a:rPr lang="en-US" b="1" dirty="0" err="1"/>
              <a:t>lst</a:t>
            </a:r>
            <a:r>
              <a:rPr lang="en-US" dirty="0"/>
              <a: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DF6F5CC-0B1B-439B-B3AE-453B71D8D821}"/>
                  </a:ext>
                </a:extLst>
              </p:cNvPr>
              <p:cNvSpPr>
                <a:spLocks noGrp="1"/>
              </p:cNvSpPr>
              <p:nvPr>
                <p:ph idx="1"/>
              </p:nvPr>
            </p:nvSpPr>
            <p:spPr/>
            <p:txBody>
              <a:bodyPr>
                <a:normAutofit fontScale="85000" lnSpcReduction="10000"/>
              </a:bodyPr>
              <a:lstStyle/>
              <a:p>
                <a:r>
                  <a:rPr lang="en-US" dirty="0"/>
                  <a:t>When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called, we know that </a:t>
                </a:r>
                <a:r>
                  <a:rPr lang="en-US" b="1" dirty="0" err="1"/>
                  <a:t>lst</a:t>
                </a:r>
                <a:r>
                  <a:rPr lang="en-US" dirty="0"/>
                  <a:t> has length at least 2.</a:t>
                </a:r>
              </a:p>
              <a:p>
                <a:r>
                  <a:rPr lang="en-US" dirty="0"/>
                  <a:t>That means the first element of </a:t>
                </a:r>
                <a:r>
                  <a:rPr lang="en-US" b="1" dirty="0" err="1"/>
                  <a:t>lst</a:t>
                </a:r>
                <a:r>
                  <a:rPr lang="en-US" dirty="0"/>
                  <a:t> is NOT in </a:t>
                </a:r>
                <a:r>
                  <a:rPr lang="en-US" b="1" dirty="0"/>
                  <a:t>(even-elements </a:t>
                </a:r>
                <a:r>
                  <a:rPr lang="en-US" b="1" dirty="0" err="1"/>
                  <a:t>lst</a:t>
                </a:r>
                <a:r>
                  <a:rPr lang="en-US" b="1" dirty="0"/>
                  <a:t>)</a:t>
                </a:r>
                <a:r>
                  <a:rPr lang="en-US" dirty="0"/>
                  <a:t>.  So </a:t>
                </a:r>
                <a:r>
                  <a:rPr lang="en-US" b="1" dirty="0"/>
                  <a:t>(even-elements </a:t>
                </a:r>
                <a:r>
                  <a:rPr lang="en-US" b="1" dirty="0" err="1"/>
                  <a:t>lst</a:t>
                </a:r>
                <a:r>
                  <a:rPr lang="en-US" b="1" dirty="0"/>
                  <a:t>) </a:t>
                </a:r>
                <a:r>
                  <a:rPr lang="en-US" dirty="0"/>
                  <a:t>is shorter than </a:t>
                </a:r>
                <a:r>
                  <a:rPr lang="en-US" b="1" dirty="0" err="1"/>
                  <a:t>lst</a:t>
                </a:r>
                <a:r>
                  <a:rPr lang="en-US" dirty="0"/>
                  <a:t>.</a:t>
                </a:r>
                <a:endParaRPr lang="en-US" b="1" dirty="0"/>
              </a:p>
              <a:p>
                <a:r>
                  <a:rPr lang="en-US" dirty="0"/>
                  <a:t>Furthermore, the second element of </a:t>
                </a:r>
                <a:r>
                  <a:rPr lang="en-US" dirty="0" err="1"/>
                  <a:t>lst</a:t>
                </a:r>
                <a:r>
                  <a:rPr lang="en-US" dirty="0"/>
                  <a:t> is NOT in </a:t>
                </a:r>
                <a:r>
                  <a:rPr lang="en-US" b="1" dirty="0"/>
                  <a:t>(odd-elements </a:t>
                </a:r>
                <a:r>
                  <a:rPr lang="en-US" b="1" dirty="0" err="1"/>
                  <a:t>lst</a:t>
                </a:r>
                <a:r>
                  <a:rPr lang="en-US" b="1" dirty="0"/>
                  <a:t>) </a:t>
                </a:r>
                <a:r>
                  <a:rPr lang="en-US" dirty="0"/>
                  <a:t>. So </a:t>
                </a:r>
                <a:r>
                  <a:rPr lang="en-US" b="1" dirty="0"/>
                  <a:t>(odd-elements </a:t>
                </a:r>
                <a:r>
                  <a:rPr lang="en-US" b="1" dirty="0" err="1"/>
                  <a:t>lst</a:t>
                </a:r>
                <a:r>
                  <a:rPr lang="en-US" b="1" dirty="0"/>
                  <a:t>) </a:t>
                </a:r>
                <a:r>
                  <a:rPr lang="en-US" dirty="0"/>
                  <a:t>is shorter than </a:t>
                </a:r>
                <a:r>
                  <a:rPr lang="en-US" b="1" dirty="0" err="1"/>
                  <a:t>lst</a:t>
                </a:r>
                <a:r>
                  <a:rPr lang="en-US" dirty="0"/>
                  <a:t>.</a:t>
                </a:r>
              </a:p>
              <a:p>
                <a:r>
                  <a:rPr lang="en-US" dirty="0"/>
                  <a:t>Summary: if </a:t>
                </a:r>
                <a:r>
                  <a:rPr lang="en-US" b="1" dirty="0"/>
                  <a:t>(length </a:t>
                </a:r>
                <a:r>
                  <a:rPr lang="en-US" b="1" dirty="0" err="1"/>
                  <a:t>lst</a:t>
                </a:r>
                <a:r>
                  <a:rPr lang="en-US" b="1" dirty="0"/>
                  <a:t>) </a:t>
                </a:r>
                <a14:m>
                  <m:oMath xmlns:m="http://schemas.openxmlformats.org/officeDocument/2006/math">
                    <m:r>
                      <a:rPr lang="en-US" b="0" i="1" smtClean="0">
                        <a:latin typeface="Cambria Math" panose="02040503050406030204" pitchFamily="18" charset="0"/>
                      </a:rPr>
                      <m:t>≥2</m:t>
                    </m:r>
                  </m:oMath>
                </a14:m>
                <a:r>
                  <a:rPr lang="en-US" dirty="0"/>
                  <a:t>,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both strictly shorter than </a:t>
                </a:r>
                <a:r>
                  <a:rPr lang="en-US" b="1" dirty="0" err="1"/>
                  <a:t>lst</a:t>
                </a:r>
                <a:endParaRPr lang="en-US" b="1" dirty="0"/>
              </a:p>
              <a:p>
                <a:r>
                  <a:rPr lang="en-US" dirty="0"/>
                  <a:t>Luckily, that’s all we need!</a:t>
                </a:r>
              </a:p>
            </p:txBody>
          </p:sp>
        </mc:Choice>
        <mc:Fallback xmlns="">
          <p:sp>
            <p:nvSpPr>
              <p:cNvPr id="5" name="Content Placeholder 4">
                <a:extLst>
                  <a:ext uri="{FF2B5EF4-FFF2-40B4-BE49-F238E27FC236}">
                    <a16:creationId xmlns:a16="http://schemas.microsoft.com/office/drawing/2014/main" id="{CDF6F5CC-0B1B-439B-B3AE-453B71D8D821}"/>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6EC370-72B9-448B-A29D-EF9C858C43FA}"/>
              </a:ext>
            </a:extLst>
          </p:cNvPr>
          <p:cNvSpPr>
            <a:spLocks noGrp="1"/>
          </p:cNvSpPr>
          <p:nvPr>
            <p:ph type="sldNum" sz="quarter" idx="12"/>
          </p:nvPr>
        </p:nvSpPr>
        <p:spPr/>
        <p:txBody>
          <a:bodyPr/>
          <a:lstStyle/>
          <a:p>
            <a:fld id="{2AF3B5EA-18B6-4040-9F78-6052AF49C681}" type="slidenum">
              <a:rPr lang="en-US" smtClean="0"/>
              <a:t>22</a:t>
            </a:fld>
            <a:endParaRPr lang="en-US"/>
          </a:p>
        </p:txBody>
      </p:sp>
      <p:sp>
        <p:nvSpPr>
          <p:cNvPr id="6" name="TextBox 5">
            <a:extLst>
              <a:ext uri="{FF2B5EF4-FFF2-40B4-BE49-F238E27FC236}">
                <a16:creationId xmlns:a16="http://schemas.microsoft.com/office/drawing/2014/main" id="{7AB2325A-4D16-4484-90D5-D69DFC7BA8AC}"/>
              </a:ext>
            </a:extLst>
          </p:cNvPr>
          <p:cNvSpPr txBox="1"/>
          <p:nvPr/>
        </p:nvSpPr>
        <p:spPr>
          <a:xfrm>
            <a:off x="5105400" y="5257800"/>
            <a:ext cx="35052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Also need to confirm that our implementations of </a:t>
            </a:r>
            <a:r>
              <a:rPr lang="en-US" sz="2000" b="1" dirty="0"/>
              <a:t>odd-elements</a:t>
            </a:r>
            <a:r>
              <a:rPr lang="en-US" sz="2000" dirty="0"/>
              <a:t> and </a:t>
            </a:r>
            <a:r>
              <a:rPr lang="en-US" sz="2000" b="1" dirty="0"/>
              <a:t>even-elements</a:t>
            </a:r>
            <a:r>
              <a:rPr lang="en-US" sz="2000" dirty="0"/>
              <a:t> satisfies this.  (Demonstration deferred)</a:t>
            </a:r>
          </a:p>
        </p:txBody>
      </p:sp>
    </p:spTree>
    <p:extLst>
      <p:ext uri="{BB962C8B-B14F-4D97-AF65-F5344CB8AC3E}">
        <p14:creationId xmlns:p14="http://schemas.microsoft.com/office/powerpoint/2010/main" val="67176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Halting measure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Justification of halting measure:</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p>
          <a:p>
            <a:pPr lvl="2"/>
            <a:r>
              <a:rPr lang="en-US" sz="2500" b="1" dirty="0">
                <a:solidFill>
                  <a:srgbClr val="FF0000"/>
                </a:solidFill>
                <a:latin typeface="Consolas" pitchFamily="49" charset="0"/>
                <a:cs typeface="Consolas" pitchFamily="49" charset="0"/>
              </a:rPr>
              <a:t>[As shown on Preceding slide]</a:t>
            </a:r>
          </a:p>
          <a:p>
            <a:pPr marL="800100" lvl="1" indent="-342900"/>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04457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r>
                  <a:rPr lang="en-US" dirty="0"/>
                  <a:t>This is all for the worst case: we will talk about all this more precisely in the second half of this module.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42772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316915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304760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Halting measure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Justification for halting measure:</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14344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3127810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92500" lnSpcReduction="20000"/>
          </a:bodyPr>
          <a:lstStyle/>
          <a:p>
            <a:r>
              <a:rPr lang="en-US" dirty="0"/>
              <a:t>First, it tells us that using general recursion we can write functions that may not terminate.</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076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56503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a justification for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04245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DD6C-7CDF-4117-8FFC-6F4FF218FFCE}"/>
              </a:ext>
            </a:extLst>
          </p:cNvPr>
          <p:cNvSpPr>
            <a:spLocks noGrp="1"/>
          </p:cNvSpPr>
          <p:nvPr>
            <p:ph type="title"/>
          </p:nvPr>
        </p:nvSpPr>
        <p:spPr/>
        <p:txBody>
          <a:bodyPr/>
          <a:lstStyle/>
          <a:p>
            <a:r>
              <a:rPr lang="en-US" dirty="0"/>
              <a:t>Wait, isn’t that a lot of work?</a:t>
            </a:r>
          </a:p>
        </p:txBody>
      </p:sp>
      <p:sp>
        <p:nvSpPr>
          <p:cNvPr id="3" name="Content Placeholder 2">
            <a:extLst>
              <a:ext uri="{FF2B5EF4-FFF2-40B4-BE49-F238E27FC236}">
                <a16:creationId xmlns:a16="http://schemas.microsoft.com/office/drawing/2014/main" id="{BADE37E2-C30D-43B1-ABCD-EB9A957621F4}"/>
              </a:ext>
            </a:extLst>
          </p:cNvPr>
          <p:cNvSpPr>
            <a:spLocks noGrp="1"/>
          </p:cNvSpPr>
          <p:nvPr>
            <p:ph idx="1"/>
          </p:nvPr>
        </p:nvSpPr>
        <p:spPr/>
        <p:txBody>
          <a:bodyPr/>
          <a:lstStyle/>
          <a:p>
            <a:r>
              <a:rPr lang="en-US" dirty="0"/>
              <a:t>Most of your functions will recur on a substructure of the input data.  We call this structural recursion.</a:t>
            </a:r>
          </a:p>
          <a:p>
            <a:r>
              <a:rPr lang="en-US" dirty="0"/>
              <a:t>If you just use structural recursion, you don’t need to supply a halting measure, because structural recursions always halt. (See Lesson 5.5)</a:t>
            </a:r>
          </a:p>
        </p:txBody>
      </p:sp>
      <p:sp>
        <p:nvSpPr>
          <p:cNvPr id="4" name="Slide Number Placeholder 3">
            <a:extLst>
              <a:ext uri="{FF2B5EF4-FFF2-40B4-BE49-F238E27FC236}">
                <a16:creationId xmlns:a16="http://schemas.microsoft.com/office/drawing/2014/main" id="{133EF22F-CF8E-4961-9BF6-545B2E471C22}"/>
              </a:ext>
            </a:extLst>
          </p:cNvPr>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359030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9122-3CFD-45B5-9DED-2386CF02209D}"/>
              </a:ext>
            </a:extLst>
          </p:cNvPr>
          <p:cNvSpPr>
            <a:spLocks noGrp="1"/>
          </p:cNvSpPr>
          <p:nvPr>
            <p:ph type="title"/>
          </p:nvPr>
        </p:nvSpPr>
        <p:spPr/>
        <p:txBody>
          <a:bodyPr>
            <a:normAutofit fontScale="90000"/>
          </a:bodyPr>
          <a:lstStyle/>
          <a:p>
            <a:r>
              <a:rPr lang="en-US" dirty="0"/>
              <a:t>Most of the time, identifying the halting measure is easy</a:t>
            </a:r>
          </a:p>
        </p:txBody>
      </p:sp>
      <p:sp>
        <p:nvSpPr>
          <p:cNvPr id="3" name="Content Placeholder 2">
            <a:extLst>
              <a:ext uri="{FF2B5EF4-FFF2-40B4-BE49-F238E27FC236}">
                <a16:creationId xmlns:a16="http://schemas.microsoft.com/office/drawing/2014/main" id="{95420470-D83C-490C-98A0-2499F5C342D4}"/>
              </a:ext>
            </a:extLst>
          </p:cNvPr>
          <p:cNvSpPr>
            <a:spLocks noGrp="1"/>
          </p:cNvSpPr>
          <p:nvPr>
            <p:ph idx="1"/>
          </p:nvPr>
        </p:nvSpPr>
        <p:spPr/>
        <p:txBody>
          <a:bodyPr/>
          <a:lstStyle/>
          <a:p>
            <a:r>
              <a:rPr lang="en-US" dirty="0"/>
              <a:t>It’s usually something like</a:t>
            </a:r>
          </a:p>
          <a:p>
            <a:pPr lvl="1"/>
            <a:r>
              <a:rPr lang="en-US" dirty="0"/>
              <a:t>“The value of </a:t>
            </a:r>
            <a:r>
              <a:rPr lang="en-US" b="1" dirty="0"/>
              <a:t>n</a:t>
            </a:r>
            <a:r>
              <a:rPr lang="en-US" dirty="0"/>
              <a:t>” (a </a:t>
            </a:r>
            <a:r>
              <a:rPr lang="en-US" dirty="0" err="1"/>
              <a:t>NonNegInt</a:t>
            </a:r>
            <a:r>
              <a:rPr lang="en-US" dirty="0"/>
              <a:t>)</a:t>
            </a:r>
          </a:p>
          <a:p>
            <a:pPr lvl="1"/>
            <a:r>
              <a:rPr lang="en-US" dirty="0"/>
              <a:t>“the length of </a:t>
            </a:r>
            <a:r>
              <a:rPr lang="en-US" b="1" dirty="0" err="1"/>
              <a:t>lst</a:t>
            </a:r>
            <a:r>
              <a:rPr lang="en-US" dirty="0"/>
              <a:t>” </a:t>
            </a:r>
          </a:p>
          <a:p>
            <a:pPr lvl="1"/>
            <a:r>
              <a:rPr lang="en-US" dirty="0"/>
              <a:t>“the size of the unknown region” (see Lesson 8.3 on Binary Search)</a:t>
            </a:r>
          </a:p>
          <a:p>
            <a:r>
              <a:rPr lang="en-US" dirty="0"/>
              <a:t>Only rarely will be it be something more complicated.</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1F833BE-6672-41ED-A430-79480090C36B}"/>
              </a:ext>
            </a:extLst>
          </p:cNvPr>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3168989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Structural Recursion vs. General Recursion</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4" name="Rectangle 3"/>
          <p:cNvSpPr/>
          <p:nvPr/>
        </p:nvSpPr>
        <p:spPr>
          <a:xfrm>
            <a:off x="898392" y="2819400"/>
            <a:ext cx="7347217" cy="381158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t>You can usually tell just from the function definition whether it is structural or general recursion. </a:t>
            </a:r>
          </a:p>
          <a:p>
            <a:pPr algn="just"/>
            <a:endParaRPr lang="en-US" dirty="0"/>
          </a:p>
          <a:p>
            <a:pPr algn="just"/>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observer template for lists tells us.</a:t>
            </a:r>
          </a:p>
          <a:p>
            <a:pPr algn="just"/>
            <a:endParaRPr lang="en-US" dirty="0"/>
          </a:p>
          <a:p>
            <a:pPr algn="just"/>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a:t>
            </a:r>
            <a:r>
              <a:rPr lang="en-US" b="1" dirty="0">
                <a:cs typeface="Consolas" pitchFamily="49" charset="0"/>
              </a:rPr>
              <a:t>f</a:t>
            </a:r>
            <a:r>
              <a:rPr lang="en-US" dirty="0">
                <a:cs typeface="Consolas" pitchFamily="49" charset="0"/>
              </a:rPr>
              <a:t> on it, we’d better have a halting measure and a justification to ensure that the measure of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smaller than the measure of </a:t>
            </a:r>
            <a:r>
              <a:rPr lang="en-US" b="1" dirty="0" err="1">
                <a:cs typeface="Consolas" pitchFamily="49" charset="0"/>
              </a:rPr>
              <a:t>lst</a:t>
            </a:r>
            <a:r>
              <a:rPr lang="en-US" dirty="0">
                <a:cs typeface="Consolas" pitchFamily="49" charset="0"/>
              </a:rPr>
              <a:t> .</a:t>
            </a:r>
            <a:endParaRPr lang="en-US" dirty="0"/>
          </a:p>
        </p:txBody>
      </p:sp>
    </p:spTree>
    <p:extLst>
      <p:ext uri="{BB962C8B-B14F-4D97-AF65-F5344CB8AC3E}">
        <p14:creationId xmlns:p14="http://schemas.microsoft.com/office/powerpoint/2010/main" val="373104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down the design strategy</a:t>
            </a:r>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pPr marL="0" indent="0">
              <a:buNone/>
            </a:pPr>
            <a:r>
              <a:rPr lang="en-US" sz="2600" dirty="0"/>
              <a:t>You can write down a general-recursion strategy as something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  There’s no hard-and-fast right and wrong for these:  the question is whether the description is likely to be useful to the reader.</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73707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justification for your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7209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rmAutofit fontScale="77500" lnSpcReduction="20000"/>
          </a:bodyPr>
          <a:lstStyle/>
          <a:p>
            <a:r>
              <a:rPr lang="en-US" dirty="0"/>
              <a:t>We've introduced </a:t>
            </a:r>
            <a:r>
              <a:rPr lang="en-US" i="1" dirty="0">
                <a:solidFill>
                  <a:srgbClr val="FF0000"/>
                </a:solidFill>
              </a:rPr>
              <a:t>general recursion, </a:t>
            </a:r>
            <a:r>
              <a:rPr lang="en-US" dirty="0"/>
              <a:t>also known as </a:t>
            </a:r>
            <a:r>
              <a:rPr lang="en-US" i="1" dirty="0">
                <a:solidFill>
                  <a:srgbClr val="FF0000"/>
                </a:solidFill>
              </a:rPr>
              <a:t>divide-and-conquer </a:t>
            </a:r>
            <a:r>
              <a:rPr lang="en-US" i="1" dirty="0"/>
              <a:t>.</a:t>
            </a:r>
          </a:p>
          <a:p>
            <a:r>
              <a:rPr lang="en-US" dirty="0"/>
              <a:t>In general recursion, we solve the problem by combining solutions to easier subproblems.</a:t>
            </a:r>
          </a:p>
          <a:p>
            <a:r>
              <a:rPr lang="en-US" dirty="0"/>
              <a:t>In each use of general recursion, you must propose a </a:t>
            </a:r>
            <a:r>
              <a:rPr lang="en-US" i="1" dirty="0">
                <a:solidFill>
                  <a:srgbClr val="FF0000"/>
                </a:solidFill>
              </a:rPr>
              <a:t>halting measure </a:t>
            </a:r>
            <a:r>
              <a:rPr lang="en-US" dirty="0"/>
              <a:t>that documents the "difficulty" of each instance of the problem.</a:t>
            </a:r>
          </a:p>
          <a:p>
            <a:r>
              <a:rPr lang="en-US" dirty="0"/>
              <a:t>You must be able to justify the proposed halting measure by explaining why the measure of each subproblem is smaller than the measure of the original problem. </a:t>
            </a:r>
          </a:p>
          <a:p>
            <a:r>
              <a:rPr lang="en-US" dirty="0"/>
              <a:t>Structural decomposition is a special case where the data definition guarantees the subproblem is easier, so it’s not necessary to document a halting measure.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24119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a:t>
            </a:r>
            <a:r>
              <a:rPr lang="en-US"/>
              <a:t>files 08-1-merge-sort</a:t>
            </a:r>
            <a:r>
              <a:rPr lang="en-US" dirty="0"/>
              <a:t>.rkt in the Examples folder.</a:t>
            </a:r>
          </a:p>
          <a:p>
            <a:r>
              <a:rPr lang="en-US" dirty="0"/>
              <a:t>Do Guided Practices 8.1 and 8.2</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03461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53C54-4E21-4092-8A08-954F18B2A648}"/>
              </a:ext>
            </a:extLst>
          </p:cNvPr>
          <p:cNvSpPr>
            <a:spLocks noGrp="1"/>
          </p:cNvSpPr>
          <p:nvPr>
            <p:ph type="title"/>
          </p:nvPr>
        </p:nvSpPr>
        <p:spPr/>
        <p:txBody>
          <a:bodyPr/>
          <a:lstStyle/>
          <a:p>
            <a:r>
              <a:rPr lang="en-US" dirty="0"/>
              <a:t>But first, a data definition</a:t>
            </a:r>
          </a:p>
        </p:txBody>
      </p:sp>
      <p:sp>
        <p:nvSpPr>
          <p:cNvPr id="6" name="Content Placeholder 5">
            <a:extLst>
              <a:ext uri="{FF2B5EF4-FFF2-40B4-BE49-F238E27FC236}">
                <a16:creationId xmlns:a16="http://schemas.microsoft.com/office/drawing/2014/main" id="{2B3C64A8-DE29-4DBE-A43F-DDC4FE80E35C}"/>
              </a:ext>
            </a:extLst>
          </p:cNvPr>
          <p:cNvSpPr>
            <a:spLocks noGrp="1"/>
          </p:cNvSpPr>
          <p:nvPr>
            <p:ph idx="1"/>
          </p:nvPr>
        </p:nvSpPr>
        <p:spPr/>
        <p:txBody>
          <a:bodyPr/>
          <a:lstStyle/>
          <a:p>
            <a:r>
              <a:rPr lang="en-US" dirty="0"/>
              <a:t>;; A </a:t>
            </a:r>
            <a:r>
              <a:rPr lang="en-US" dirty="0" err="1"/>
              <a:t>SortedList</a:t>
            </a:r>
            <a:r>
              <a:rPr lang="en-US" dirty="0"/>
              <a:t> is a list of Reals, </a:t>
            </a:r>
          </a:p>
          <a:p>
            <a:r>
              <a:rPr lang="en-US" dirty="0"/>
              <a:t>;;  sorted by &lt;.  Duplicates are</a:t>
            </a:r>
          </a:p>
          <a:p>
            <a:r>
              <a:rPr lang="en-US" dirty="0"/>
              <a:t>;;  allowed.</a:t>
            </a:r>
          </a:p>
        </p:txBody>
      </p:sp>
      <p:sp>
        <p:nvSpPr>
          <p:cNvPr id="4" name="Slide Number Placeholder 3">
            <a:extLst>
              <a:ext uri="{FF2B5EF4-FFF2-40B4-BE49-F238E27FC236}">
                <a16:creationId xmlns:a16="http://schemas.microsoft.com/office/drawing/2014/main" id="{D7A2943D-8181-487C-BD5F-D58BB648BF56}"/>
              </a:ext>
            </a:extLst>
          </p:cNvPr>
          <p:cNvSpPr>
            <a:spLocks noGrp="1"/>
          </p:cNvSpPr>
          <p:nvPr>
            <p:ph type="sldNum" sz="quarter" idx="12"/>
          </p:nvPr>
        </p:nvSpPr>
        <p:spPr/>
        <p:txBody>
          <a:bodyPr/>
          <a:lstStyle/>
          <a:p>
            <a:fld id="{2AF3B5EA-18B6-4040-9F78-6052AF49C681}" type="slidenum">
              <a:rPr lang="en-US" smtClean="0"/>
              <a:t>9</a:t>
            </a:fld>
            <a:endParaRPr lang="en-US"/>
          </a:p>
        </p:txBody>
      </p:sp>
      <p:sp>
        <p:nvSpPr>
          <p:cNvPr id="7" name="TextBox 6">
            <a:extLst>
              <a:ext uri="{FF2B5EF4-FFF2-40B4-BE49-F238E27FC236}">
                <a16:creationId xmlns:a16="http://schemas.microsoft.com/office/drawing/2014/main" id="{16DB81E3-64D0-4039-93BB-7EA858456B36}"/>
              </a:ext>
            </a:extLst>
          </p:cNvPr>
          <p:cNvSpPr txBox="1"/>
          <p:nvPr/>
        </p:nvSpPr>
        <p:spPr>
          <a:xfrm>
            <a:off x="5334000" y="4419600"/>
            <a:ext cx="2438400" cy="8795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Just following the Recipe….</a:t>
            </a:r>
          </a:p>
        </p:txBody>
      </p:sp>
    </p:spTree>
    <p:extLst>
      <p:ext uri="{BB962C8B-B14F-4D97-AF65-F5344CB8AC3E}">
        <p14:creationId xmlns:p14="http://schemas.microsoft.com/office/powerpoint/2010/main" val="2834416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4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17790</TotalTime>
  <Words>2988</Words>
  <Application>Microsoft Office PowerPoint</Application>
  <PresentationFormat>On-screen Show (4:3)</PresentationFormat>
  <Paragraphs>312</Paragraphs>
  <Slides>38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CMMI10</vt:lpstr>
      <vt:lpstr>CMR10</vt:lpstr>
      <vt:lpstr>CMSY10ORIG</vt:lpstr>
      <vt:lpstr>Consolas</vt:lpstr>
      <vt:lpstr>Courier New</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But first, a data definition</vt:lpstr>
      <vt:lpstr>merge</vt:lpstr>
      <vt:lpstr>Why does this function halt?</vt:lpstr>
      <vt:lpstr>Why does this function halt? (2)</vt:lpstr>
      <vt:lpstr>Halting Measure (1)</vt:lpstr>
      <vt:lpstr>Halting Measure (2)</vt:lpstr>
      <vt:lpstr>Possible halting measures</vt:lpstr>
      <vt:lpstr>So for merge, we write:</vt:lpstr>
      <vt:lpstr>Checking the halting measure for merge</vt:lpstr>
      <vt:lpstr>merge-sort</vt:lpstr>
      <vt:lpstr>This is really different</vt:lpstr>
      <vt:lpstr>Is (even-elements lst) really always shorter than lst ?</vt:lpstr>
      <vt:lpstr>Examples for even-elements and odd-elements</vt:lpstr>
      <vt:lpstr>When is (even-elements lst) shorter than lst?</vt:lpstr>
      <vt:lpstr>Halting measure for merge-sort</vt:lpstr>
      <vt:lpstr>Running time for merge sort</vt:lpstr>
      <vt:lpstr>A Numeric Example</vt:lpstr>
      <vt:lpstr>A Numeric Example (2)</vt:lpstr>
      <vt:lpstr>Halting measure for fib</vt:lpstr>
      <vt:lpstr>What about (fib -1)?</vt:lpstr>
      <vt:lpstr>What does this tell us?</vt:lpstr>
      <vt:lpstr>Documenting non-termination</vt:lpstr>
      <vt:lpstr>What do I need to deliver?</vt:lpstr>
      <vt:lpstr>Wait, isn’t that a lot of work?</vt:lpstr>
      <vt:lpstr>Most of the time, identifying the halting measure is easy</vt:lpstr>
      <vt:lpstr>Structural Recursion vs. General Recursion</vt:lpstr>
      <vt:lpstr>How to write down the design strategy</vt:lpstr>
      <vt:lpstr>What do I need to deliver?</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199</cp:revision>
  <dcterms:created xsi:type="dcterms:W3CDTF">2010-06-24T16:22:15Z</dcterms:created>
  <dcterms:modified xsi:type="dcterms:W3CDTF">2017-10-30T21:56:20Z</dcterms:modified>
</cp:coreProperties>
</file>