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3" r:id="rId3"/>
    <p:sldId id="274" r:id="rId4"/>
    <p:sldId id="310" r:id="rId5"/>
    <p:sldId id="270" r:id="rId6"/>
    <p:sldId id="277" r:id="rId7"/>
    <p:sldId id="275" r:id="rId8"/>
    <p:sldId id="260" r:id="rId9"/>
    <p:sldId id="263" r:id="rId10"/>
    <p:sldId id="278" r:id="rId11"/>
    <p:sldId id="302" r:id="rId12"/>
    <p:sldId id="303" r:id="rId13"/>
    <p:sldId id="286" r:id="rId14"/>
    <p:sldId id="293" r:id="rId15"/>
    <p:sldId id="306" r:id="rId16"/>
    <p:sldId id="307" r:id="rId17"/>
    <p:sldId id="292" r:id="rId18"/>
    <p:sldId id="308" r:id="rId19"/>
    <p:sldId id="279" r:id="rId20"/>
    <p:sldId id="280" r:id="rId21"/>
    <p:sldId id="281" r:id="rId22"/>
    <p:sldId id="283" r:id="rId23"/>
    <p:sldId id="284" r:id="rId24"/>
    <p:sldId id="294" r:id="rId25"/>
    <p:sldId id="287" r:id="rId26"/>
    <p:sldId id="288" r:id="rId27"/>
    <p:sldId id="290" r:id="rId28"/>
    <p:sldId id="291" r:id="rId29"/>
    <p:sldId id="295" r:id="rId30"/>
    <p:sldId id="309" r:id="rId31"/>
    <p:sldId id="301" r:id="rId32"/>
    <p:sldId id="29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5"/>
    <p:restoredTop sz="80823"/>
  </p:normalViewPr>
  <p:slideViewPr>
    <p:cSldViewPr snapToGrid="0" snapToObjects="1">
      <p:cViewPr varScale="1">
        <p:scale>
          <a:sx n="77" d="100"/>
          <a:sy n="77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-4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EE05-3830-5A42-8614-5D17B43291BB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9E923-6DDD-9C4D-86DA-E1A8C9142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闲散并不是只无业，也包括闲时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雇主随着任务奖励价格越高对参与者的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要求越高</a:t>
            </a:r>
          </a:p>
          <a:p>
            <a:r>
              <a:rPr kumimoji="1" lang="zh-CN" altLang="en-US" dirty="0" smtClean="0"/>
              <a:t>本身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也是通过成功完成任务积累的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最高金额的，可能是因为类似网站建设的任务，酬金高但是任务数量少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69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Relative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reputation</a:t>
            </a:r>
            <a:r>
              <a:rPr kumimoji="1" lang="zh-CN" altLang="en-US" baseline="0" dirty="0" smtClean="0"/>
              <a:t> 指对一个任务投稿的人在当前任务下所有交稿人之间相对排名。相对</a:t>
            </a:r>
            <a:r>
              <a:rPr kumimoji="1" lang="en-US" altLang="zh-CN" baseline="0" dirty="0" smtClean="0"/>
              <a:t>reputation</a:t>
            </a:r>
            <a:r>
              <a:rPr kumimoji="1" lang="zh-CN" altLang="en-US" baseline="0" dirty="0" smtClean="0"/>
              <a:t>等级越高，</a:t>
            </a:r>
            <a:r>
              <a:rPr kumimoji="1" lang="en-US" altLang="zh-CN" baseline="0" dirty="0" smtClean="0"/>
              <a:t>relative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reputation</a:t>
            </a:r>
            <a:r>
              <a:rPr kumimoji="1" lang="zh-CN" altLang="en-US" baseline="0" dirty="0" smtClean="0"/>
              <a:t>越接近于</a:t>
            </a:r>
            <a:r>
              <a:rPr kumimoji="1" lang="en-US" altLang="zh-CN" baseline="0" dirty="0" smtClean="0"/>
              <a:t>1.</a:t>
            </a:r>
            <a:endParaRPr kumimoji="1" lang="zh-CN" altLang="en-US" baseline="0" dirty="0" smtClean="0"/>
          </a:p>
          <a:p>
            <a:r>
              <a:rPr kumimoji="1" lang="zh-CN" altLang="en-US" baseline="0" dirty="0" smtClean="0"/>
              <a:t>可见和</a:t>
            </a:r>
            <a:r>
              <a:rPr kumimoji="1" lang="en-US" altLang="zh-CN" baseline="0" dirty="0" smtClean="0"/>
              <a:t>reputation</a:t>
            </a:r>
            <a:r>
              <a:rPr kumimoji="1" lang="zh-CN" altLang="en-US" baseline="0" dirty="0" smtClean="0"/>
              <a:t>的增长是反向的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38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不同物理含义的特征数值上有一定相关性，又因为</a:t>
            </a:r>
            <a:r>
              <a:rPr kumimoji="1" lang="en-US" altLang="zh-CN" dirty="0" smtClean="0"/>
              <a:t>heavy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tail</a:t>
            </a:r>
            <a:r>
              <a:rPr kumimoji="1" lang="zh-CN" altLang="en-US" baseline="0" dirty="0" smtClean="0"/>
              <a:t> 原因，大量数据具有相关值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3D531-AFB0-A745-9CD3-BBB11668CEA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时间倒序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07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时间正序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LBS(location-based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service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45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Bernard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Marr(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商业数据分析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Uber’s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entire business model is based on the very Big Data principle of crowd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sourcing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err="1" smtClean="0"/>
              <a:t>Uber</a:t>
            </a:r>
            <a:r>
              <a:rPr kumimoji="1" lang="zh-CN" altLang="en-US" dirty="0" smtClean="0"/>
              <a:t>调价  供需关系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Kevin Kelly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失控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作者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广义的众包接近共享经济的概念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Bernard Marr(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商业数据分析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Uber’s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entire business model is based on the very Big Data principle of crowd sourcing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限制条件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uncertainty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Incentivization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经济激励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不容易开题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研究出来的结果是什么。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要从研究问题的角度，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不要从众包平台的角度来讲。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抓住几个点值得做的，有深度的点。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已有的工作。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大部分人专注于少数几类任务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520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至少有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个获选任务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优胜组；其他作为普通组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E923-6DDD-9C4D-86DA-E1A8C9142B7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FA88-6C70-534E-A0EE-BE544877BA48}" type="datetimeFigureOut">
              <a:rPr kumimoji="1" lang="zh-CN" altLang="en-US" smtClean="0"/>
              <a:t>16/10/31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77B9-D78F-6A47-B30E-35BCA2DB0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众包</a:t>
            </a:r>
            <a:r>
              <a:rPr kumimoji="1" lang="zh-CN" altLang="en-US" dirty="0" smtClean="0"/>
              <a:t>市场分析研究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20786" y="4222523"/>
            <a:ext cx="7647214" cy="1655762"/>
          </a:xfrm>
        </p:spPr>
        <p:txBody>
          <a:bodyPr/>
          <a:lstStyle/>
          <a:p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 普博</a:t>
            </a:r>
          </a:p>
          <a:p>
            <a:r>
              <a:rPr kumimoji="1" lang="zh-CN" altLang="en-US" dirty="0" smtClean="0"/>
              <a:t>段雪野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众包介绍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标注</a:t>
            </a:r>
            <a:r>
              <a:rPr kumimoji="1" lang="en-US" altLang="zh-CN" dirty="0" smtClean="0"/>
              <a:t>annotation—</a:t>
            </a:r>
            <a:r>
              <a:rPr kumimoji="1" lang="zh-CN" altLang="en-US" dirty="0" smtClean="0"/>
              <a:t>真值发现</a:t>
            </a:r>
            <a:r>
              <a:rPr kumimoji="1" lang="en-US" altLang="zh-CN" dirty="0" smtClean="0"/>
              <a:t>(truth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discovery)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例如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语句重点词、情感标注；</a:t>
            </a:r>
            <a:br>
              <a:rPr kumimoji="1" lang="zh-CN" altLang="en-US" dirty="0" smtClean="0"/>
            </a:br>
            <a:r>
              <a:rPr kumimoji="1" lang="zh-CN" altLang="en-US" dirty="0" smtClean="0"/>
              <a:t>	         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结果相关性比对；</a:t>
            </a:r>
            <a:br>
              <a:rPr kumimoji="1" lang="zh-CN" altLang="en-US" dirty="0" smtClean="0"/>
            </a:br>
            <a:r>
              <a:rPr kumimoji="1" lang="zh-CN" altLang="en-US" dirty="0" smtClean="0"/>
              <a:t>	         垃圾邮件标注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4259" y="3663476"/>
            <a:ext cx="1325185" cy="839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数据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7777401" y="2693603"/>
            <a:ext cx="1993692" cy="539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质量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777401" y="4985219"/>
            <a:ext cx="1993692" cy="539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产</a:t>
            </a:r>
            <a:r>
              <a:rPr kumimoji="1" lang="zh-CN" altLang="en-US" sz="2800" dirty="0" smtClean="0"/>
              <a:t>出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777402" y="3817239"/>
            <a:ext cx="1993692" cy="539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时间</a:t>
            </a:r>
            <a:endParaRPr kumimoji="1" lang="zh-CN" altLang="en-US" sz="2800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6269444" y="2975945"/>
            <a:ext cx="1507957" cy="111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1"/>
          </p:cNvCxnSpPr>
          <p:nvPr/>
        </p:nvCxnSpPr>
        <p:spPr>
          <a:xfrm>
            <a:off x="6216026" y="4081258"/>
            <a:ext cx="1561376" cy="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4" idx="3"/>
            <a:endCxn id="6" idx="1"/>
          </p:cNvCxnSpPr>
          <p:nvPr/>
        </p:nvCxnSpPr>
        <p:spPr>
          <a:xfrm>
            <a:off x="6269444" y="4083200"/>
            <a:ext cx="1507957" cy="11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07570" y="3669157"/>
            <a:ext cx="2439367" cy="839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众包平台</a:t>
            </a:r>
            <a:endParaRPr lang="en-US" altLang="zh-CN" sz="2800" dirty="0"/>
          </a:p>
        </p:txBody>
      </p:sp>
      <p:cxnSp>
        <p:nvCxnSpPr>
          <p:cNvPr id="12" name="直线箭头连接符 11"/>
          <p:cNvCxnSpPr>
            <a:endCxn id="4" idx="1"/>
          </p:cNvCxnSpPr>
          <p:nvPr/>
        </p:nvCxnSpPr>
        <p:spPr>
          <a:xfrm flipV="1">
            <a:off x="3946937" y="4083200"/>
            <a:ext cx="997322" cy="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07570" y="5255043"/>
            <a:ext cx="2439367" cy="839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自由</a:t>
            </a:r>
            <a:r>
              <a:rPr kumimoji="1" lang="zh-CN" altLang="en-US" sz="2800" dirty="0" smtClean="0"/>
              <a:t>职业者  </a:t>
            </a:r>
            <a:r>
              <a:rPr kumimoji="1" lang="en-US" altLang="zh-CN" sz="2800" dirty="0" smtClean="0"/>
              <a:t>(</a:t>
            </a:r>
            <a:r>
              <a:rPr kumimoji="1" lang="zh-CN" altLang="en-US" sz="2800" dirty="0" smtClean="0"/>
              <a:t>相对专家而言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  <p:sp>
        <p:nvSpPr>
          <p:cNvPr id="15" name="上箭头 14"/>
          <p:cNvSpPr/>
          <p:nvPr/>
        </p:nvSpPr>
        <p:spPr>
          <a:xfrm>
            <a:off x="2484937" y="4508605"/>
            <a:ext cx="484632" cy="7464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87644" y="6088901"/>
            <a:ext cx="1497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机器学习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训练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8786144" y="5524865"/>
            <a:ext cx="0" cy="62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众包介绍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标注</a:t>
            </a:r>
            <a:r>
              <a:rPr kumimoji="1" lang="en-US" altLang="zh-CN" dirty="0" smtClean="0"/>
              <a:t>annotation</a:t>
            </a:r>
            <a:r>
              <a:rPr kumimoji="1" lang="zh-CN" altLang="en-US" dirty="0" smtClean="0"/>
              <a:t>特点</a:t>
            </a:r>
          </a:p>
          <a:p>
            <a:pPr lvl="1"/>
            <a:r>
              <a:rPr kumimoji="1" lang="zh-CN" altLang="en-US" dirty="0" smtClean="0"/>
              <a:t>希望标注结果的准确率为</a:t>
            </a:r>
            <a:r>
              <a:rPr kumimoji="1" lang="en-US" altLang="zh-CN" dirty="0" smtClean="0"/>
              <a:t>100%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多数任务难度不高</a:t>
            </a:r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多为客观选择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 smtClean="0"/>
              <a:t>以专家进行的标注作为</a:t>
            </a:r>
            <a:r>
              <a:rPr kumimoji="1" lang="en-US" altLang="zh-CN" dirty="0" smtClean="0"/>
              <a:t>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众包介绍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标注</a:t>
            </a:r>
            <a:r>
              <a:rPr kumimoji="1" lang="en-US" altLang="zh-CN" dirty="0" smtClean="0"/>
              <a:t>annotation</a:t>
            </a:r>
            <a:r>
              <a:rPr kumimoji="1" lang="zh-CN" altLang="en-US" dirty="0" smtClean="0"/>
              <a:t>主流研究方法</a:t>
            </a:r>
          </a:p>
          <a:p>
            <a:pPr lvl="1"/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历史标注的准确情况作为先验，考虑产生</a:t>
            </a:r>
            <a:r>
              <a:rPr kumimoji="1" lang="en-US" altLang="zh-CN" dirty="0" smtClean="0"/>
              <a:t>uncertainty</a:t>
            </a:r>
            <a:r>
              <a:rPr kumimoji="1" lang="zh-CN" altLang="en-US" dirty="0" smtClean="0"/>
              <a:t>的因素进行建模求解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3212088"/>
            <a:ext cx="6591300" cy="3645912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flipV="1">
            <a:off x="4529138" y="4329112"/>
            <a:ext cx="1157287" cy="185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699718" y="3212088"/>
            <a:ext cx="3796956" cy="296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points</a:t>
            </a:r>
            <a:endParaRPr kumimoji="1" lang="zh-CN" altLang="en-US" dirty="0" smtClean="0"/>
          </a:p>
          <a:p>
            <a:r>
              <a:rPr kumimoji="1" lang="en-US" altLang="zh-CN" dirty="0" smtClean="0"/>
              <a:t>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points</a:t>
            </a:r>
            <a:endParaRPr kumimoji="1" lang="zh-CN" altLang="en-US" dirty="0" smtClean="0"/>
          </a:p>
          <a:p>
            <a:r>
              <a:rPr kumimoji="1" lang="en-US" altLang="zh-CN" dirty="0" smtClean="0"/>
              <a:t>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labelers</a:t>
            </a:r>
            <a:endParaRPr kumimoji="1" lang="zh-CN" altLang="en-US" dirty="0" smtClean="0"/>
          </a:p>
          <a:p>
            <a:r>
              <a:rPr kumimoji="1" lang="en-US" altLang="zh-CN" dirty="0" smtClean="0"/>
              <a:t>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labelers</a:t>
            </a:r>
            <a:endParaRPr kumimoji="1" lang="zh-CN" altLang="en-US" dirty="0" smtClean="0"/>
          </a:p>
          <a:p>
            <a:r>
              <a:rPr kumimoji="1" lang="en-US" altLang="zh-CN" dirty="0" smtClean="0"/>
              <a:t>Z: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基于众包市场</a:t>
            </a:r>
            <a:r>
              <a:rPr kumimoji="1" lang="en-US" altLang="zh-CN" dirty="0" err="1"/>
              <a:t>zbj</a:t>
            </a:r>
            <a:r>
              <a:rPr kumimoji="1" lang="zh-CN" altLang="en-US" dirty="0"/>
              <a:t>的分析研究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zbj</a:t>
            </a:r>
            <a:r>
              <a:rPr kumimoji="1" lang="zh-CN" altLang="en-US" dirty="0"/>
              <a:t>平台</a:t>
            </a:r>
            <a:r>
              <a:rPr kumimoji="1" lang="zh-CN" altLang="en-US" dirty="0" smtClean="0"/>
              <a:t>简介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任务</a:t>
            </a:r>
            <a:r>
              <a:rPr kumimoji="1" lang="zh-CN" altLang="en-US" dirty="0" smtClean="0"/>
              <a:t>目标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特征</a:t>
            </a:r>
            <a:r>
              <a:rPr kumimoji="1" lang="zh-CN" altLang="en-US" dirty="0" smtClean="0"/>
              <a:t>分析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特征筛选与预测</a:t>
            </a:r>
            <a:endParaRPr kumimoji="1" lang="zh-CN" altLang="en-US" dirty="0"/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zbj</a:t>
            </a:r>
            <a:r>
              <a:rPr kumimoji="1" lang="zh-CN" altLang="en-US" dirty="0"/>
              <a:t>平台简介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猪八戒</a:t>
            </a:r>
            <a:r>
              <a:rPr kumimoji="1" lang="en-US" altLang="zh-CN" dirty="0" err="1" smtClean="0"/>
              <a:t>zbj.com</a:t>
            </a:r>
            <a:r>
              <a:rPr kumimoji="1" lang="en-US" altLang="zh-CN" dirty="0" smtClean="0"/>
              <a:t>,</a:t>
            </a:r>
            <a:r>
              <a:rPr kumimoji="1" lang="zh-CN" altLang="en-US" dirty="0"/>
              <a:t>服务交易品类涵盖创意设计、网站建设、网络营销、文案策划、生活服务等多种</a:t>
            </a:r>
            <a:r>
              <a:rPr kumimoji="1" lang="zh-CN" altLang="en-US" dirty="0" smtClean="0"/>
              <a:t>行业。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角色与任务</a:t>
            </a:r>
          </a:p>
          <a:p>
            <a:pPr lvl="1"/>
            <a:r>
              <a:rPr kumimoji="1" lang="zh-CN" altLang="en-US" dirty="0" smtClean="0"/>
              <a:t>雇主</a:t>
            </a:r>
            <a:r>
              <a:rPr kumimoji="1" lang="en-US" altLang="zh-CN" dirty="0" smtClean="0"/>
              <a:t>(requesters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服务商</a:t>
            </a:r>
            <a:r>
              <a:rPr kumimoji="1" lang="en-US" altLang="zh-CN" dirty="0" smtClean="0"/>
              <a:t>(human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workers)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任务</a:t>
            </a:r>
            <a:r>
              <a:rPr kumimoji="1" lang="en-US" altLang="zh-CN" dirty="0" smtClean="0"/>
              <a:t>(task)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稿件</a:t>
            </a:r>
            <a:r>
              <a:rPr kumimoji="1" lang="en-US" altLang="zh-CN" dirty="0" smtClean="0"/>
              <a:t>(workers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pieceworks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task)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365125"/>
            <a:ext cx="8255000" cy="318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1600"/>
            <a:ext cx="10820400" cy="240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4102" y="326043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服务商要求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7538" y="10253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成本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000"/>
            <a:ext cx="7289800" cy="6489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0851" y="525364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稿件</a:t>
            </a:r>
            <a:r>
              <a:rPr kumimoji="1" lang="en-US" altLang="zh-CN" sz="2400" dirty="0">
                <a:solidFill>
                  <a:srgbClr val="FF0000"/>
                </a:solidFill>
              </a:rPr>
              <a:t>b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8700" y="2910185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稿件</a:t>
            </a:r>
            <a:r>
              <a:rPr kumimoji="1" lang="en-US" altLang="zh-CN" sz="2400" smtClean="0">
                <a:solidFill>
                  <a:srgbClr val="FF0000"/>
                </a:solidFill>
              </a:rPr>
              <a:t>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任务目标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任务</a:t>
            </a:r>
          </a:p>
          <a:p>
            <a:pPr lvl="1"/>
            <a:r>
              <a:rPr kumimoji="1" lang="zh-CN" altLang="en-US" sz="2800" dirty="0" smtClean="0"/>
              <a:t>对</a:t>
            </a:r>
            <a:r>
              <a:rPr kumimoji="1" lang="zh-CN" altLang="en-US" sz="2800" dirty="0"/>
              <a:t>众包平台</a:t>
            </a:r>
            <a:r>
              <a:rPr kumimoji="1" lang="en-US" altLang="zh-CN" sz="2800" dirty="0" err="1" smtClean="0"/>
              <a:t>zbj.com</a:t>
            </a:r>
            <a:r>
              <a:rPr kumimoji="1" lang="zh-CN" altLang="en-US" sz="2800" dirty="0" smtClean="0"/>
              <a:t>任务特征进行</a:t>
            </a:r>
            <a:r>
              <a:rPr kumimoji="1" lang="zh-CN" altLang="en-US" sz="2800" dirty="0" smtClean="0"/>
              <a:t>分析</a:t>
            </a:r>
            <a:endParaRPr kumimoji="1" lang="zh-CN" altLang="en-US" sz="2800" dirty="0" smtClean="0"/>
          </a:p>
          <a:p>
            <a:pPr lvl="1"/>
            <a:r>
              <a:rPr kumimoji="1" lang="zh-CN" altLang="en-US" sz="2800" dirty="0" smtClean="0"/>
              <a:t>对任务中的稿件中标进行预测</a:t>
            </a:r>
          </a:p>
          <a:p>
            <a:pPr lvl="1"/>
            <a:endParaRPr kumimoji="1" lang="zh-CN" altLang="en-US" sz="3200" dirty="0" smtClean="0"/>
          </a:p>
          <a:p>
            <a:r>
              <a:rPr kumimoji="1" lang="zh-CN" altLang="en-US" sz="3200" dirty="0" smtClean="0"/>
              <a:t>目标</a:t>
            </a:r>
          </a:p>
          <a:p>
            <a:pPr lvl="1"/>
            <a:r>
              <a:rPr kumimoji="1" lang="zh-CN" altLang="en-US" sz="2800" dirty="0" smtClean="0"/>
              <a:t>对雇主推荐高质量</a:t>
            </a:r>
            <a:r>
              <a:rPr kumimoji="1" lang="zh-CN" altLang="en-US" sz="2800" dirty="0" smtClean="0"/>
              <a:t>稿件</a:t>
            </a:r>
            <a:endParaRPr kumimoji="1" lang="zh-CN" altLang="en-US" sz="2800" dirty="0" smtClean="0"/>
          </a:p>
          <a:p>
            <a:pPr lvl="1"/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任务目标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199" y="2237015"/>
          <a:ext cx="9416143" cy="4074660"/>
        </p:xfrm>
        <a:graphic>
          <a:graphicData uri="http://schemas.openxmlformats.org/drawingml/2006/table">
            <a:tbl>
              <a:tblPr/>
              <a:tblGrid>
                <a:gridCol w="792064"/>
                <a:gridCol w="1478888"/>
                <a:gridCol w="2475893"/>
                <a:gridCol w="2957776"/>
                <a:gridCol w="1711522"/>
              </a:tblGrid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编号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类目名称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平均稿件数量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平均任务时间</a:t>
                      </a:r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天</a:t>
                      </a:r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任务数量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动画漫画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11.8205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11.2115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品牌设计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24.2378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8.3283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26963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摄影摄像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8.3088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文案策划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43.599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10.5218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网站建设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3.8214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28.5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装修服务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12.3846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9.497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起名取名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47.8963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11.2025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4527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软件开发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4.3176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11.9882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任务分类</a:t>
            </a:r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701385"/>
            <a:ext cx="10178322" cy="4834326"/>
          </a:xfrm>
        </p:spPr>
        <p:txBody>
          <a:bodyPr/>
          <a:lstStyle/>
          <a:p>
            <a:r>
              <a:rPr kumimoji="1" lang="zh-CN" altLang="en-US" dirty="0" smtClean="0"/>
              <a:t>服务商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worker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参与任务种类数</a:t>
            </a:r>
          </a:p>
          <a:p>
            <a:pPr lvl="1"/>
            <a:r>
              <a:rPr kumimoji="1" lang="zh-CN" altLang="en-US" dirty="0" smtClean="0"/>
              <a:t>系统</a:t>
            </a:r>
            <a:r>
              <a:rPr kumimoji="1" lang="en-US" altLang="zh-CN" dirty="0" smtClean="0"/>
              <a:t>reputation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提交稿件数量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整体、类别、价格区间）</a:t>
            </a:r>
          </a:p>
          <a:p>
            <a:pPr lvl="1"/>
            <a:r>
              <a:rPr kumimoji="1" lang="zh-CN" altLang="en-US" dirty="0" smtClean="0"/>
              <a:t>工作效率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单位时间提交稿件数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完成能力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获选稿件与总提交稿件关系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雇主</a:t>
            </a:r>
          </a:p>
          <a:p>
            <a:pPr lvl="1"/>
            <a:r>
              <a:rPr kumimoji="1" lang="zh-CN" altLang="en-US" dirty="0" smtClean="0"/>
              <a:t>已选稿件的 服务商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，相对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， 稿件提交时间</a:t>
            </a:r>
          </a:p>
          <a:p>
            <a:pPr lvl="1"/>
            <a:r>
              <a:rPr kumimoji="1" lang="zh-CN" altLang="en-US" dirty="0" smtClean="0"/>
              <a:t>是否曾选择该服务商</a:t>
            </a:r>
          </a:p>
          <a:p>
            <a:r>
              <a:rPr kumimoji="1" lang="zh-CN" altLang="en-US" dirty="0" smtClean="0"/>
              <a:t>稿件</a:t>
            </a:r>
          </a:p>
          <a:p>
            <a:pPr lvl="1"/>
            <a:r>
              <a:rPr kumimoji="1" lang="zh-CN" altLang="en-US" dirty="0" smtClean="0"/>
              <a:t>当前稿件在当前任务范围内的相对 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、提交稿件时间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背景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共享</a:t>
            </a:r>
            <a:r>
              <a:rPr kumimoji="1" lang="zh-CN" altLang="en-US" sz="3600" dirty="0" smtClean="0"/>
              <a:t>经济</a:t>
            </a:r>
          </a:p>
          <a:p>
            <a:endParaRPr kumimoji="1" lang="zh-CN" altLang="en-US" sz="3600" dirty="0" smtClean="0"/>
          </a:p>
          <a:p>
            <a:r>
              <a:rPr kumimoji="1" lang="zh-CN" altLang="en-US" sz="3600" dirty="0" smtClean="0"/>
              <a:t>众包介绍</a:t>
            </a:r>
          </a:p>
          <a:p>
            <a:endParaRPr kumimoji="1" lang="zh-CN" altLang="en-US" sz="3600" dirty="0"/>
          </a:p>
          <a:p>
            <a:r>
              <a:rPr kumimoji="1" lang="zh-CN" altLang="en-US" sz="3600" dirty="0" smtClean="0"/>
              <a:t>基于众包市场</a:t>
            </a:r>
            <a:r>
              <a:rPr kumimoji="1" lang="en-US" altLang="zh-CN" sz="3600" dirty="0" err="1" smtClean="0"/>
              <a:t>zbj</a:t>
            </a:r>
            <a:r>
              <a:rPr kumimoji="1" lang="zh-CN" altLang="en-US" sz="3600" dirty="0" smtClean="0"/>
              <a:t>的分析研究</a:t>
            </a:r>
          </a:p>
          <a:p>
            <a:endParaRPr kumimoji="1" lang="zh-CN" altLang="en-US" sz="3600" dirty="0"/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服务商参与</a:t>
            </a:r>
            <a:r>
              <a:rPr kumimoji="1" lang="zh-CN" altLang="en-US" dirty="0" smtClean="0"/>
              <a:t>任务</a:t>
            </a:r>
            <a:r>
              <a:rPr kumimoji="1" lang="zh-CN" altLang="en-US" dirty="0" smtClean="0"/>
              <a:t>种类</a:t>
            </a:r>
            <a:r>
              <a:rPr kumimoji="1" lang="zh-CN" altLang="en-US" dirty="0" smtClean="0"/>
              <a:t>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image3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1690688"/>
            <a:ext cx="7622499" cy="43913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529" y="414213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服务商工作效率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1678" y="1520342"/>
            <a:ext cx="3770027" cy="263408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21705" y="1520342"/>
            <a:ext cx="3770026" cy="263408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1251677" y="4154422"/>
            <a:ext cx="3770027" cy="2668249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5021704" y="4154422"/>
            <a:ext cx="3770027" cy="2719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7003" y="260654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优胜组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7003" y="52526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普通组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雇主对服务商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选择</a:t>
            </a:r>
            <a:endParaRPr kumimoji="1" lang="zh-CN" altLang="en-US" dirty="0"/>
          </a:p>
        </p:txBody>
      </p:sp>
      <p:pic>
        <p:nvPicPr>
          <p:cNvPr id="4" name="image61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70036" y="1656413"/>
            <a:ext cx="4684427" cy="4459574"/>
          </a:xfrm>
          <a:prstGeom prst="rect">
            <a:avLst/>
          </a:prstGeom>
          <a:ln/>
        </p:spPr>
      </p:pic>
      <p:pic>
        <p:nvPicPr>
          <p:cNvPr id="5" name="image3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400540" y="1656413"/>
            <a:ext cx="4905610" cy="4479328"/>
          </a:xfrm>
          <a:prstGeom prst="rect">
            <a:avLst/>
          </a:prstGeom>
          <a:ln/>
        </p:spPr>
      </p:pic>
      <p:sp>
        <p:nvSpPr>
          <p:cNvPr id="6" name="文本框 5"/>
          <p:cNvSpPr txBox="1"/>
          <p:nvPr/>
        </p:nvSpPr>
        <p:spPr>
          <a:xfrm>
            <a:off x="2111432" y="61357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优胜组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4952" y="61357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普通组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雇主对服务商 </a:t>
            </a:r>
            <a:r>
              <a:rPr kumimoji="1" lang="en-US" altLang="zh-CN" dirty="0" smtClean="0"/>
              <a:t>relative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Reputation</a:t>
            </a:r>
            <a:r>
              <a:rPr kumimoji="1" lang="zh-CN" altLang="en-US" dirty="0" smtClean="0"/>
              <a:t>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image12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85176" y="1825625"/>
            <a:ext cx="7697450" cy="46239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特征筛选预测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特征分组与方法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单特征组</a:t>
            </a:r>
            <a:r>
              <a:rPr kumimoji="1" lang="zh-CN" altLang="en-US" dirty="0" smtClean="0"/>
              <a:t>分析及预测结果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寻找最优特征</a:t>
            </a:r>
            <a:r>
              <a:rPr kumimoji="1" lang="zh-CN" altLang="en-US" dirty="0" smtClean="0"/>
              <a:t>组合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3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特征分组与方法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956601" y="1434906"/>
          <a:ext cx="9875522" cy="3490030"/>
        </p:xfrm>
        <a:graphic>
          <a:graphicData uri="http://schemas.openxmlformats.org/drawingml/2006/table">
            <a:tbl>
              <a:tblPr/>
              <a:tblGrid>
                <a:gridCol w="1962133"/>
                <a:gridCol w="2789147"/>
                <a:gridCol w="5124242"/>
              </a:tblGrid>
              <a:tr h="349003"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特征组名称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举例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userspecific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用户偏好相关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不同类别、价格参与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比例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;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参与任务种类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time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提交时间相关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绝对时间、相对时间排名、排名比例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sucnum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成功稿件量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全部、当前类别、当前价格区间的成功稿件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sucrate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成功率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全部、当前类别、当前价格区间的成功率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worknum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提交工作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稿件量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包括不同时间段内提交稿件数量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系统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相对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，绝对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，排名比例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cost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失败稿件数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employer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雇主选择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实际为雇主选择的偏好与实际稿件之间的差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hits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雇主与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worker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关联关系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38200" y="5205048"/>
            <a:ext cx="950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方法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Random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Forest</a:t>
            </a:r>
            <a:r>
              <a:rPr kumimoji="1" lang="zh-CN" altLang="en-US" sz="2400" dirty="0" smtClean="0"/>
              <a:t>进行</a:t>
            </a:r>
            <a:r>
              <a:rPr kumimoji="1" lang="en-US" altLang="zh-CN" sz="2400" dirty="0" err="1" smtClean="0"/>
              <a:t>pointwise</a:t>
            </a:r>
            <a:r>
              <a:rPr kumimoji="1" lang="en-US" altLang="zh-CN" sz="2400" dirty="0" smtClean="0"/>
              <a:t>/pairwise</a:t>
            </a:r>
            <a:r>
              <a:rPr kumimoji="1" lang="zh-CN" altLang="en-US" sz="2400" dirty="0" smtClean="0"/>
              <a:t> 学习</a:t>
            </a:r>
          </a:p>
          <a:p>
            <a:r>
              <a:rPr kumimoji="1" lang="en-US" altLang="zh-CN" sz="2400" dirty="0" smtClean="0"/>
              <a:t>Evaluation: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MAP@k</a:t>
            </a:r>
            <a:r>
              <a:rPr kumimoji="1" lang="zh-CN" altLang="en-US" sz="2400" dirty="0" smtClean="0"/>
              <a:t> ，计算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次取均值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6043"/>
            <a:ext cx="10568037" cy="58619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单特征组分析及预测结果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46129" y="1659683"/>
            <a:ext cx="2182919" cy="4351338"/>
          </a:xfrm>
        </p:spPr>
        <p:txBody>
          <a:bodyPr/>
          <a:lstStyle/>
          <a:p>
            <a:r>
              <a:rPr kumimoji="1" lang="en-US" altLang="zh-CN" dirty="0" smtClean="0"/>
              <a:t>Low: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reputation</a:t>
            </a:r>
            <a:endParaRPr kumimoji="1" lang="zh-CN" altLang="en-US" dirty="0" smtClean="0"/>
          </a:p>
          <a:p>
            <a:r>
              <a:rPr kumimoji="1" lang="en-US" altLang="zh-CN" dirty="0" smtClean="0"/>
              <a:t>High: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employer,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" y="963386"/>
            <a:ext cx="10626911" cy="58946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单特征组分析及预测结果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2468" y="1690688"/>
            <a:ext cx="2152357" cy="4351338"/>
          </a:xfrm>
        </p:spPr>
        <p:txBody>
          <a:bodyPr/>
          <a:lstStyle/>
          <a:p>
            <a:r>
              <a:rPr kumimoji="1" lang="en-US" altLang="zh-CN" dirty="0" smtClean="0"/>
              <a:t>Low: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reputation,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employer</a:t>
            </a:r>
            <a:endParaRPr kumimoji="1" lang="zh-CN" altLang="en-US" dirty="0" smtClean="0"/>
          </a:p>
          <a:p>
            <a:r>
              <a:rPr kumimoji="1" lang="zh-CN" altLang="en-US" dirty="0" smtClean="0"/>
              <a:t>单特征组和</a:t>
            </a:r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区别不大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单特征组分析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结论：</a:t>
            </a:r>
          </a:p>
          <a:p>
            <a:pPr lvl="1"/>
            <a:r>
              <a:rPr kumimoji="1" lang="zh-CN" altLang="en-US" sz="2800" dirty="0" smtClean="0"/>
              <a:t>平台本身的</a:t>
            </a:r>
            <a:r>
              <a:rPr kumimoji="1" lang="en-US" altLang="zh-CN" sz="2800" dirty="0" smtClean="0"/>
              <a:t>Reputation</a:t>
            </a:r>
            <a:r>
              <a:rPr kumimoji="1" lang="zh-CN" altLang="en-US" sz="2800" dirty="0" smtClean="0"/>
              <a:t> 在预测中，不论什么类型的任务效果都不好。</a:t>
            </a:r>
          </a:p>
          <a:p>
            <a:pPr lvl="1"/>
            <a:r>
              <a:rPr kumimoji="1" lang="en-US" altLang="zh-CN" sz="2800" dirty="0" smtClean="0"/>
              <a:t>Time</a:t>
            </a:r>
            <a:r>
              <a:rPr kumimoji="1" lang="zh-CN" altLang="en-US" sz="2800" dirty="0" smtClean="0"/>
              <a:t> 在动画漫画里面的作用明显，</a:t>
            </a:r>
            <a:r>
              <a:rPr kumimoji="1" lang="en-US" altLang="zh-CN" sz="2800" dirty="0" smtClean="0"/>
              <a:t>baseline</a:t>
            </a:r>
            <a:r>
              <a:rPr kumimoji="1" lang="zh-CN" altLang="en-US" sz="2800" dirty="0" smtClean="0"/>
              <a:t>中按照时间倒序进行选择也能有很好的表现，很可能跟 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任务难度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缺乏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ground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truth)</a:t>
            </a:r>
            <a:r>
              <a:rPr kumimoji="1" lang="zh-CN" altLang="en-US" sz="2800" dirty="0" smtClean="0"/>
              <a:t> </a:t>
            </a:r>
            <a:r>
              <a:rPr kumimoji="1" lang="zh-CN" altLang="en-US" sz="2800" dirty="0" smtClean="0"/>
              <a:t>有关，并且这种设计制作类任务很可能</a:t>
            </a:r>
            <a:r>
              <a:rPr kumimoji="1" lang="en-US" altLang="zh-CN" sz="2800" dirty="0" smtClean="0"/>
              <a:t>”</a:t>
            </a:r>
            <a:r>
              <a:rPr kumimoji="1" lang="zh-CN" altLang="en-US" sz="2800" dirty="0" smtClean="0"/>
              <a:t>精工出细活儿</a:t>
            </a:r>
            <a:r>
              <a:rPr kumimoji="1" lang="en-US" altLang="zh-CN" sz="2800" dirty="0" smtClean="0"/>
              <a:t>”(</a:t>
            </a:r>
            <a:r>
              <a:rPr lang="en-US" altLang="zh-CN" sz="2800" dirty="0"/>
              <a:t>Soft fire makes sweet malt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>。</a:t>
            </a:r>
          </a:p>
          <a:p>
            <a:pPr lvl="1"/>
            <a:r>
              <a:rPr kumimoji="1" lang="en-US" altLang="zh-CN" sz="2800" dirty="0" smtClean="0"/>
              <a:t>Employer</a:t>
            </a:r>
            <a:r>
              <a:rPr kumimoji="1" lang="zh-CN" altLang="en-US" sz="2800" dirty="0" smtClean="0"/>
              <a:t> 在动画漫画任务中表现好，可能是因为稿件数较少雇主的个人喜好表现的更加明显。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Greedy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Elimination</a:t>
            </a:r>
            <a:r>
              <a:rPr kumimoji="1" lang="zh-CN" altLang="en-US" dirty="0" smtClean="0"/>
              <a:t>，每轮寻找剔除后 剩余特征表现最优的特征组进行剔除。生成剔除序列。</a:t>
            </a:r>
          </a:p>
          <a:p>
            <a:r>
              <a:rPr kumimoji="1" lang="zh-CN" altLang="en-US" dirty="0" smtClean="0"/>
              <a:t>根据剔除序列的倒序，进行特征叠加的实验，调整叠加过程中使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较大幅度下降的特征，并重新计算。</a:t>
            </a:r>
          </a:p>
          <a:p>
            <a:r>
              <a:rPr kumimoji="1" lang="zh-CN" altLang="en-US" dirty="0" smtClean="0"/>
              <a:t>表现优劣，是根据</a:t>
            </a:r>
            <a:r>
              <a:rPr kumimoji="1" lang="en-US" altLang="zh-CN" dirty="0" smtClean="0"/>
              <a:t>MAP@1-10/MAP@[1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8]</a:t>
            </a:r>
            <a:r>
              <a:rPr kumimoji="1" lang="zh-CN" altLang="en-US" dirty="0" smtClean="0"/>
              <a:t>的和作为判断。</a:t>
            </a:r>
            <a:endParaRPr kumimoji="1" lang="zh-CN" altLang="en-US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Greedy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Elimination</a:t>
            </a:r>
            <a:r>
              <a:rPr kumimoji="1" lang="zh-CN" altLang="en-US" dirty="0" smtClean="0"/>
              <a:t> 很容易产生双峰的结果，不利于调整。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  <a:r>
              <a:rPr kumimoji="1" lang="en-US" altLang="zh-CN" dirty="0"/>
              <a:t>-</a:t>
            </a:r>
            <a:r>
              <a:rPr kumimoji="1" lang="zh-CN" altLang="en-US" dirty="0"/>
              <a:t>共享经济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共享经济</a:t>
            </a:r>
          </a:p>
          <a:p>
            <a:pPr lvl="1"/>
            <a:r>
              <a:rPr lang="zh-CN" altLang="en-US" dirty="0" smtClean="0"/>
              <a:t>狭义上，以</a:t>
            </a:r>
            <a:r>
              <a:rPr lang="zh-CN" altLang="en-US" dirty="0"/>
              <a:t>获得一定报酬为主要目的，基于陌生人且存在物品使用权暂时转移的一种商业</a:t>
            </a:r>
            <a:r>
              <a:rPr lang="zh-CN" altLang="en-US" dirty="0" smtClean="0"/>
              <a:t>模式</a:t>
            </a:r>
          </a:p>
          <a:p>
            <a:pPr lvl="1"/>
            <a:endParaRPr lang="zh-CN" altLang="en-US" dirty="0" smtClean="0"/>
          </a:p>
          <a:p>
            <a:r>
              <a:rPr kumimoji="1" lang="zh-CN" altLang="en-US" dirty="0" smtClean="0"/>
              <a:t>共享经济本质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整合</a:t>
            </a:r>
            <a:r>
              <a:rPr lang="zh-CN" altLang="en-US" dirty="0"/>
              <a:t>线下的</a:t>
            </a:r>
            <a:r>
              <a:rPr lang="zh-CN" altLang="en-US" dirty="0">
                <a:solidFill>
                  <a:srgbClr val="FF0000"/>
                </a:solidFill>
              </a:rPr>
              <a:t>闲散</a:t>
            </a:r>
            <a:r>
              <a:rPr lang="zh-CN" altLang="en-US" dirty="0"/>
              <a:t>物品或服务者，让他们以</a:t>
            </a:r>
            <a:r>
              <a:rPr lang="zh-CN" altLang="en-US" dirty="0">
                <a:solidFill>
                  <a:srgbClr val="FF0000"/>
                </a:solidFill>
              </a:rPr>
              <a:t>较低的价格</a:t>
            </a:r>
            <a:r>
              <a:rPr lang="zh-CN" altLang="en-US" dirty="0"/>
              <a:t>提供产品或服务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0715224" cy="594360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32955" y="1690688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pointwise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5214" y="3510643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Employer</a:t>
            </a:r>
            <a:endParaRPr kumimoji="1" lang="zh-CN" altLang="en-US" dirty="0" smtClean="0"/>
          </a:p>
          <a:p>
            <a:r>
              <a:rPr kumimoji="1" lang="zh-CN" altLang="en-US" dirty="0" smtClean="0"/>
              <a:t>能看到明</a:t>
            </a:r>
          </a:p>
          <a:p>
            <a:r>
              <a:rPr kumimoji="1" lang="zh-CN" altLang="en-US" dirty="0" smtClean="0"/>
              <a:t>显下降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386"/>
            <a:ext cx="10626909" cy="589461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4600" y="1756004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pairwise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5214" y="3510643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Employer</a:t>
            </a:r>
            <a:endParaRPr kumimoji="1" lang="zh-CN" altLang="en-US" dirty="0" smtClean="0"/>
          </a:p>
          <a:p>
            <a:r>
              <a:rPr kumimoji="1" lang="zh-CN" altLang="en-US" dirty="0" smtClean="0"/>
              <a:t>能看到明</a:t>
            </a:r>
          </a:p>
          <a:p>
            <a:r>
              <a:rPr kumimoji="1" lang="zh-CN" altLang="en-US" dirty="0" smtClean="0"/>
              <a:t>显下降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95214" y="2125336"/>
            <a:ext cx="110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Pairwise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明显</a:t>
            </a:r>
            <a:br>
              <a:rPr kumimoji="1" lang="zh-CN" altLang="en-US" dirty="0" smtClean="0"/>
            </a:br>
            <a:r>
              <a:rPr kumimoji="1" lang="zh-CN" altLang="en-US" dirty="0" smtClean="0"/>
              <a:t>会优于</a:t>
            </a:r>
            <a:br>
              <a:rPr kumimoji="1" lang="zh-CN" altLang="en-US" dirty="0" smtClean="0"/>
            </a:br>
            <a:r>
              <a:rPr kumimoji="1" lang="en-US" altLang="zh-CN" dirty="0" err="1" smtClean="0"/>
              <a:t>pointwise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528" y="3206297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共享经济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共享</a:t>
            </a:r>
            <a:r>
              <a:rPr kumimoji="1" lang="zh-CN" altLang="en-US" dirty="0" smtClean="0"/>
              <a:t>经济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产生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3658" y="2660073"/>
            <a:ext cx="1562793" cy="5652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传统社会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3656" y="3360275"/>
            <a:ext cx="1562793" cy="14432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熟人关系、有限空间下共享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3656" y="4938451"/>
            <a:ext cx="1562793" cy="778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无报酬、实物共享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07783" y="2629593"/>
            <a:ext cx="1562793" cy="5652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互联网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07781" y="3329795"/>
            <a:ext cx="1562793" cy="14432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陌生人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熟人信息共享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07781" y="4907971"/>
            <a:ext cx="1562793" cy="778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无报酬、信息共享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2383" y="2629598"/>
            <a:ext cx="1562793" cy="5652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移动互联网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32381" y="3329800"/>
            <a:ext cx="1562793" cy="14432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陌生人实物、服务共享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232381" y="4907976"/>
            <a:ext cx="1562793" cy="778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有报酬、实物或服务共享</a:t>
            </a:r>
            <a:endParaRPr kumimoji="1"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851264" y="3807574"/>
            <a:ext cx="1781701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345390" y="3807574"/>
            <a:ext cx="1781701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1213656" y="4907971"/>
            <a:ext cx="0" cy="170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6328765" y="4907971"/>
            <a:ext cx="0" cy="170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9795174" y="4887535"/>
            <a:ext cx="0" cy="170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3551094" y="3522299"/>
            <a:ext cx="3112" cy="44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7210612" y="3509282"/>
            <a:ext cx="3112" cy="44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227928" y="6092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共享</a:t>
            </a:r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43200" y="609290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共享经济</a:t>
            </a:r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 flipH="1">
            <a:off x="1213656" y="6212281"/>
            <a:ext cx="16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4406290" y="6212281"/>
            <a:ext cx="1921095" cy="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8683776" y="6212281"/>
            <a:ext cx="111139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6327385" y="6243918"/>
            <a:ext cx="1018177" cy="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149155" y="30441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互联网</a:t>
            </a:r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492306" y="2660073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智能手机</a:t>
            </a:r>
            <a:r>
              <a:rPr kumimoji="1" lang="en-US" altLang="zh-CN" dirty="0" smtClean="0"/>
              <a:t>LBS</a:t>
            </a:r>
            <a:r>
              <a:rPr kumimoji="1" lang="zh-CN" altLang="en-US" dirty="0" smtClean="0"/>
              <a:t>、</a:t>
            </a:r>
          </a:p>
          <a:p>
            <a:r>
              <a:rPr kumimoji="1" lang="zh-CN" altLang="en-US" dirty="0" smtClean="0"/>
              <a:t>支付、评论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6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  <a:r>
              <a:rPr kumimoji="1" lang="en-US" altLang="zh-CN" dirty="0"/>
              <a:t>-</a:t>
            </a:r>
            <a:r>
              <a:rPr kumimoji="1" lang="zh-CN" altLang="en-US" dirty="0"/>
              <a:t>共享经济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广义共享经济的共享内容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9934"/>
            <a:ext cx="9271000" cy="365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5334" y="5834523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0000"/>
                </a:solidFill>
              </a:rPr>
              <a:t>Airbnb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87372" y="5818853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优步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滴滴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24812" y="5834523"/>
            <a:ext cx="229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0000"/>
                </a:solidFill>
              </a:rPr>
              <a:t>Upwork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oDesk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),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Mechanical Turk</a:t>
            </a:r>
            <a:r>
              <a:rPr lang="en-US" altLang="zh-CN" sz="2400" dirty="0" smtClean="0"/>
              <a:t>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6029" y="277350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FF0000"/>
                </a:solidFill>
              </a:rPr>
              <a:t>互联网平台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98189" y="4358702"/>
            <a:ext cx="1152000" cy="1160053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2253" y="5834522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pl-PL" sz="2400" dirty="0">
                <a:solidFill>
                  <a:srgbClr val="FF0000"/>
                </a:solidFill>
              </a:rPr>
              <a:t>共享</a:t>
            </a:r>
            <a:r>
              <a:rPr kumimoji="1" lang="pl-PL" altLang="zh-CN" sz="2400" dirty="0" err="1">
                <a:solidFill>
                  <a:srgbClr val="FF0000"/>
                </a:solidFill>
              </a:rPr>
              <a:t>wifi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02766" y="58374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百度云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共享经济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共享经济的发展</a:t>
            </a:r>
          </a:p>
          <a:p>
            <a:endParaRPr kumimoji="1" lang="zh-CN" altLang="en-US" dirty="0"/>
          </a:p>
          <a:p>
            <a:pPr lvl="1"/>
            <a:r>
              <a:rPr lang="en-US" altLang="zh-CN" dirty="0" smtClean="0"/>
              <a:t>“</a:t>
            </a:r>
            <a:r>
              <a:rPr lang="zh-CN" altLang="en-US" dirty="0" smtClean="0"/>
              <a:t>未来</a:t>
            </a:r>
            <a:r>
              <a:rPr lang="zh-CN" altLang="en-US" dirty="0"/>
              <a:t>经济是按需经济，而不是所有经济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altLang="zh-CN" dirty="0" smtClean="0"/>
              <a:t>Kevin</a:t>
            </a:r>
            <a:r>
              <a:rPr lang="zh-CN" altLang="en-US" dirty="0" smtClean="0"/>
              <a:t> </a:t>
            </a:r>
            <a:r>
              <a:rPr lang="en-US" altLang="zh-CN" dirty="0" smtClean="0"/>
              <a:t>Kelly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所有权不再重要，使用权才最重要</a:t>
            </a:r>
            <a:endParaRPr lang="zh-CN" altLang="en-US" dirty="0" smtClean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 smtClean="0"/>
          </a:p>
          <a:p>
            <a:pPr lvl="1"/>
            <a:r>
              <a:rPr lang="en-US" altLang="zh-CN" dirty="0"/>
              <a:t>2014</a:t>
            </a:r>
            <a:r>
              <a:rPr lang="zh-CN" altLang="en-US" dirty="0"/>
              <a:t>年全球共享经济的市场规模达到</a:t>
            </a:r>
            <a:r>
              <a:rPr lang="en-US" altLang="zh-CN" dirty="0"/>
              <a:t>150</a:t>
            </a:r>
            <a:r>
              <a:rPr lang="zh-CN" altLang="en-US" dirty="0"/>
              <a:t>亿美金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预计</a:t>
            </a:r>
            <a:r>
              <a:rPr lang="zh-CN" altLang="en-US" dirty="0"/>
              <a:t>到</a:t>
            </a:r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zh-CN" altLang="en-US" dirty="0" smtClean="0"/>
              <a:t>，将</a:t>
            </a:r>
            <a:r>
              <a:rPr lang="zh-CN" altLang="en-US" dirty="0"/>
              <a:t>达到</a:t>
            </a:r>
            <a:r>
              <a:rPr lang="en-US" altLang="zh-CN" dirty="0"/>
              <a:t>3350</a:t>
            </a:r>
            <a:r>
              <a:rPr lang="zh-CN" altLang="en-US" dirty="0"/>
              <a:t>亿美金，年均复合增长率达到</a:t>
            </a:r>
            <a:r>
              <a:rPr lang="en-US" altLang="zh-CN" dirty="0"/>
              <a:t>36%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众包介绍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4462116" cy="4351338"/>
          </a:xfrm>
        </p:spPr>
        <p:txBody>
          <a:bodyPr/>
          <a:lstStyle/>
          <a:p>
            <a:r>
              <a:rPr kumimoji="1" lang="zh-CN" altLang="en-US" dirty="0" smtClean="0"/>
              <a:t>众包</a:t>
            </a:r>
            <a:r>
              <a:rPr kumimoji="1" lang="en-US" altLang="zh-CN" dirty="0" smtClean="0"/>
              <a:t>crowdsourcing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狭义的众包指的是</a:t>
            </a:r>
            <a:r>
              <a:rPr lang="zh-CN" altLang="en-US" dirty="0"/>
              <a:t>一个公司或机构把过去由员工执行的工作任务，以</a:t>
            </a:r>
            <a:r>
              <a:rPr lang="zh-CN" altLang="en-US" dirty="0">
                <a:solidFill>
                  <a:srgbClr val="FF0000"/>
                </a:solidFill>
              </a:rPr>
              <a:t>自由自愿</a:t>
            </a:r>
            <a:r>
              <a:rPr lang="zh-CN" altLang="en-US" dirty="0"/>
              <a:t>的形式外包给</a:t>
            </a:r>
            <a:r>
              <a:rPr lang="zh-CN" altLang="en-US" dirty="0">
                <a:solidFill>
                  <a:srgbClr val="FF0000"/>
                </a:solidFill>
              </a:rPr>
              <a:t>非特定</a:t>
            </a:r>
            <a:r>
              <a:rPr lang="zh-CN" altLang="en-US" dirty="0"/>
              <a:t>的（而且通常是大型的）大众网络的做法。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504836" y="895315"/>
            <a:ext cx="6470072" cy="55695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共享经济</a:t>
            </a:r>
          </a:p>
          <a:p>
            <a:pPr algn="ctr"/>
            <a:endParaRPr lang="zh-CN" altLang="en-US" dirty="0"/>
          </a:p>
          <a:p>
            <a:pPr algn="ctr"/>
            <a:endParaRPr lang="zh-CN" altLang="en-US" dirty="0" smtClean="0"/>
          </a:p>
          <a:p>
            <a:pPr algn="ctr"/>
            <a:endParaRPr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581369" y="2765128"/>
            <a:ext cx="2960403" cy="26576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Crowd-sensing</a:t>
            </a:r>
            <a:endParaRPr kumimoji="1" lang="zh-CN" altLang="en-US" sz="2400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012510" y="2351236"/>
            <a:ext cx="3731788" cy="3674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众包市场</a:t>
            </a:r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998673" y="4093971"/>
            <a:ext cx="1974240" cy="18859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标注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众包介绍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众包平台及其算法框架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5" y="2346799"/>
            <a:ext cx="8626538" cy="4511201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8737027" y="4086035"/>
            <a:ext cx="492370" cy="3516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49898" y="2737324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49898" y="3380422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49898" y="4023520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Software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49898" y="4664076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documents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49898" y="5304632"/>
            <a:ext cx="1364566" cy="4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money</a:t>
            </a:r>
            <a:endParaRPr kumimoji="1" lang="zh-CN" altLang="en-US" dirty="0"/>
          </a:p>
        </p:txBody>
      </p:sp>
      <p:sp>
        <p:nvSpPr>
          <p:cNvPr id="9" name="框架 8"/>
          <p:cNvSpPr/>
          <p:nvPr/>
        </p:nvSpPr>
        <p:spPr>
          <a:xfrm>
            <a:off x="1387929" y="3086100"/>
            <a:ext cx="1812471" cy="1220875"/>
          </a:xfrm>
          <a:prstGeom prst="fram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9191226" y="2346799"/>
            <a:ext cx="1879544" cy="3830164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8064" y="202719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output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众包介绍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382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众包平台的挑战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研究问题的来源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27" y="2026104"/>
            <a:ext cx="8718421" cy="48318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94075" y="3691051"/>
            <a:ext cx="2144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</a:rPr>
              <a:t>Uncertainty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1222</TotalTime>
  <Words>1297</Words>
  <Application>Microsoft Macintosh PowerPoint</Application>
  <PresentationFormat>宽屏</PresentationFormat>
  <Paragraphs>310</Paragraphs>
  <Slides>32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宋体</vt:lpstr>
      <vt:lpstr>Arial</vt:lpstr>
      <vt:lpstr>Office 主题</vt:lpstr>
      <vt:lpstr>众包市场分析研究</vt:lpstr>
      <vt:lpstr>概述</vt:lpstr>
      <vt:lpstr>背景-共享经济</vt:lpstr>
      <vt:lpstr>背景-共享经济</vt:lpstr>
      <vt:lpstr>背景-共享经济</vt:lpstr>
      <vt:lpstr>背景-共享经济</vt:lpstr>
      <vt:lpstr>众包介绍</vt:lpstr>
      <vt:lpstr>众包介绍</vt:lpstr>
      <vt:lpstr>众包介绍</vt:lpstr>
      <vt:lpstr>众包介绍</vt:lpstr>
      <vt:lpstr>众包介绍</vt:lpstr>
      <vt:lpstr>众包介绍</vt:lpstr>
      <vt:lpstr>基于众包市场zbj的分析研究</vt:lpstr>
      <vt:lpstr>zbj平台简介</vt:lpstr>
      <vt:lpstr>PowerPoint 演示文稿</vt:lpstr>
      <vt:lpstr>PowerPoint 演示文稿</vt:lpstr>
      <vt:lpstr>任务目标</vt:lpstr>
      <vt:lpstr>任务目标</vt:lpstr>
      <vt:lpstr>特征分析</vt:lpstr>
      <vt:lpstr>服务商参与任务种类数</vt:lpstr>
      <vt:lpstr>服务商工作效率</vt:lpstr>
      <vt:lpstr>雇主对服务商reputation选择</vt:lpstr>
      <vt:lpstr>雇主对服务商 relative Reputation选择</vt:lpstr>
      <vt:lpstr>特征筛选预测</vt:lpstr>
      <vt:lpstr>特征分组与方法</vt:lpstr>
      <vt:lpstr>单特征组分析及预测结果</vt:lpstr>
      <vt:lpstr>单特征组分析及预测结果</vt:lpstr>
      <vt:lpstr>单特征组分析</vt:lpstr>
      <vt:lpstr>寻找最优特征组合</vt:lpstr>
      <vt:lpstr>寻找最优特征组合</vt:lpstr>
      <vt:lpstr>寻找最优特征组合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Data crowdsursing</dc:title>
  <dc:creator>段雪野</dc:creator>
  <cp:lastModifiedBy>段雪野</cp:lastModifiedBy>
  <cp:revision>337</cp:revision>
  <dcterms:created xsi:type="dcterms:W3CDTF">2016-09-26T00:39:49Z</dcterms:created>
  <dcterms:modified xsi:type="dcterms:W3CDTF">2016-10-31T12:02:54Z</dcterms:modified>
</cp:coreProperties>
</file>