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2" r:id="rId8"/>
    <p:sldId id="283" r:id="rId9"/>
    <p:sldId id="284" r:id="rId10"/>
    <p:sldId id="285" r:id="rId11"/>
    <p:sldId id="287" r:id="rId12"/>
    <p:sldId id="261" r:id="rId13"/>
    <p:sldId id="288" r:id="rId14"/>
    <p:sldId id="289" r:id="rId15"/>
    <p:sldId id="290" r:id="rId16"/>
    <p:sldId id="262" r:id="rId17"/>
    <p:sldId id="291" r:id="rId18"/>
    <p:sldId id="292" r:id="rId19"/>
    <p:sldId id="294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6"/>
  </p:normalViewPr>
  <p:slideViewPr>
    <p:cSldViewPr snapToGrid="0" snapToObjects="1">
      <p:cViewPr varScale="1">
        <p:scale>
          <a:sx n="82" d="100"/>
          <a:sy n="82" d="100"/>
        </p:scale>
        <p:origin x="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libaba/Desktop/&#26376;&#20221;&#21457;&#2363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libaba/Desktop/&#26376;&#20221;&#21457;&#2363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alibaba/Desktop/&#26376;&#20221;&#21457;&#236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group</a:t>
            </a:r>
            <a:r>
              <a:rPr lang="zh-CN" altLang="en-US"/>
              <a:t>人均获得奖励金额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408157942521336"/>
          <c:y val="0.208893952085777"/>
          <c:w val="0.921448356691263"/>
          <c:h val="0.69230535544759"/>
        </c:manualLayout>
      </c:layout>
      <c:lineChart>
        <c:grouping val="standard"/>
        <c:varyColors val="0"/>
        <c:ser>
          <c:idx val="0"/>
          <c:order val="0"/>
          <c:tx>
            <c:strRef>
              <c:f>全量数据!$B$1</c:f>
              <c:strCache>
                <c:ptCount val="1"/>
                <c:pt idx="0">
                  <c:v>per_reward1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全量数据!$B$2:$B$19</c:f>
              <c:numCache>
                <c:formatCode>General</c:formatCode>
                <c:ptCount val="18"/>
                <c:pt idx="0">
                  <c:v>213.498485</c:v>
                </c:pt>
                <c:pt idx="1">
                  <c:v>127.553957</c:v>
                </c:pt>
                <c:pt idx="2">
                  <c:v>130.516481</c:v>
                </c:pt>
                <c:pt idx="3">
                  <c:v>375.49485</c:v>
                </c:pt>
                <c:pt idx="4">
                  <c:v>229.024735</c:v>
                </c:pt>
                <c:pt idx="5">
                  <c:v>240.598621</c:v>
                </c:pt>
                <c:pt idx="6">
                  <c:v>208.73223</c:v>
                </c:pt>
                <c:pt idx="7">
                  <c:v>382.475677</c:v>
                </c:pt>
                <c:pt idx="8">
                  <c:v>442.069767</c:v>
                </c:pt>
                <c:pt idx="9">
                  <c:v>273.2836169999999</c:v>
                </c:pt>
                <c:pt idx="10">
                  <c:v>377.7083329999999</c:v>
                </c:pt>
                <c:pt idx="11">
                  <c:v>440.712451</c:v>
                </c:pt>
                <c:pt idx="12">
                  <c:v>458.924731</c:v>
                </c:pt>
                <c:pt idx="13">
                  <c:v>404.166667</c:v>
                </c:pt>
                <c:pt idx="14">
                  <c:v>117.558282</c:v>
                </c:pt>
                <c:pt idx="15">
                  <c:v>637.2265689999999</c:v>
                </c:pt>
                <c:pt idx="16">
                  <c:v>431.2933329999999</c:v>
                </c:pt>
                <c:pt idx="17">
                  <c:v>322.234189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全量数据!$E$1</c:f>
              <c:strCache>
                <c:ptCount val="1"/>
                <c:pt idx="0">
                  <c:v>per_reward2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全量数据!$E$2:$E$19</c:f>
              <c:numCache>
                <c:formatCode>General</c:formatCode>
                <c:ptCount val="18"/>
                <c:pt idx="0">
                  <c:v>843.8660229999998</c:v>
                </c:pt>
                <c:pt idx="1">
                  <c:v>770.799481</c:v>
                </c:pt>
                <c:pt idx="2">
                  <c:v>906.0515429999999</c:v>
                </c:pt>
                <c:pt idx="3">
                  <c:v>671.403534</c:v>
                </c:pt>
                <c:pt idx="4">
                  <c:v>740.418099</c:v>
                </c:pt>
                <c:pt idx="5">
                  <c:v>876.755321</c:v>
                </c:pt>
                <c:pt idx="6">
                  <c:v>788.144905</c:v>
                </c:pt>
                <c:pt idx="7">
                  <c:v>620.1272489999999</c:v>
                </c:pt>
                <c:pt idx="8">
                  <c:v>715.7225599999999</c:v>
                </c:pt>
                <c:pt idx="9">
                  <c:v>664.87983</c:v>
                </c:pt>
                <c:pt idx="10">
                  <c:v>659.208633</c:v>
                </c:pt>
                <c:pt idx="11">
                  <c:v>567.8234229999999</c:v>
                </c:pt>
                <c:pt idx="12">
                  <c:v>468.753206</c:v>
                </c:pt>
                <c:pt idx="13">
                  <c:v>459.8981779999999</c:v>
                </c:pt>
                <c:pt idx="14">
                  <c:v>726.572343</c:v>
                </c:pt>
                <c:pt idx="15">
                  <c:v>602.893344</c:v>
                </c:pt>
                <c:pt idx="16">
                  <c:v>664.9065450000001</c:v>
                </c:pt>
                <c:pt idx="17">
                  <c:v>528.872754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全量数据!$H$1</c:f>
              <c:strCache>
                <c:ptCount val="1"/>
                <c:pt idx="0">
                  <c:v>per_reward3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全量数据!$H$2:$H$19</c:f>
              <c:numCache>
                <c:formatCode>General</c:formatCode>
                <c:ptCount val="18"/>
                <c:pt idx="0">
                  <c:v>18800.0</c:v>
                </c:pt>
                <c:pt idx="1">
                  <c:v>3285.714286</c:v>
                </c:pt>
                <c:pt idx="2">
                  <c:v>2806.571429</c:v>
                </c:pt>
                <c:pt idx="3">
                  <c:v>3329.166667</c:v>
                </c:pt>
                <c:pt idx="4">
                  <c:v>2977.6</c:v>
                </c:pt>
                <c:pt idx="5">
                  <c:v>2794.766666999999</c:v>
                </c:pt>
                <c:pt idx="6">
                  <c:v>2669.4375</c:v>
                </c:pt>
                <c:pt idx="7">
                  <c:v>3302.233</c:v>
                </c:pt>
                <c:pt idx="8">
                  <c:v>2955.020303</c:v>
                </c:pt>
                <c:pt idx="9">
                  <c:v>2389.412368</c:v>
                </c:pt>
                <c:pt idx="10">
                  <c:v>2956.4</c:v>
                </c:pt>
                <c:pt idx="11">
                  <c:v>2207.66</c:v>
                </c:pt>
                <c:pt idx="12">
                  <c:v>2164.5</c:v>
                </c:pt>
                <c:pt idx="13">
                  <c:v>715.625</c:v>
                </c:pt>
                <c:pt idx="14">
                  <c:v>2168.8125</c:v>
                </c:pt>
                <c:pt idx="15">
                  <c:v>2941.681818</c:v>
                </c:pt>
                <c:pt idx="16">
                  <c:v>2335.75</c:v>
                </c:pt>
                <c:pt idx="17">
                  <c:v>2117.567568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011712"/>
        <c:axId val="-2143007888"/>
      </c:lineChart>
      <c:catAx>
        <c:axId val="-214301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007888"/>
        <c:crosses val="autoZero"/>
        <c:auto val="1"/>
        <c:lblAlgn val="ctr"/>
        <c:lblOffset val="100"/>
        <c:noMultiLvlLbl val="0"/>
      </c:catAx>
      <c:valAx>
        <c:axId val="-21430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01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成功率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全量数据!$C$1</c:f>
              <c:strCache>
                <c:ptCount val="1"/>
                <c:pt idx="0">
                  <c:v>suc_proba1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全量数据!$C$2:$C$19</c:f>
              <c:numCache>
                <c:formatCode>General</c:formatCode>
                <c:ptCount val="18"/>
                <c:pt idx="0">
                  <c:v>0.0231</c:v>
                </c:pt>
                <c:pt idx="1">
                  <c:v>0.0185</c:v>
                </c:pt>
                <c:pt idx="2">
                  <c:v>0.0195</c:v>
                </c:pt>
                <c:pt idx="3">
                  <c:v>0.0344</c:v>
                </c:pt>
                <c:pt idx="4">
                  <c:v>0.0292</c:v>
                </c:pt>
                <c:pt idx="5">
                  <c:v>0.0239</c:v>
                </c:pt>
                <c:pt idx="6">
                  <c:v>0.0217</c:v>
                </c:pt>
                <c:pt idx="7">
                  <c:v>0.0258</c:v>
                </c:pt>
                <c:pt idx="8">
                  <c:v>0.0301</c:v>
                </c:pt>
                <c:pt idx="9">
                  <c:v>0.0379</c:v>
                </c:pt>
                <c:pt idx="10">
                  <c:v>0.0327</c:v>
                </c:pt>
                <c:pt idx="11">
                  <c:v>0.0446</c:v>
                </c:pt>
                <c:pt idx="12">
                  <c:v>0.0452</c:v>
                </c:pt>
                <c:pt idx="13">
                  <c:v>0.0271</c:v>
                </c:pt>
                <c:pt idx="14">
                  <c:v>0.0229</c:v>
                </c:pt>
                <c:pt idx="15">
                  <c:v>0.0413</c:v>
                </c:pt>
                <c:pt idx="16">
                  <c:v>0.0491</c:v>
                </c:pt>
                <c:pt idx="17">
                  <c:v>0.0458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全量数据!$F$1</c:f>
              <c:strCache>
                <c:ptCount val="1"/>
                <c:pt idx="0">
                  <c:v>suc_proba2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全量数据!$F$2:$F$19</c:f>
              <c:numCache>
                <c:formatCode>General</c:formatCode>
                <c:ptCount val="18"/>
                <c:pt idx="0">
                  <c:v>0.0252</c:v>
                </c:pt>
                <c:pt idx="1">
                  <c:v>0.0304</c:v>
                </c:pt>
                <c:pt idx="2">
                  <c:v>0.0333</c:v>
                </c:pt>
                <c:pt idx="3">
                  <c:v>0.0288</c:v>
                </c:pt>
                <c:pt idx="4">
                  <c:v>0.0329</c:v>
                </c:pt>
                <c:pt idx="5">
                  <c:v>0.0313</c:v>
                </c:pt>
                <c:pt idx="6">
                  <c:v>0.0321</c:v>
                </c:pt>
                <c:pt idx="7">
                  <c:v>0.0313</c:v>
                </c:pt>
                <c:pt idx="8">
                  <c:v>0.0348</c:v>
                </c:pt>
                <c:pt idx="9">
                  <c:v>0.0347</c:v>
                </c:pt>
                <c:pt idx="10">
                  <c:v>0.0332</c:v>
                </c:pt>
                <c:pt idx="11">
                  <c:v>0.035</c:v>
                </c:pt>
                <c:pt idx="12">
                  <c:v>0.0285</c:v>
                </c:pt>
                <c:pt idx="13">
                  <c:v>0.0487</c:v>
                </c:pt>
                <c:pt idx="14">
                  <c:v>0.0357</c:v>
                </c:pt>
                <c:pt idx="15">
                  <c:v>0.0351</c:v>
                </c:pt>
                <c:pt idx="16">
                  <c:v>0.0303</c:v>
                </c:pt>
                <c:pt idx="17">
                  <c:v>0.0302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全量数据!$I$1</c:f>
              <c:strCache>
                <c:ptCount val="1"/>
                <c:pt idx="0">
                  <c:v>suc_proba3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全量数据!$I$2:$I$19</c:f>
              <c:numCache>
                <c:formatCode>General</c:formatCode>
                <c:ptCount val="18"/>
                <c:pt idx="0">
                  <c:v>0.0596</c:v>
                </c:pt>
                <c:pt idx="1">
                  <c:v>0.0346</c:v>
                </c:pt>
                <c:pt idx="2">
                  <c:v>0.0465</c:v>
                </c:pt>
                <c:pt idx="3">
                  <c:v>0.0482</c:v>
                </c:pt>
                <c:pt idx="4">
                  <c:v>0.0534</c:v>
                </c:pt>
                <c:pt idx="5">
                  <c:v>0.048</c:v>
                </c:pt>
                <c:pt idx="6">
                  <c:v>0.0383</c:v>
                </c:pt>
                <c:pt idx="7">
                  <c:v>0.0536</c:v>
                </c:pt>
                <c:pt idx="8">
                  <c:v>0.0562</c:v>
                </c:pt>
                <c:pt idx="9">
                  <c:v>0.0553</c:v>
                </c:pt>
                <c:pt idx="10">
                  <c:v>0.0643</c:v>
                </c:pt>
                <c:pt idx="11">
                  <c:v>0.0671</c:v>
                </c:pt>
                <c:pt idx="12">
                  <c:v>0.0514</c:v>
                </c:pt>
                <c:pt idx="13">
                  <c:v>0.0357</c:v>
                </c:pt>
                <c:pt idx="14">
                  <c:v>0.0522</c:v>
                </c:pt>
                <c:pt idx="15">
                  <c:v>0.066</c:v>
                </c:pt>
                <c:pt idx="16">
                  <c:v>0.0455</c:v>
                </c:pt>
                <c:pt idx="17">
                  <c:v>0.062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247568"/>
        <c:axId val="-2143244160"/>
      </c:lineChart>
      <c:catAx>
        <c:axId val="-21432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244160"/>
        <c:crosses val="autoZero"/>
        <c:auto val="1"/>
        <c:lblAlgn val="ctr"/>
        <c:lblOffset val="100"/>
        <c:noMultiLvlLbl val="0"/>
      </c:catAx>
      <c:valAx>
        <c:axId val="-214324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24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人均成功数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全量数据!$D$1</c:f>
              <c:strCache>
                <c:ptCount val="1"/>
                <c:pt idx="0">
                  <c:v>per_suc1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全量数据!$D$2:$D$19</c:f>
              <c:numCache>
                <c:formatCode>General</c:formatCode>
                <c:ptCount val="18"/>
                <c:pt idx="0">
                  <c:v>0.197</c:v>
                </c:pt>
                <c:pt idx="1">
                  <c:v>0.0791</c:v>
                </c:pt>
                <c:pt idx="2">
                  <c:v>0.1085</c:v>
                </c:pt>
                <c:pt idx="3">
                  <c:v>0.2146</c:v>
                </c:pt>
                <c:pt idx="4">
                  <c:v>0.1555</c:v>
                </c:pt>
                <c:pt idx="5">
                  <c:v>0.1767</c:v>
                </c:pt>
                <c:pt idx="6">
                  <c:v>0.1429</c:v>
                </c:pt>
                <c:pt idx="7">
                  <c:v>0.1615</c:v>
                </c:pt>
                <c:pt idx="8">
                  <c:v>0.2674</c:v>
                </c:pt>
                <c:pt idx="9">
                  <c:v>0.2872</c:v>
                </c:pt>
                <c:pt idx="10">
                  <c:v>0.1875</c:v>
                </c:pt>
                <c:pt idx="11">
                  <c:v>0.2255</c:v>
                </c:pt>
                <c:pt idx="12">
                  <c:v>0.2473</c:v>
                </c:pt>
                <c:pt idx="13">
                  <c:v>0.1167</c:v>
                </c:pt>
                <c:pt idx="14">
                  <c:v>0.0982</c:v>
                </c:pt>
                <c:pt idx="15">
                  <c:v>0.2482</c:v>
                </c:pt>
                <c:pt idx="16">
                  <c:v>0.2467</c:v>
                </c:pt>
                <c:pt idx="17">
                  <c:v>0.2568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全量数据!$G$1</c:f>
              <c:strCache>
                <c:ptCount val="1"/>
                <c:pt idx="0">
                  <c:v>per_suc2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全量数据!$G$2:$G$19</c:f>
              <c:numCache>
                <c:formatCode>General</c:formatCode>
                <c:ptCount val="18"/>
                <c:pt idx="0">
                  <c:v>0.5909</c:v>
                </c:pt>
                <c:pt idx="1">
                  <c:v>0.4481</c:v>
                </c:pt>
                <c:pt idx="2">
                  <c:v>0.5273</c:v>
                </c:pt>
                <c:pt idx="3">
                  <c:v>0.4028</c:v>
                </c:pt>
                <c:pt idx="4">
                  <c:v>0.4415</c:v>
                </c:pt>
                <c:pt idx="5">
                  <c:v>0.4985</c:v>
                </c:pt>
                <c:pt idx="6">
                  <c:v>0.4877</c:v>
                </c:pt>
                <c:pt idx="7">
                  <c:v>0.4183</c:v>
                </c:pt>
                <c:pt idx="8">
                  <c:v>0.532</c:v>
                </c:pt>
                <c:pt idx="9">
                  <c:v>0.398</c:v>
                </c:pt>
                <c:pt idx="10">
                  <c:v>0.4101</c:v>
                </c:pt>
                <c:pt idx="11">
                  <c:v>0.3631</c:v>
                </c:pt>
                <c:pt idx="12">
                  <c:v>0.2863</c:v>
                </c:pt>
                <c:pt idx="13">
                  <c:v>0.2617</c:v>
                </c:pt>
                <c:pt idx="14">
                  <c:v>0.3894</c:v>
                </c:pt>
                <c:pt idx="15">
                  <c:v>0.3917</c:v>
                </c:pt>
                <c:pt idx="16">
                  <c:v>0.3242</c:v>
                </c:pt>
                <c:pt idx="17">
                  <c:v>0.3527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全量数据!$J$1</c:f>
              <c:strCache>
                <c:ptCount val="1"/>
                <c:pt idx="0">
                  <c:v>per_suc3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全量数据!$A$2:$A$19</c:f>
              <c:numCache>
                <c:formatCode>General</c:formatCode>
                <c:ptCount val="18"/>
                <c:pt idx="0">
                  <c:v>201401.0</c:v>
                </c:pt>
                <c:pt idx="1">
                  <c:v>201402.0</c:v>
                </c:pt>
                <c:pt idx="2">
                  <c:v>201403.0</c:v>
                </c:pt>
                <c:pt idx="3">
                  <c:v>201404.0</c:v>
                </c:pt>
                <c:pt idx="4">
                  <c:v>201405.0</c:v>
                </c:pt>
                <c:pt idx="5">
                  <c:v>201406.0</c:v>
                </c:pt>
                <c:pt idx="6">
                  <c:v>201407.0</c:v>
                </c:pt>
                <c:pt idx="7">
                  <c:v>201408.0</c:v>
                </c:pt>
                <c:pt idx="8">
                  <c:v>201409.0</c:v>
                </c:pt>
                <c:pt idx="9">
                  <c:v>201410.0</c:v>
                </c:pt>
                <c:pt idx="10">
                  <c:v>201411.0</c:v>
                </c:pt>
                <c:pt idx="11">
                  <c:v>201412.0</c:v>
                </c:pt>
                <c:pt idx="12">
                  <c:v>201501.0</c:v>
                </c:pt>
                <c:pt idx="13">
                  <c:v>201502.0</c:v>
                </c:pt>
                <c:pt idx="14">
                  <c:v>201503.0</c:v>
                </c:pt>
                <c:pt idx="15">
                  <c:v>201504.0</c:v>
                </c:pt>
                <c:pt idx="16">
                  <c:v>201505.0</c:v>
                </c:pt>
                <c:pt idx="17">
                  <c:v>201506.0</c:v>
                </c:pt>
              </c:numCache>
            </c:numRef>
          </c:cat>
          <c:val>
            <c:numRef>
              <c:f>全量数据!$J$2:$J$19</c:f>
              <c:numCache>
                <c:formatCode>General</c:formatCode>
                <c:ptCount val="18"/>
                <c:pt idx="0">
                  <c:v>9.0</c:v>
                </c:pt>
                <c:pt idx="1">
                  <c:v>1.4286</c:v>
                </c:pt>
                <c:pt idx="2">
                  <c:v>1.3333</c:v>
                </c:pt>
                <c:pt idx="3">
                  <c:v>1.125</c:v>
                </c:pt>
                <c:pt idx="4">
                  <c:v>1.4</c:v>
                </c:pt>
                <c:pt idx="5">
                  <c:v>1.5</c:v>
                </c:pt>
                <c:pt idx="6">
                  <c:v>1.25</c:v>
                </c:pt>
                <c:pt idx="7">
                  <c:v>1.4333</c:v>
                </c:pt>
                <c:pt idx="8">
                  <c:v>1.2121</c:v>
                </c:pt>
                <c:pt idx="9">
                  <c:v>1.1053</c:v>
                </c:pt>
                <c:pt idx="10">
                  <c:v>1.3333</c:v>
                </c:pt>
                <c:pt idx="11">
                  <c:v>1.0</c:v>
                </c:pt>
                <c:pt idx="12">
                  <c:v>0.8</c:v>
                </c:pt>
                <c:pt idx="13">
                  <c:v>0.25</c:v>
                </c:pt>
                <c:pt idx="14">
                  <c:v>1.125</c:v>
                </c:pt>
                <c:pt idx="15">
                  <c:v>1.1818</c:v>
                </c:pt>
                <c:pt idx="16">
                  <c:v>0.95</c:v>
                </c:pt>
                <c:pt idx="17">
                  <c:v>0.8919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5629856"/>
        <c:axId val="-2145432848"/>
      </c:lineChart>
      <c:catAx>
        <c:axId val="-21456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5432848"/>
        <c:crosses val="autoZero"/>
        <c:auto val="1"/>
        <c:lblAlgn val="ctr"/>
        <c:lblOffset val="100"/>
        <c:noMultiLvlLbl val="0"/>
      </c:catAx>
      <c:valAx>
        <c:axId val="-214543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562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086A-8B11-2B42-9C40-6982F8ED20FB}" type="datetimeFigureOut">
              <a:rPr kumimoji="1" lang="zh-CN" altLang="en-US" smtClean="0"/>
              <a:t>16/3/3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B957-9A49-2649-AE5D-B344B19F8C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华文黑体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+mn-lt"/>
          <a:ea typeface="华文黑体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+mn-lt"/>
          <a:ea typeface="华文黑体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华文黑体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华文黑体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华文黑体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猪八戒众包市场统计分析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9103" y="4840014"/>
            <a:ext cx="5386552" cy="1079938"/>
          </a:xfrm>
        </p:spPr>
        <p:txBody>
          <a:bodyPr/>
          <a:lstStyle/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662"/>
            <a:ext cx="8053552" cy="54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pPr marL="0" indent="-457200"/>
            <a:r>
              <a:rPr kumimoji="1" lang="zh-CN" altLang="en-US" dirty="0" smtClean="0"/>
              <a:t>优胜稿件特征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定义中标稿件和一等奖稿件为优胜稿件</a:t>
            </a:r>
          </a:p>
          <a:p>
            <a:pPr lvl="1"/>
            <a:r>
              <a:rPr kumimoji="1" lang="zh-CN" altLang="en-US" dirty="0" smtClean="0"/>
              <a:t>研究中标稿件与到达时间、系统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优胜稿件特征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786"/>
            <a:ext cx="9346324" cy="5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优胜稿件特征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6368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优胜稿件特征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优胜稿件并不一定是参与者中系统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最高的。但是，高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的获胜比例更高。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QA</a:t>
            </a:r>
            <a:r>
              <a:rPr kumimoji="1" lang="zh-CN" altLang="en-US" dirty="0" smtClean="0"/>
              <a:t>类型的被选中答案不同，优胜稿件并没有集中在时间上优先到达的稿件上。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最后时间比例高，可能因素是当天获得满意稿件后，雇主提前结束了任务，爬取的数据并不能得到修改前的结束日期。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3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级别中标结果对比</a:t>
            </a:r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分为三组</a:t>
            </a:r>
            <a:br>
              <a:rPr kumimoji="1" lang="zh-CN" altLang="en-US" dirty="0" smtClean="0"/>
            </a:br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2-10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&gt;</a:t>
            </a:r>
            <a:r>
              <a:rPr kumimoji="1" lang="en-US" altLang="zh-CN" dirty="0" smtClean="0"/>
              <a:t>11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研究不同组每月的人均收入、人均成功数、组成功率的变化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0782"/>
              </p:ext>
            </p:extLst>
          </p:nvPr>
        </p:nvGraphicFramePr>
        <p:xfrm>
          <a:off x="1581369" y="4458492"/>
          <a:ext cx="6474810" cy="1579700"/>
        </p:xfrm>
        <a:graphic>
          <a:graphicData uri="http://schemas.openxmlformats.org/drawingml/2006/table">
            <a:tbl>
              <a:tblPr/>
              <a:tblGrid>
                <a:gridCol w="1811823"/>
                <a:gridCol w="1811823"/>
                <a:gridCol w="1629237"/>
                <a:gridCol w="1221927"/>
              </a:tblGrid>
              <a:tr h="3949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稿件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人数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level_group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level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16825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2828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&gt;11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63907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2-10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11569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级别中标结果对比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736906"/>
              </p:ext>
            </p:extLst>
          </p:nvPr>
        </p:nvGraphicFramePr>
        <p:xfrm>
          <a:off x="838199" y="1647168"/>
          <a:ext cx="9393622" cy="4832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reputation</a:t>
            </a:r>
            <a:r>
              <a:rPr kumimoji="1" lang="zh-CN" altLang="en-US" smtClean="0"/>
              <a:t>级别中标结果对比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870037"/>
              </p:ext>
            </p:extLst>
          </p:nvPr>
        </p:nvGraphicFramePr>
        <p:xfrm>
          <a:off x="838199" y="1484312"/>
          <a:ext cx="9787760" cy="505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reputation</a:t>
            </a:r>
            <a:r>
              <a:rPr kumimoji="1" lang="zh-CN" altLang="en-US" smtClean="0"/>
              <a:t>级别中标结果对比</a:t>
            </a:r>
            <a:endParaRPr kumimoji="1"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784416"/>
              </p:ext>
            </p:extLst>
          </p:nvPr>
        </p:nvGraphicFramePr>
        <p:xfrm>
          <a:off x="838199" y="1690688"/>
          <a:ext cx="9125607" cy="489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进一步研究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720"/>
          </a:xfrm>
        </p:spPr>
        <p:txBody>
          <a:bodyPr/>
          <a:lstStyle/>
          <a:p>
            <a:r>
              <a:rPr kumimoji="1" lang="zh-CN" altLang="en-US" dirty="0" smtClean="0"/>
              <a:t>类似不同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组别的比较，标记一部分高参与度、高收益的积极用户，对比这些用户与其他组别的用户的行为区别。</a:t>
            </a:r>
          </a:p>
          <a:p>
            <a:pPr lvl="1"/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找出有明显区别的特征属性用于后期推荐排名的模型。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模型考虑</a:t>
            </a:r>
            <a:r>
              <a:rPr kumimoji="1" lang="en-US" altLang="zh-CN" dirty="0" smtClean="0"/>
              <a:t>pairwise/</a:t>
            </a:r>
            <a:r>
              <a:rPr kumimoji="1" lang="en-US" altLang="zh-CN" dirty="0" err="1" smtClean="0"/>
              <a:t>listwise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重点在于体现这种比稿招标类型的特点</a:t>
            </a:r>
          </a:p>
          <a:p>
            <a:pPr lvl="1"/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 个人喜好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专业能力，没有</a:t>
            </a:r>
            <a:r>
              <a:rPr kumimoji="1" lang="en-US" altLang="zh-CN" dirty="0" smtClean="0"/>
              <a:t>voting</a:t>
            </a:r>
            <a:r>
              <a:rPr kumimoji="1" lang="zh-CN" altLang="en-US" dirty="0" smtClean="0"/>
              <a:t>系统进行辅助评分</a:t>
            </a:r>
          </a:p>
          <a:p>
            <a:pPr lvl="1"/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 中标者唯一或极少，不能量化稿件间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评价指标。</a:t>
            </a:r>
          </a:p>
          <a:p>
            <a:pPr lvl="1"/>
            <a:r>
              <a:rPr kumimoji="1" lang="zh-CN" altLang="en-US" dirty="0" smtClean="0"/>
              <a:t>正确率会较低。</a:t>
            </a:r>
          </a:p>
          <a:p>
            <a:pPr lvl="1"/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前几的总概率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一定比例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统计分析对象与目的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统计内容</a:t>
            </a:r>
          </a:p>
          <a:p>
            <a:pPr lvl="1"/>
            <a:r>
              <a:rPr kumimoji="1" lang="zh-CN" altLang="en-US" dirty="0" smtClean="0"/>
              <a:t>稿件属性与参与者之间的关系</a:t>
            </a:r>
          </a:p>
          <a:p>
            <a:pPr lvl="1"/>
            <a:r>
              <a:rPr kumimoji="1" lang="zh-CN" altLang="en-US" dirty="0" smtClean="0"/>
              <a:t>优胜稿件特征</a:t>
            </a:r>
          </a:p>
          <a:p>
            <a:pPr lvl="1"/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级别中标结果对比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进一步研究</a:t>
            </a: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299796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3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统计分析对象与目的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分析对象</a:t>
            </a:r>
          </a:p>
          <a:p>
            <a:pPr lvl="1"/>
            <a:r>
              <a:rPr kumimoji="1" lang="zh-CN" altLang="en-US" dirty="0" smtClean="0"/>
              <a:t>猪八戒网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设计类、营销类别全部比稿和招标类型的已结束案例。</a:t>
            </a:r>
          </a:p>
          <a:p>
            <a:pPr lvl="1"/>
            <a:r>
              <a:rPr kumimoji="1" lang="zh-CN" altLang="en-US" dirty="0" smtClean="0"/>
              <a:t>特点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中标稿件只有一个或者少数几个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目的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分析稿件与参与者之间关系、中标稿件特性。为推荐模型选取合适的输入特征。</a:t>
            </a: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pPr marL="0" indent="-457200"/>
            <a:r>
              <a:rPr kumimoji="1" lang="zh-CN" altLang="en-US" dirty="0" smtClean="0"/>
              <a:t>稿件属性与参与者之间的关系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稿件总金额、最高奖励金额、稿件期限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与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参与者数量和参与者系统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63084"/>
            <a:ext cx="8384628" cy="52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184"/>
            <a:ext cx="8331987" cy="549581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159766" y="1690688"/>
            <a:ext cx="219403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华文黑体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华文黑体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华文黑体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华文黑体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华文黑体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 smtClean="0"/>
              <a:t>不同</a:t>
            </a:r>
            <a:r>
              <a:rPr kumimoji="1" lang="en-US" altLang="zh-CN" sz="2000" dirty="0" smtClean="0"/>
              <a:t>reputation</a:t>
            </a:r>
            <a:r>
              <a:rPr kumimoji="1" lang="zh-CN" altLang="en-US" sz="2000" dirty="0" smtClean="0"/>
              <a:t>对金额有明显的选择倾向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9046"/>
            <a:ext cx="8116615" cy="54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9766" y="1690688"/>
            <a:ext cx="2194034" cy="4486275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不同</a:t>
            </a:r>
            <a:r>
              <a:rPr kumimoji="1" lang="en-US" altLang="zh-CN" sz="2000" dirty="0" smtClean="0"/>
              <a:t>reputation</a:t>
            </a:r>
            <a:r>
              <a:rPr kumimoji="1" lang="zh-CN" altLang="en-US" sz="2000" dirty="0" smtClean="0"/>
              <a:t>对金额有明显的选择倾向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094"/>
            <a:ext cx="8321566" cy="54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稿件属性与参与者之间的关系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7420" y="1825625"/>
            <a:ext cx="2036379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日期与参与人数，分布特征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249"/>
            <a:ext cx="8199126" cy="55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335</Words>
  <Application>Microsoft Macintosh PowerPoint</Application>
  <PresentationFormat>宽屏</PresentationFormat>
  <Paragraphs>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华文黑体</vt:lpstr>
      <vt:lpstr>宋体</vt:lpstr>
      <vt:lpstr>Office 主题</vt:lpstr>
      <vt:lpstr>猪八戒众包市场统计分析</vt:lpstr>
      <vt:lpstr>概述</vt:lpstr>
      <vt:lpstr>统计分析对象与目的</vt:lpstr>
      <vt:lpstr>统计内容</vt:lpstr>
      <vt:lpstr>稿件属性与参与者之间的关系</vt:lpstr>
      <vt:lpstr>稿件属性与参与者之间的关系</vt:lpstr>
      <vt:lpstr>稿件属性与参与者之间的关系</vt:lpstr>
      <vt:lpstr>稿件属性与参与者之间的关系</vt:lpstr>
      <vt:lpstr>稿件属性与参与者之间的关系</vt:lpstr>
      <vt:lpstr>稿件属性与参与者之间的关系</vt:lpstr>
      <vt:lpstr>统计内容</vt:lpstr>
      <vt:lpstr>优胜稿件特征</vt:lpstr>
      <vt:lpstr>优胜稿件特征</vt:lpstr>
      <vt:lpstr>优胜稿件特征</vt:lpstr>
      <vt:lpstr>统计内容</vt:lpstr>
      <vt:lpstr>不同reputation级别中标结果对比</vt:lpstr>
      <vt:lpstr>不同reputation级别中标结果对比</vt:lpstr>
      <vt:lpstr>不同reputation级别中标结果对比</vt:lpstr>
      <vt:lpstr>进一步研究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130</cp:revision>
  <dcterms:created xsi:type="dcterms:W3CDTF">2016-03-01T23:13:58Z</dcterms:created>
  <dcterms:modified xsi:type="dcterms:W3CDTF">2016-03-03T06:54:46Z</dcterms:modified>
</cp:coreProperties>
</file>