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74" r:id="rId5"/>
    <p:sldId id="264" r:id="rId6"/>
    <p:sldId id="265" r:id="rId7"/>
    <p:sldId id="266" r:id="rId8"/>
    <p:sldId id="275" r:id="rId9"/>
    <p:sldId id="267" r:id="rId10"/>
    <p:sldId id="268" r:id="rId11"/>
    <p:sldId id="272" r:id="rId12"/>
    <p:sldId id="269" r:id="rId13"/>
    <p:sldId id="276" r:id="rId14"/>
    <p:sldId id="270" r:id="rId15"/>
    <p:sldId id="271" r:id="rId16"/>
    <p:sldId id="259" r:id="rId17"/>
    <p:sldId id="277" r:id="rId18"/>
    <p:sldId id="260" r:id="rId19"/>
    <p:sldId id="261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4367"/>
  </p:normalViewPr>
  <p:slideViewPr>
    <p:cSldViewPr snapToGrid="0" snapToObjects="1">
      <p:cViewPr varScale="1">
        <p:scale>
          <a:sx n="50" d="100"/>
          <a:sy n="50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0F53C-3208-FC42-AA43-71E7AFD7C9DE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F83D0-42C6-F44E-9BAA-F5570E2E71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限制条件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如何</a:t>
            </a:r>
            <a:r>
              <a:rPr kumimoji="1" lang="en-US" altLang="zh-CN" dirty="0" smtClean="0"/>
              <a:t>uncertainty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 从而不适用迭代的方式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感觉更像是做分类任务的人，附带需要考虑的事情，还是以原问题的分类任务为主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平台的视角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uncertainty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Incentivization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经济激励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不容易开题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研究出来的结果是什么。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要从研究问题的角度，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不要从众包平台的角度来讲。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抓住几个点值得做的，有深度的点。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已有的工作。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心理学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玄学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锚定效应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(Anchoring effect)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是指当人们需要对某个事件做定量估测时，会将某些特定数值作为起始值，起始值像锚一样制约着估测值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算法对于平台的定制化</a:t>
            </a:r>
          </a:p>
          <a:p>
            <a:r>
              <a:rPr kumimoji="1" lang="zh-CN" altLang="en-US" dirty="0" smtClean="0"/>
              <a:t>尽可能找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共性的问题有一定的矛盾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流动性比较大的影响了</a:t>
            </a:r>
            <a:r>
              <a:rPr kumimoji="1" lang="en-US" altLang="zh-CN" dirty="0" smtClean="0"/>
              <a:t>uncertainty</a:t>
            </a:r>
            <a:endParaRPr kumimoji="1" lang="zh-CN" altLang="en-US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prior</a:t>
            </a:r>
            <a:r>
              <a:rPr kumimoji="1" lang="zh-CN" altLang="en-US" dirty="0" smtClean="0"/>
              <a:t>、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identify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特异性很严重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行为识别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Collusion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为了控制成本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25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设计比较巧妙</a:t>
            </a:r>
          </a:p>
          <a:p>
            <a:r>
              <a:rPr kumimoji="1" lang="zh-CN" altLang="en-US" dirty="0" smtClean="0"/>
              <a:t>问题，只证明了选择和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存在影响</a:t>
            </a:r>
          </a:p>
          <a:p>
            <a:r>
              <a:rPr kumimoji="1" lang="zh-CN" altLang="en-US" dirty="0" smtClean="0"/>
              <a:t>难易程度有关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普通标注任务，可能根本不需要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F83D0-42C6-F44E-9BAA-F5570E2E71A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52EA-EB9A-6947-B60C-3AD658C7F6DA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DFF-F535-644B-9C34-EF126A493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Crowdsourcing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zh-CN" altLang="en-US" dirty="0" smtClean="0"/>
              <a:t>研究问题讨论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[KDD’15] </a:t>
            </a:r>
            <a:r>
              <a:rPr kumimoji="1" lang="en-US" altLang="zh-CN" dirty="0" err="1"/>
              <a:t>Debiasing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Crowdsourced</a:t>
            </a:r>
            <a:r>
              <a:rPr kumimoji="1" lang="en-US" altLang="zh-CN" dirty="0"/>
              <a:t> Batches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637064"/>
            <a:ext cx="9575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[KDD’15] </a:t>
            </a:r>
            <a:r>
              <a:rPr kumimoji="1" lang="en-US" altLang="zh-CN" dirty="0" err="1"/>
              <a:t>Debiasing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Crowdsourced</a:t>
            </a:r>
            <a:r>
              <a:rPr kumimoji="1" lang="en-US" altLang="zh-CN" dirty="0"/>
              <a:t> Batches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20" y="2375805"/>
            <a:ext cx="7083489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[IPSN’16]</a:t>
            </a:r>
            <a:r>
              <a:rPr lang="en-US" altLang="zh-CN" dirty="0"/>
              <a:t> Recursive Ground Truth Estimator for Social Data Streams 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t(k-1)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t(k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lang="en-US" altLang="zh-CN" dirty="0"/>
              <a:t>Interpolative Estimator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Worker Management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Worker identities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Boredom, laziness, and </a:t>
            </a:r>
            <a:r>
              <a:rPr lang="en-US" altLang="zh-CN" dirty="0" smtClean="0"/>
              <a:t>experience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Biases</a:t>
            </a:r>
            <a:endParaRPr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Worker identities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Workers have very different abilities, with different abilities and processing speeds for different types of tasks, and taking this into account can </a:t>
            </a:r>
            <a:r>
              <a:rPr kumimoji="1" lang="en-US" altLang="zh-CN" dirty="0"/>
              <a:t>help us route tasks to appropriate workers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Boredom, laziness, and experience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Human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workers will often avoid doing work if they can; they will “satisfice”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by doing the least amount of work </a:t>
            </a:r>
            <a:r>
              <a:rPr kumimoji="1" lang="en-US" altLang="zh-CN" dirty="0" smtClean="0"/>
              <a:t>necessary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lang="en-US" altLang="zh-CN" dirty="0" smtClean="0"/>
              <a:t>Collusion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is very hard to detect automatically and correct for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[KDD’13]</a:t>
            </a:r>
            <a:r>
              <a:rPr kumimoji="1" lang="en-US" altLang="zh-CN" dirty="0" err="1" smtClean="0"/>
              <a:t>Debiasing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Social</a:t>
            </a:r>
            <a:r>
              <a:rPr kumimoji="1" lang="en-US" altLang="zh-CN" dirty="0" smtClean="0"/>
              <a:t> Wisdom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7" y="1825624"/>
            <a:ext cx="5470107" cy="448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1210"/>
            <a:ext cx="5711411" cy="938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1" y="3832621"/>
            <a:ext cx="4634332" cy="8937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0063" y="2920547"/>
            <a:ext cx="5593754" cy="1828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 and External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lang="en-US" altLang="zh-CN" dirty="0"/>
              <a:t>Prior </a:t>
            </a:r>
            <a:r>
              <a:rPr lang="en-US" altLang="zh-CN" dirty="0" smtClean="0"/>
              <a:t>information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Integration with active learning</a:t>
            </a:r>
            <a:endParaRPr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Prior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ncorporating </a:t>
            </a:r>
            <a:r>
              <a:rPr lang="en-US" altLang="zh-CN" dirty="0"/>
              <a:t>prior information into crowd results may be more powerful and may lead to more </a:t>
            </a:r>
            <a:r>
              <a:rPr lang="en-US" altLang="zh-CN" dirty="0" smtClean="0"/>
              <a:t>benefits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疑惑点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 对于标注类任务，关于先验的矛盾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混淆了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platform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</a:t>
            </a:r>
            <a:r>
              <a:rPr lang="en-US" altLang="zh-CN" dirty="0" smtClean="0"/>
              <a:t>latform</a:t>
            </a:r>
            <a:r>
              <a:rPr lang="zh-CN" altLang="en-US" dirty="0" smtClean="0"/>
              <a:t>只关心</a:t>
            </a:r>
            <a:r>
              <a:rPr lang="en-US" altLang="zh-CN" dirty="0"/>
              <a:t>requester</a:t>
            </a:r>
            <a:r>
              <a:rPr lang="zh-CN" altLang="en-US" dirty="0" smtClean="0"/>
              <a:t>是否接受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的标注。</a:t>
            </a:r>
            <a:r>
              <a:rPr lang="en-US" altLang="zh-CN" dirty="0"/>
              <a:t> platform</a:t>
            </a:r>
            <a:r>
              <a:rPr lang="zh-CN" altLang="en-US" dirty="0" smtClean="0"/>
              <a:t>不能按照不同</a:t>
            </a:r>
            <a:r>
              <a:rPr lang="en-US" altLang="zh-CN" dirty="0"/>
              <a:t>requester</a:t>
            </a:r>
            <a:r>
              <a:rPr lang="zh-CN" altLang="en-US" dirty="0" smtClean="0"/>
              <a:t>的设计，记录每个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的标注情况</a:t>
            </a:r>
            <a:r>
              <a:rPr lang="en-US" altLang="zh-CN" dirty="0" smtClean="0"/>
              <a:t>(T/F,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difficulty…)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Requester</a:t>
            </a:r>
            <a:r>
              <a:rPr lang="zh-CN" altLang="en-US" dirty="0" smtClean="0"/>
              <a:t>不易获取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积累的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的详细先验。</a:t>
            </a:r>
          </a:p>
          <a:p>
            <a:pPr lvl="1"/>
            <a:r>
              <a:rPr lang="zh-CN" altLang="en-US" dirty="0" smtClean="0"/>
              <a:t>如何实施：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 与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融合？</a:t>
            </a:r>
            <a:r>
              <a:rPr lang="en-US" altLang="zh-CN" dirty="0" smtClean="0"/>
              <a:t>Golden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task?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with active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/>
              <a:t>ICML’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Active Learning from Crowds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4703" y="2592080"/>
            <a:ext cx="2237642" cy="6088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3524" y="5176042"/>
            <a:ext cx="2237642" cy="60880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more efficient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less </a:t>
            </a:r>
            <a:r>
              <a:rPr lang="en-US" altLang="zh-CN" dirty="0"/>
              <a:t>costly 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269691" y="3995784"/>
            <a:ext cx="2237642" cy="6088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uitable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annotators </a:t>
            </a:r>
          </a:p>
        </p:txBody>
      </p:sp>
      <p:sp>
        <p:nvSpPr>
          <p:cNvPr id="7" name="矩形 6"/>
          <p:cNvSpPr/>
          <p:nvPr/>
        </p:nvSpPr>
        <p:spPr>
          <a:xfrm>
            <a:off x="4269691" y="2592080"/>
            <a:ext cx="2237642" cy="6088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r>
              <a:rPr kumimoji="1" lang="en-US" altLang="zh-CN" dirty="0" smtClean="0"/>
              <a:t>ulti-labeler scenario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2"/>
          </p:cNvCxnSpPr>
          <p:nvPr/>
        </p:nvCxnSpPr>
        <p:spPr>
          <a:xfrm>
            <a:off x="2693524" y="3200886"/>
            <a:ext cx="0" cy="7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2"/>
            <a:endCxn id="8" idx="0"/>
          </p:cNvCxnSpPr>
          <p:nvPr/>
        </p:nvCxnSpPr>
        <p:spPr>
          <a:xfrm>
            <a:off x="5388512" y="3200886"/>
            <a:ext cx="0" cy="7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8" idx="2"/>
            <a:endCxn id="7" idx="0"/>
          </p:cNvCxnSpPr>
          <p:nvPr/>
        </p:nvCxnSpPr>
        <p:spPr>
          <a:xfrm flipH="1">
            <a:off x="3812345" y="4604590"/>
            <a:ext cx="1576167" cy="57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74703" y="3995784"/>
            <a:ext cx="2237642" cy="6088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r>
              <a:rPr kumimoji="1" lang="en-US" altLang="zh-CN" dirty="0" smtClean="0"/>
              <a:t>ncertainty sampling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7" idx="2"/>
            <a:endCxn id="7" idx="0"/>
          </p:cNvCxnSpPr>
          <p:nvPr/>
        </p:nvCxnSpPr>
        <p:spPr>
          <a:xfrm>
            <a:off x="2693524" y="4604590"/>
            <a:ext cx="1118821" cy="57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88969" y="3169548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7118252" y="2188013"/>
            <a:ext cx="44548" cy="3952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454191" y="2897383"/>
            <a:ext cx="2480456" cy="14279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lang="en-US" altLang="zh-CN" dirty="0"/>
              <a:t>multi- labeler scenario </a:t>
            </a:r>
            <a:endParaRPr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2693524" y="3169548"/>
            <a:ext cx="4760667" cy="44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5398151" y="3461676"/>
            <a:ext cx="2056040" cy="18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DATA CROWDSOURCING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(TKDE’16 April)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5" y="2346799"/>
            <a:ext cx="8626538" cy="451120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8737027" y="4086035"/>
            <a:ext cx="492370" cy="3516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49898" y="2737324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49898" y="3380422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9898" y="4023520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Software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49898" y="4664076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documents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49898" y="5304632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money</a:t>
            </a:r>
            <a:endParaRPr kumimoji="1" lang="zh-CN" altLang="en-US" dirty="0"/>
          </a:p>
        </p:txBody>
      </p:sp>
      <p:sp>
        <p:nvSpPr>
          <p:cNvPr id="9" name="框架 8"/>
          <p:cNvSpPr/>
          <p:nvPr/>
        </p:nvSpPr>
        <p:spPr>
          <a:xfrm>
            <a:off x="1387929" y="3086100"/>
            <a:ext cx="1812471" cy="1220875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191226" y="2346799"/>
            <a:ext cx="1879544" cy="3830164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8064" y="202719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7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用户识别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流动性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通过行为判别用户所属类型。例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提交频率过高是否为恶意用户</a:t>
            </a:r>
          </a:p>
          <a:p>
            <a:pPr lvl="1"/>
            <a:r>
              <a:rPr kumimoji="1" lang="zh-CN" altLang="en-US" dirty="0" smtClean="0"/>
              <a:t>难点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准确的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endParaRPr kumimoji="1" lang="zh-CN" altLang="en-US" dirty="0"/>
          </a:p>
          <a:p>
            <a:r>
              <a:rPr kumimoji="1" lang="zh-CN" altLang="en-US" dirty="0" smtClean="0"/>
              <a:t>优化、流动性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altLang="zh-CN" dirty="0" smtClean="0"/>
              <a:t>ecursive estimator,</a:t>
            </a:r>
            <a:r>
              <a:rPr lang="zh-CN" altLang="en-US" dirty="0" smtClean="0"/>
              <a:t> </a:t>
            </a:r>
            <a:r>
              <a:rPr lang="zh-CN" altLang="en-US" dirty="0" smtClean="0"/>
              <a:t>不仅用于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discovery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历史特征信息与新数据特征信息</a:t>
            </a:r>
          </a:p>
          <a:p>
            <a:r>
              <a:rPr kumimoji="1" lang="zh-CN" altLang="en-US" dirty="0"/>
              <a:t>任务难度</a:t>
            </a:r>
          </a:p>
          <a:p>
            <a:pPr lvl="1"/>
            <a:r>
              <a:rPr kumimoji="1" lang="zh-CN" altLang="en-US" dirty="0"/>
              <a:t>目的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研究任务难度与错误率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任务完成情况的关系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关系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人工筛选明显难度上有差异的任务</a:t>
            </a:r>
            <a:r>
              <a:rPr kumimoji="1" lang="en-US" altLang="zh-CN" dirty="0"/>
              <a:t>;</a:t>
            </a:r>
            <a:r>
              <a:rPr kumimoji="1" lang="zh-CN" altLang="en-US" dirty="0"/>
              <a:t> 基于任务属性、文本相似度、参与以及完成情况将任务分类</a:t>
            </a:r>
          </a:p>
          <a:p>
            <a:endParaRPr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172" y="23245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CHALLENGES IN DATA CROWDSOURCING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(TKDE’16 April)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9666517" y="2500881"/>
            <a:ext cx="14514" cy="68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9666517" y="3190875"/>
            <a:ext cx="827313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14973" y="2104571"/>
            <a:ext cx="1233713" cy="39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latency</a:t>
            </a:r>
            <a:endParaRPr kumimoji="1" lang="zh-CN" altLang="en-US" sz="2400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9114974" y="3190875"/>
            <a:ext cx="566057" cy="5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79316" y="2985463"/>
            <a:ext cx="1681066" cy="39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Uncertainty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26716" y="3733175"/>
            <a:ext cx="776515" cy="39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accent1"/>
                </a:solidFill>
              </a:rPr>
              <a:t>cost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04282"/>
            <a:ext cx="8617495" cy="45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 and Initialization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Interface </a:t>
            </a:r>
            <a:r>
              <a:rPr lang="en-US" altLang="zh-CN" dirty="0"/>
              <a:t>design and </a:t>
            </a:r>
            <a:r>
              <a:rPr lang="en-US" altLang="zh-CN" dirty="0" smtClean="0"/>
              <a:t>testing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dirty="0"/>
              <a:t>Only Mechanical </a:t>
            </a:r>
            <a:r>
              <a:rPr lang="en-US" altLang="zh-CN" dirty="0" smtClean="0"/>
              <a:t>Turk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dirty="0"/>
              <a:t>Fluidity in marketplaces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Interface design and 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Industry </a:t>
            </a:r>
            <a:r>
              <a:rPr lang="en-US" altLang="zh-CN" dirty="0"/>
              <a:t>users of crowdsourcing have called interface design a dark </a:t>
            </a:r>
            <a:r>
              <a:rPr lang="en-US" altLang="zh-CN" dirty="0" smtClean="0"/>
              <a:t>art 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/>
              <a:t>A lot more research is needed to </a:t>
            </a:r>
            <a:r>
              <a:rPr lang="en-US" altLang="zh-CN" dirty="0" smtClean="0"/>
              <a:t>understand </a:t>
            </a:r>
            <a:r>
              <a:rPr lang="en-US" altLang="zh-CN" dirty="0"/>
              <a:t>the available interface choices and their impact on performance and accuracy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Only Mechanical Turk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“</a:t>
            </a:r>
            <a:r>
              <a:rPr lang="en-US" altLang="zh-CN" dirty="0" smtClean="0"/>
              <a:t>Designing </a:t>
            </a:r>
            <a:r>
              <a:rPr lang="en-US" altLang="zh-CN" dirty="0"/>
              <a:t>crowdsourcing algorithms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tailored for different platforms is an important direction for future </a:t>
            </a:r>
            <a:r>
              <a:rPr lang="en-US" altLang="zh-CN" dirty="0" smtClean="0"/>
              <a:t>work” 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Fluidity in marketplaces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Studies </a:t>
            </a:r>
            <a:r>
              <a:rPr lang="en-US" altLang="zh-CN" dirty="0"/>
              <a:t>have reported getting vastly different </a:t>
            </a:r>
            <a:r>
              <a:rPr lang="en-US" altLang="zh-CN" dirty="0">
                <a:solidFill>
                  <a:srgbClr val="FF0000"/>
                </a:solidFill>
              </a:rPr>
              <a:t>accuracies</a:t>
            </a:r>
            <a:r>
              <a:rPr lang="en-US" altLang="zh-CN" dirty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latencies</a:t>
            </a:r>
            <a:r>
              <a:rPr lang="en-US" altLang="zh-CN" dirty="0" smtClean="0"/>
              <a:t> </a:t>
            </a:r>
            <a:r>
              <a:rPr lang="en-US" altLang="zh-CN" dirty="0"/>
              <a:t>for their tasks if they deploy the tasks at different times during the day </a:t>
            </a:r>
            <a:endParaRPr lang="zh-CN" altLang="en-US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Decomposition and Aggregation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lang="en-US" altLang="zh-CN" dirty="0" smtClean="0"/>
              <a:t>Difficulty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Batching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Optimization</a:t>
            </a:r>
            <a:endParaRPr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0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Difficulty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/>
              <a:t>mpirical </a:t>
            </a:r>
            <a:r>
              <a:rPr lang="en-US" altLang="zh-CN" dirty="0"/>
              <a:t>studies </a:t>
            </a:r>
            <a:r>
              <a:rPr lang="en-US" altLang="zh-CN" dirty="0" smtClean="0"/>
              <a:t>demonstrated </a:t>
            </a:r>
            <a:r>
              <a:rPr lang="en-US" altLang="zh-CN" dirty="0"/>
              <a:t>how difficulty can affect </a:t>
            </a:r>
            <a:r>
              <a:rPr lang="en-US" altLang="zh-CN" dirty="0">
                <a:solidFill>
                  <a:srgbClr val="FF0000"/>
                </a:solidFill>
              </a:rPr>
              <a:t>error rates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dirty="0"/>
              <a:t>Unfortunately for algorithm designers, the difficulty of a task and the ability of a worker are typically </a:t>
            </a:r>
            <a:r>
              <a:rPr lang="en-US" altLang="zh-CN" dirty="0">
                <a:solidFill>
                  <a:srgbClr val="FF0000"/>
                </a:solidFill>
              </a:rPr>
              <a:t>not known </a:t>
            </a:r>
            <a:r>
              <a:rPr lang="en-US" altLang="zh-CN" dirty="0" smtClean="0"/>
              <a:t>upfront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732</Words>
  <Application>Microsoft Macintosh PowerPoint</Application>
  <PresentationFormat>宽屏</PresentationFormat>
  <Paragraphs>148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宋体</vt:lpstr>
      <vt:lpstr>Arial</vt:lpstr>
      <vt:lpstr>Office 主题</vt:lpstr>
      <vt:lpstr>Crowdsourcing  研究问题讨论</vt:lpstr>
      <vt:lpstr>CHALLENGES IN DATA CROWDSOURCING (TKDE’16 April)</vt:lpstr>
      <vt:lpstr>CHALLENGES IN DATA CROWDSOURCING (TKDE’16 April)</vt:lpstr>
      <vt:lpstr>Preparation and Initialization</vt:lpstr>
      <vt:lpstr>Interface design and testing</vt:lpstr>
      <vt:lpstr>Only Mechanical Turk</vt:lpstr>
      <vt:lpstr>Fluidity in marketplaces</vt:lpstr>
      <vt:lpstr>Decomposition and Aggregation</vt:lpstr>
      <vt:lpstr>Difficulty</vt:lpstr>
      <vt:lpstr>Batching</vt:lpstr>
      <vt:lpstr>Batching</vt:lpstr>
      <vt:lpstr>Optimization</vt:lpstr>
      <vt:lpstr>Worker Management</vt:lpstr>
      <vt:lpstr>Worker identities</vt:lpstr>
      <vt:lpstr>Boredom, laziness, and experience</vt:lpstr>
      <vt:lpstr>Biases</vt:lpstr>
      <vt:lpstr>Prior and External Information</vt:lpstr>
      <vt:lpstr>Prior information</vt:lpstr>
      <vt:lpstr>Integration with active learning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181</cp:revision>
  <dcterms:created xsi:type="dcterms:W3CDTF">2016-11-01T00:53:06Z</dcterms:created>
  <dcterms:modified xsi:type="dcterms:W3CDTF">2016-11-02T02:20:26Z</dcterms:modified>
</cp:coreProperties>
</file>