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3" r:id="rId4"/>
    <p:sldId id="272" r:id="rId5"/>
    <p:sldId id="274" r:id="rId6"/>
    <p:sldId id="275" r:id="rId7"/>
    <p:sldId id="268" r:id="rId8"/>
    <p:sldId id="267" r:id="rId9"/>
    <p:sldId id="259" r:id="rId10"/>
    <p:sldId id="269" r:id="rId11"/>
    <p:sldId id="260" r:id="rId12"/>
    <p:sldId id="271" r:id="rId13"/>
    <p:sldId id="261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2732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A58E1-0973-5B40-B4AC-DF4BE99CFF4D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839C-008E-144C-92E3-36C0B1B31B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不同物理含义的特征数值上有一定相关性，又因为</a:t>
            </a:r>
            <a:r>
              <a:rPr kumimoji="1" lang="en-US" altLang="zh-CN" dirty="0" smtClean="0"/>
              <a:t>heavy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tail</a:t>
            </a:r>
            <a:r>
              <a:rPr kumimoji="1" lang="zh-CN" altLang="en-US" baseline="0" dirty="0" smtClean="0"/>
              <a:t> 原因，大量</a:t>
            </a:r>
            <a:r>
              <a:rPr kumimoji="1" lang="zh-CN" altLang="en-US" baseline="0" smtClean="0"/>
              <a:t>数据具有相关值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3D531-AFB0-A745-9CD3-BBB11668CEA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/>
              <a:t>使用</a:t>
            </a:r>
            <a:r>
              <a:rPr kumimoji="1" lang="en-US" altLang="zh-CN" sz="1200" smtClean="0"/>
              <a:t>Greedy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Forward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Elimination</a:t>
            </a:r>
            <a:r>
              <a:rPr kumimoji="1" lang="zh-CN" altLang="en-US" sz="1200" smtClean="0"/>
              <a:t> 很容易产生双峰的结果，不利于调整。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839C-008E-144C-92E3-36C0B1B31B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0516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5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2C37EC-AAA2-5D42-A5C1-A227E9C37E14}" type="datetimeFigureOut">
              <a:rPr kumimoji="1" lang="zh-CN" altLang="en-US" smtClean="0"/>
              <a:t>17/1/11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871F13-49A5-4E48-BEBD-E096A03D703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50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年终总结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418" y="4059238"/>
            <a:ext cx="6802582" cy="1655762"/>
          </a:xfrm>
        </p:spPr>
        <p:txBody>
          <a:bodyPr/>
          <a:lstStyle/>
          <a:p>
            <a:r>
              <a:rPr kumimoji="1" lang="zh-CN" altLang="en-US" dirty="0" smtClean="0"/>
              <a:t>普博二年级</a:t>
            </a:r>
          </a:p>
          <a:p>
            <a:r>
              <a:rPr kumimoji="1" lang="zh-CN" altLang="en-US" dirty="0" smtClean="0"/>
              <a:t>段雪野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07257" y="2357439"/>
            <a:ext cx="11158538" cy="417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3200" dirty="0" smtClean="0"/>
              <a:t>Crowdsourcing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platform</a:t>
            </a:r>
            <a:endParaRPr kumimoji="1"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 smtClean="0"/>
              <a:t>众包调研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2526" y="1714502"/>
            <a:ext cx="9601200" cy="3581400"/>
          </a:xfrm>
        </p:spPr>
        <p:txBody>
          <a:bodyPr/>
          <a:lstStyle/>
          <a:p>
            <a:r>
              <a:rPr kumimoji="1" lang="zh-CN" altLang="en-US" sz="3200" dirty="0" smtClean="0"/>
              <a:t>问题产生的根源</a:t>
            </a:r>
            <a:endParaRPr kumimoji="1"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1152526" y="3043238"/>
            <a:ext cx="3105150" cy="311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cost</a:t>
            </a:r>
            <a:endParaRPr kumimoji="1" lang="zh-CN" altLang="en-US" sz="3200" dirty="0"/>
          </a:p>
        </p:txBody>
      </p:sp>
      <p:sp>
        <p:nvSpPr>
          <p:cNvPr id="8" name="左右箭头 7"/>
          <p:cNvSpPr/>
          <p:nvPr/>
        </p:nvSpPr>
        <p:spPr>
          <a:xfrm>
            <a:off x="4245121" y="3857627"/>
            <a:ext cx="3829948" cy="107841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8062514" y="3043238"/>
            <a:ext cx="3105150" cy="31146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uncertainty</a:t>
            </a:r>
            <a:endParaRPr kumimoji="1"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5200651" y="3320258"/>
            <a:ext cx="200025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requester</a:t>
            </a:r>
            <a:endParaRPr kumimoji="1"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202833" y="4790791"/>
            <a:ext cx="2000250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worker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众包调研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568" y="1657879"/>
            <a:ext cx="9601200" cy="3581400"/>
          </a:xfrm>
        </p:spPr>
        <p:txBody>
          <a:bodyPr/>
          <a:lstStyle/>
          <a:p>
            <a:r>
              <a:rPr kumimoji="1" lang="zh-CN" altLang="en-US" sz="2400" dirty="0" smtClean="0"/>
              <a:t>系统任务分派调研</a:t>
            </a:r>
          </a:p>
          <a:p>
            <a:pPr lvl="1"/>
            <a:r>
              <a:rPr kumimoji="1" lang="zh-CN" altLang="en-US" sz="2400" dirty="0" smtClean="0"/>
              <a:t>问题背景</a:t>
            </a:r>
            <a:r>
              <a:rPr kumimoji="1" lang="zh-CN" altLang="en-US" sz="2800" dirty="0" smtClean="0"/>
              <a:t/>
            </a:r>
            <a:br>
              <a:rPr kumimoji="1" lang="zh-CN" altLang="en-US" sz="2800" dirty="0" smtClean="0"/>
            </a:br>
            <a:endParaRPr kumimoji="1" lang="zh-CN" altLang="en-US" sz="2800" dirty="0" smtClean="0"/>
          </a:p>
        </p:txBody>
      </p:sp>
      <p:sp>
        <p:nvSpPr>
          <p:cNvPr id="15" name="矩形 14"/>
          <p:cNvSpPr/>
          <p:nvPr/>
        </p:nvSpPr>
        <p:spPr>
          <a:xfrm>
            <a:off x="1495430" y="3801779"/>
            <a:ext cx="1822239" cy="15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One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2000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questions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(batch)</a:t>
            </a:r>
            <a:r>
              <a:rPr kumimoji="1" lang="zh-CN" altLang="en-US" sz="2400" dirty="0" smtClean="0"/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3747902" y="2105983"/>
            <a:ext cx="8412480" cy="4718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4000" dirty="0" smtClean="0"/>
              <a:t>Crowdsourcing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platform</a:t>
            </a:r>
            <a:endParaRPr kumimoji="1"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6692270" y="3111823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92270" y="4446847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</a:t>
            </a:r>
            <a:r>
              <a:rPr kumimoji="1" lang="en-US" altLang="zh-CN" dirty="0" smtClean="0">
                <a:solidFill>
                  <a:srgbClr val="0070C0"/>
                </a:solidFill>
              </a:rPr>
              <a:t>2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92270" y="5781871"/>
            <a:ext cx="2267712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customer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C3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71579" y="4508331"/>
            <a:ext cx="2564659" cy="8280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Which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100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be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assigned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3345566" y="3587311"/>
            <a:ext cx="3346704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7" idx="3"/>
          </p:cNvCxnSpPr>
          <p:nvPr/>
        </p:nvCxnSpPr>
        <p:spPr>
          <a:xfrm>
            <a:off x="3317669" y="4599801"/>
            <a:ext cx="3374601" cy="3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21" idx="1"/>
          </p:cNvCxnSpPr>
          <p:nvPr/>
        </p:nvCxnSpPr>
        <p:spPr>
          <a:xfrm>
            <a:off x="3345566" y="5397823"/>
            <a:ext cx="3346704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大括号 23"/>
          <p:cNvSpPr/>
          <p:nvPr/>
        </p:nvSpPr>
        <p:spPr>
          <a:xfrm>
            <a:off x="9197726" y="3587311"/>
            <a:ext cx="548640" cy="2670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10958" y="4402389"/>
            <a:ext cx="1993392" cy="9954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Customers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who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want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HIT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众包调研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71662"/>
            <a:ext cx="9601200" cy="4414838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系统任务分派调研</a:t>
            </a:r>
          </a:p>
          <a:p>
            <a:pPr lvl="1"/>
            <a:r>
              <a:rPr kumimoji="1" lang="zh-CN" altLang="en-US" sz="2400" dirty="0" smtClean="0"/>
              <a:t>问题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br>
              <a:rPr kumimoji="1" lang="zh-CN" altLang="en-US" sz="2400" dirty="0" smtClean="0"/>
            </a:br>
            <a:r>
              <a:rPr kumimoji="1" lang="zh-CN" altLang="en-US" sz="2400" dirty="0" smtClean="0"/>
              <a:t>以系统</a:t>
            </a:r>
            <a:r>
              <a:rPr kumimoji="1" lang="en-US" altLang="zh-CN" sz="2400" dirty="0" smtClean="0"/>
              <a:t>/</a:t>
            </a:r>
            <a:r>
              <a:rPr kumimoji="1" lang="zh-CN" altLang="en-US" sz="2400" dirty="0" smtClean="0"/>
              <a:t>平台视角，对多种</a:t>
            </a:r>
            <a:r>
              <a:rPr kumimoji="1" lang="en-US" altLang="zh-CN" sz="2400" dirty="0" smtClean="0"/>
              <a:t>crowdsourcing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batch</a:t>
            </a:r>
            <a:r>
              <a:rPr kumimoji="1" lang="zh-CN" altLang="en-US" sz="2400" dirty="0" smtClean="0"/>
              <a:t>类任务进行</a:t>
            </a:r>
            <a:r>
              <a:rPr kumimoji="1" lang="en-US" altLang="zh-CN" sz="2400" dirty="0" smtClean="0"/>
              <a:t>worker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online</a:t>
            </a:r>
            <a:r>
              <a:rPr kumimoji="1" lang="zh-CN" altLang="en-US" sz="2400" dirty="0" smtClean="0"/>
              <a:t>任务分派</a:t>
            </a:r>
          </a:p>
          <a:p>
            <a:pPr lvl="1"/>
            <a:endParaRPr kumimoji="1" lang="zh-CN" altLang="en-US" sz="2400" dirty="0"/>
          </a:p>
          <a:p>
            <a:r>
              <a:rPr kumimoji="1" lang="zh-CN" altLang="en-US" sz="2400" i="0" dirty="0" smtClean="0"/>
              <a:t>难点</a:t>
            </a:r>
            <a:r>
              <a:rPr kumimoji="1" lang="en-US" altLang="zh-CN" sz="2400" i="0" dirty="0" smtClean="0"/>
              <a:t>:</a:t>
            </a:r>
            <a:endParaRPr kumimoji="1" lang="zh-CN" altLang="en-US" sz="2400" i="0" dirty="0" smtClean="0"/>
          </a:p>
          <a:p>
            <a:pPr lvl="3"/>
            <a:r>
              <a:rPr kumimoji="1" lang="zh-CN" altLang="en-US" sz="2400" dirty="0"/>
              <a:t>系统缺乏</a:t>
            </a:r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truth</a:t>
            </a:r>
            <a:endParaRPr kumimoji="1" lang="zh-CN" altLang="en-US" sz="2400" dirty="0" smtClean="0"/>
          </a:p>
          <a:p>
            <a:pPr lvl="3"/>
            <a:r>
              <a:rPr kumimoji="1" lang="zh-CN" altLang="en-US" sz="2400" dirty="0" smtClean="0"/>
              <a:t>可计算性，指的是如何定义</a:t>
            </a:r>
            <a:r>
              <a:rPr kumimoji="1" lang="en-US" altLang="zh-CN" sz="2400" dirty="0" smtClean="0"/>
              <a:t>worker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reliability</a:t>
            </a:r>
            <a:r>
              <a:rPr kumimoji="1" lang="zh-CN" altLang="en-US" sz="2400" dirty="0" smtClean="0"/>
              <a:t>以及如何更有效简单的计算</a:t>
            </a:r>
            <a:r>
              <a:rPr kumimoji="1" lang="en-US" altLang="zh-CN" sz="2400" dirty="0" smtClean="0"/>
              <a:t>reliability</a:t>
            </a:r>
            <a:r>
              <a:rPr kumimoji="1" lang="zh-CN" altLang="en-US" sz="2400" dirty="0" smtClean="0"/>
              <a:t>，例如</a:t>
            </a:r>
            <a:r>
              <a:rPr kumimoji="1" lang="en-US" altLang="zh-CN" sz="2400" dirty="0" smtClean="0"/>
              <a:t>recursive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estimator</a:t>
            </a:r>
            <a:endParaRPr kumimoji="1" lang="zh-CN" altLang="en-US" sz="2400" dirty="0"/>
          </a:p>
          <a:p>
            <a:pPr marL="457200" lvl="1" indent="0">
              <a:buNone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学习及其他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/>
              <a:t>学习</a:t>
            </a:r>
          </a:p>
          <a:p>
            <a:pPr lvl="1"/>
            <a:r>
              <a:rPr kumimoji="1" lang="zh-CN" altLang="en-US" sz="2400" i="0" dirty="0" smtClean="0"/>
              <a:t>完成博士生课程</a:t>
            </a:r>
          </a:p>
          <a:p>
            <a:pPr lvl="1"/>
            <a:r>
              <a:rPr kumimoji="1" lang="en-US" altLang="zh-CN" sz="2400" i="0" dirty="0" smtClean="0"/>
              <a:t>PGM</a:t>
            </a:r>
            <a:r>
              <a:rPr kumimoji="1" lang="zh-CN" altLang="en-US" sz="2400" i="0" dirty="0" smtClean="0"/>
              <a:t>学习</a:t>
            </a:r>
          </a:p>
          <a:p>
            <a:pPr lvl="1"/>
            <a:r>
              <a:rPr kumimoji="1" lang="zh-CN" altLang="en-US" sz="2400" i="0" dirty="0" smtClean="0"/>
              <a:t>学习</a:t>
            </a:r>
            <a:r>
              <a:rPr kumimoji="1" lang="en-US" altLang="zh-CN" sz="2400" i="0" dirty="0" smtClean="0"/>
              <a:t>python</a:t>
            </a:r>
            <a:r>
              <a:rPr kumimoji="1" lang="zh-CN" altLang="en-US" sz="2400" i="0" dirty="0" smtClean="0"/>
              <a:t>及</a:t>
            </a:r>
            <a:r>
              <a:rPr kumimoji="1" lang="en-US" altLang="zh-CN" sz="2400" i="0" dirty="0" err="1" smtClean="0"/>
              <a:t>numpy</a:t>
            </a:r>
            <a:endParaRPr kumimoji="1" lang="zh-CN" altLang="en-US" sz="2400" i="0" dirty="0" smtClean="0"/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其他</a:t>
            </a:r>
          </a:p>
          <a:p>
            <a:pPr lvl="1"/>
            <a:r>
              <a:rPr kumimoji="1" lang="zh-CN" altLang="en-US" sz="2400" dirty="0" smtClean="0"/>
              <a:t>所内篮球赛</a:t>
            </a:r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887" y="3371850"/>
            <a:ext cx="9601200" cy="14859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研究工作</a:t>
            </a:r>
          </a:p>
          <a:p>
            <a:pPr lvl="1"/>
            <a:r>
              <a:rPr kumimoji="1" lang="zh-CN" altLang="en-US" sz="2800" dirty="0" smtClean="0"/>
              <a:t>猪八戒稿件推荐</a:t>
            </a:r>
          </a:p>
          <a:p>
            <a:pPr lvl="1"/>
            <a:r>
              <a:rPr kumimoji="1" lang="zh-CN" altLang="en-US" sz="2800" dirty="0" smtClean="0"/>
              <a:t>众包调研</a:t>
            </a:r>
          </a:p>
          <a:p>
            <a:endParaRPr kumimoji="1" lang="zh-CN" altLang="en-US" sz="2800" dirty="0"/>
          </a:p>
          <a:p>
            <a:r>
              <a:rPr kumimoji="1" lang="zh-CN" altLang="en-US" sz="2800" dirty="0" smtClean="0"/>
              <a:t>学习及其他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猪八戒稿件推荐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14513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400" dirty="0" smtClean="0"/>
              <a:t>平台介绍</a:t>
            </a:r>
          </a:p>
          <a:p>
            <a:pPr lvl="1"/>
            <a:r>
              <a:rPr kumimoji="1" lang="zh-CN" altLang="en-US" sz="2400" dirty="0" smtClean="0"/>
              <a:t>猪八戒</a:t>
            </a:r>
            <a:r>
              <a:rPr kumimoji="1" lang="en-US" altLang="zh-CN" sz="2400" dirty="0" err="1" smtClean="0"/>
              <a:t>zbj.com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/>
              <a:t>服务交易品类涵盖创意设计、网站建设、网络营销、文案策划、生活服务等多种</a:t>
            </a:r>
            <a:r>
              <a:rPr kumimoji="1" lang="zh-CN" altLang="en-US" sz="2400" dirty="0" smtClean="0"/>
              <a:t>行业。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角色与任务</a:t>
            </a:r>
          </a:p>
          <a:p>
            <a:pPr lvl="1"/>
            <a:r>
              <a:rPr kumimoji="1" lang="zh-CN" altLang="en-US" sz="2400" dirty="0" smtClean="0"/>
              <a:t>雇主</a:t>
            </a:r>
            <a:r>
              <a:rPr kumimoji="1" lang="en-US" altLang="zh-CN" sz="2400" dirty="0" smtClean="0"/>
              <a:t>(requesters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who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release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task)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服务商</a:t>
            </a:r>
            <a:r>
              <a:rPr kumimoji="1" lang="en-US" altLang="zh-CN" sz="2400" dirty="0" smtClean="0"/>
              <a:t>(human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workers)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任务</a:t>
            </a:r>
            <a:r>
              <a:rPr kumimoji="1" lang="en-US" altLang="zh-CN" sz="2400" dirty="0" smtClean="0"/>
              <a:t>(task)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稿件</a:t>
            </a:r>
            <a:r>
              <a:rPr kumimoji="1" lang="en-US" altLang="zh-CN" sz="2400" dirty="0" smtClean="0"/>
              <a:t>(workers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submit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pieceworks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task)</a:t>
            </a:r>
            <a:endParaRPr kumimoji="1" lang="zh-CN" altLang="en-US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猪八戒稿件推荐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任务</a:t>
            </a:r>
          </a:p>
          <a:p>
            <a:pPr lvl="1"/>
            <a:r>
              <a:rPr kumimoji="1" lang="zh-CN" altLang="en-US" sz="2800" dirty="0" smtClean="0"/>
              <a:t>对</a:t>
            </a:r>
            <a:r>
              <a:rPr kumimoji="1" lang="zh-CN" altLang="en-US" sz="2800" dirty="0"/>
              <a:t>众包平台</a:t>
            </a:r>
            <a:r>
              <a:rPr kumimoji="1" lang="en-US" altLang="zh-CN" sz="2800" dirty="0" err="1" smtClean="0"/>
              <a:t>zbj.com</a:t>
            </a:r>
            <a:r>
              <a:rPr kumimoji="1" lang="zh-CN" altLang="en-US" sz="2800" dirty="0" smtClean="0"/>
              <a:t>任务特征进行分析</a:t>
            </a:r>
          </a:p>
          <a:p>
            <a:pPr lvl="1"/>
            <a:r>
              <a:rPr kumimoji="1" lang="zh-CN" altLang="en-US" sz="2800" dirty="0" smtClean="0"/>
              <a:t>对任务中的稿件中标进行预测</a:t>
            </a:r>
          </a:p>
          <a:p>
            <a:pPr lvl="1"/>
            <a:endParaRPr kumimoji="1" lang="zh-CN" altLang="en-US" sz="3200" dirty="0" smtClean="0"/>
          </a:p>
          <a:p>
            <a:r>
              <a:rPr kumimoji="1" lang="zh-CN" altLang="en-US" sz="3200" dirty="0" smtClean="0"/>
              <a:t>目标</a:t>
            </a:r>
          </a:p>
          <a:p>
            <a:pPr lvl="1"/>
            <a:r>
              <a:rPr kumimoji="1" lang="zh-CN" altLang="en-US" sz="2800" dirty="0" smtClean="0"/>
              <a:t>对雇主推荐高质量稿件</a:t>
            </a:r>
          </a:p>
          <a:p>
            <a:pPr lvl="1"/>
            <a:endParaRPr kumimoji="1"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65124"/>
            <a:ext cx="8255000" cy="318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047837"/>
            <a:ext cx="10820400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0339" y="46632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服务商要求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7538" y="10253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成本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000"/>
            <a:ext cx="7289800" cy="6489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0851" y="52536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稿件</a:t>
            </a:r>
            <a:r>
              <a:rPr kumimoji="1" lang="en-US" altLang="zh-CN" sz="2400" dirty="0">
                <a:solidFill>
                  <a:srgbClr val="FF0000"/>
                </a:solidFill>
              </a:rPr>
              <a:t>b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8700" y="291018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稿件</a:t>
            </a:r>
            <a:r>
              <a:rPr kumimoji="1" lang="en-US" altLang="zh-CN" sz="2400" smtClean="0">
                <a:solidFill>
                  <a:srgbClr val="FF0000"/>
                </a:solidFill>
              </a:rPr>
              <a:t>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8200" y="4894965"/>
            <a:ext cx="9993923" cy="3100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199" y="4894965"/>
            <a:ext cx="9993923" cy="6286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8200" y="4257676"/>
            <a:ext cx="9993923" cy="6286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1843088"/>
            <a:ext cx="9993923" cy="24145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特征分组与方法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696532"/>
              </p:ext>
            </p:extLst>
          </p:nvPr>
        </p:nvGraphicFramePr>
        <p:xfrm>
          <a:off x="956601" y="1434906"/>
          <a:ext cx="9875522" cy="3761502"/>
        </p:xfrm>
        <a:graphic>
          <a:graphicData uri="http://schemas.openxmlformats.org/drawingml/2006/table">
            <a:tbl>
              <a:tblPr/>
              <a:tblGrid>
                <a:gridCol w="1962133"/>
                <a:gridCol w="2789147"/>
                <a:gridCol w="5124242"/>
              </a:tblGrid>
              <a:tr h="349003"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特征组名称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举例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userspecific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用户偏好相关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不同类别、价格参与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比例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; 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参与任务种类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time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提交时间相关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绝对时间、相对时间排名、排名比例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sucnum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全部、当前类别、当前价格区间的成功稿件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sucrate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成功率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全部、当前类别、当前价格区间的成功率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worknum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提交工作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稿件量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包括不同时间段内提交稿件数量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系统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相对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，绝对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reputation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，排名比例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cost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失败稿件数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mployer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reference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选择偏好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实际为雇主选择的偏好与实际稿件之间的差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0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hits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雇主与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worker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关联关系</a:t>
                      </a: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875" marR="10875" marT="10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972800" y="2743200"/>
            <a:ext cx="1057275" cy="514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worker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5205048"/>
            <a:ext cx="950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方法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Random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Forest</a:t>
            </a:r>
            <a:r>
              <a:rPr kumimoji="1" lang="zh-CN" altLang="en-US" sz="2400" dirty="0" smtClean="0"/>
              <a:t>进行</a:t>
            </a:r>
            <a:r>
              <a:rPr kumimoji="1" lang="en-US" altLang="zh-CN" sz="2400" dirty="0" err="1" smtClean="0"/>
              <a:t>pointwise</a:t>
            </a:r>
            <a:r>
              <a:rPr kumimoji="1" lang="en-US" altLang="zh-CN" sz="2400" dirty="0" smtClean="0"/>
              <a:t>/pairwise</a:t>
            </a:r>
            <a:r>
              <a:rPr kumimoji="1" lang="zh-CN" altLang="en-US" sz="2400" dirty="0" smtClean="0"/>
              <a:t> 学习</a:t>
            </a:r>
          </a:p>
          <a:p>
            <a:r>
              <a:rPr kumimoji="1" lang="en-US" altLang="zh-CN" sz="2400" dirty="0" smtClean="0"/>
              <a:t>Evaluation: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MAP@k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950524" y="4257675"/>
            <a:ext cx="1241476" cy="514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requester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50524" y="5003616"/>
            <a:ext cx="1241476" cy="514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relation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寻找最优特征组合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014537"/>
            <a:ext cx="9601200" cy="3581400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使用</a:t>
            </a:r>
            <a:r>
              <a:rPr kumimoji="1" lang="en-US" altLang="zh-CN" sz="2800" dirty="0" smtClean="0"/>
              <a:t>Greedy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Backward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Elimination</a:t>
            </a:r>
            <a:r>
              <a:rPr kumimoji="1" lang="zh-CN" altLang="en-US" sz="2800" dirty="0" smtClean="0"/>
              <a:t>方法，每轮寻找剔除后 </a:t>
            </a:r>
            <a:r>
              <a:rPr kumimoji="1" lang="zh-CN" altLang="en-US" sz="2800" b="1" dirty="0" smtClean="0"/>
              <a:t>剩余特征表现最优</a:t>
            </a:r>
            <a:r>
              <a:rPr kumimoji="1" lang="zh-CN" altLang="en-US" sz="2800" dirty="0" smtClean="0"/>
              <a:t>的特征组进行剔除。生成剔除序列</a:t>
            </a:r>
            <a:r>
              <a:rPr kumimoji="1" lang="zh-CN" altLang="en-US" sz="2800" dirty="0" smtClean="0"/>
              <a:t>。</a:t>
            </a:r>
            <a:endParaRPr kumimoji="1" lang="zh-CN" altLang="en-US" sz="2800" dirty="0" smtClean="0"/>
          </a:p>
          <a:p>
            <a:r>
              <a:rPr kumimoji="1" lang="zh-CN" altLang="en-US" sz="2800" dirty="0" smtClean="0"/>
              <a:t>根据剔除序列的倒序，进行特征组逐叠加的实验，调整叠加过程中使</a:t>
            </a:r>
            <a:r>
              <a:rPr kumimoji="1" lang="en-US" altLang="zh-CN" sz="2800" dirty="0" smtClean="0"/>
              <a:t>MAP</a:t>
            </a:r>
            <a:r>
              <a:rPr kumimoji="1" lang="zh-CN" altLang="en-US" sz="2800" dirty="0" smtClean="0"/>
              <a:t>较大幅度下降的特征，并重新计算。表现优劣，是根据</a:t>
            </a:r>
            <a:r>
              <a:rPr kumimoji="1" lang="en-US" altLang="zh-CN" sz="2800" dirty="0" smtClean="0"/>
              <a:t>MAP@1-10/MAP@[1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8]</a:t>
            </a:r>
            <a:r>
              <a:rPr kumimoji="1" lang="zh-CN" altLang="en-US" sz="2800" dirty="0" smtClean="0"/>
              <a:t>的和作为判断。</a:t>
            </a:r>
          </a:p>
          <a:p>
            <a:r>
              <a:rPr kumimoji="1" lang="zh-CN" altLang="en-US" sz="2800" dirty="0" smtClean="0"/>
              <a:t>讨论提出特征组与任务属性、</a:t>
            </a:r>
            <a:r>
              <a:rPr kumimoji="1" lang="en-US" altLang="zh-CN" sz="2800" dirty="0" smtClean="0"/>
              <a:t>worker</a:t>
            </a:r>
            <a:r>
              <a:rPr kumimoji="1" lang="zh-CN" altLang="en-US" sz="2800" dirty="0" smtClean="0"/>
              <a:t>的关联关系。</a:t>
            </a:r>
            <a:endParaRPr kumimoji="1" lang="zh-CN" altLang="en-US" sz="2800" dirty="0"/>
          </a:p>
          <a:p>
            <a:endParaRPr kumimoji="1"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众包调研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3581400"/>
          </a:xfrm>
        </p:spPr>
        <p:txBody>
          <a:bodyPr/>
          <a:lstStyle/>
          <a:p>
            <a:r>
              <a:rPr kumimoji="1" lang="zh-CN" altLang="en-US" sz="2800" dirty="0" smtClean="0"/>
              <a:t>众包</a:t>
            </a:r>
            <a:r>
              <a:rPr kumimoji="1" lang="zh-CN" altLang="en-US" sz="2800" dirty="0" smtClean="0"/>
              <a:t>平台</a:t>
            </a:r>
            <a:r>
              <a:rPr kumimoji="1" lang="zh-CN" altLang="en-US" sz="2800" dirty="0" smtClean="0"/>
              <a:t>研究</a:t>
            </a:r>
            <a:r>
              <a:rPr kumimoji="1" lang="zh-CN" altLang="en-US" sz="2800" dirty="0" smtClean="0"/>
              <a:t>的难点问题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55839"/>
            <a:ext cx="7275388" cy="4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1016</TotalTime>
  <Words>463</Words>
  <Application>Microsoft Macintosh PowerPoint</Application>
  <PresentationFormat>宽屏</PresentationFormat>
  <Paragraphs>107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宋体</vt:lpstr>
      <vt:lpstr>Arial</vt:lpstr>
      <vt:lpstr>裁剪</vt:lpstr>
      <vt:lpstr>2016年终总结</vt:lpstr>
      <vt:lpstr>概述</vt:lpstr>
      <vt:lpstr>猪八戒稿件推荐</vt:lpstr>
      <vt:lpstr>猪八戒稿件推荐</vt:lpstr>
      <vt:lpstr>PowerPoint 演示文稿</vt:lpstr>
      <vt:lpstr>PowerPoint 演示文稿</vt:lpstr>
      <vt:lpstr>特征分组与方法</vt:lpstr>
      <vt:lpstr>寻找最优特征组合</vt:lpstr>
      <vt:lpstr>众包调研</vt:lpstr>
      <vt:lpstr>众包调研</vt:lpstr>
      <vt:lpstr>众包调研</vt:lpstr>
      <vt:lpstr>众包调研</vt:lpstr>
      <vt:lpstr>学习及其他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段雪野</dc:creator>
  <cp:lastModifiedBy>段雪野</cp:lastModifiedBy>
  <cp:revision>202</cp:revision>
  <dcterms:created xsi:type="dcterms:W3CDTF">2016-12-18T11:49:59Z</dcterms:created>
  <dcterms:modified xsi:type="dcterms:W3CDTF">2017-01-11T02:27:47Z</dcterms:modified>
</cp:coreProperties>
</file>