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0" r:id="rId6"/>
    <p:sldId id="264" r:id="rId7"/>
    <p:sldId id="261" r:id="rId8"/>
    <p:sldId id="267" r:id="rId9"/>
    <p:sldId id="263" r:id="rId10"/>
    <p:sldId id="273" r:id="rId11"/>
    <p:sldId id="271" r:id="rId12"/>
    <p:sldId id="272" r:id="rId13"/>
    <p:sldId id="268" r:id="rId14"/>
    <p:sldId id="270" r:id="rId15"/>
    <p:sldId id="269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段雪野" initials="段雪野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7"/>
    <p:restoredTop sz="70998"/>
  </p:normalViewPr>
  <p:slideViewPr>
    <p:cSldViewPr snapToGrid="0" snapToObjects="1">
      <p:cViewPr varScale="1">
        <p:scale>
          <a:sx n="54" d="100"/>
          <a:sy n="54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2BC53-1B53-E54E-AD48-AE86D97765C9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5CEB7-7DE8-6C44-860A-2777F7FC27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59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Main Dash</a:t>
            </a:r>
          </a:p>
          <a:p>
            <a:r>
              <a:rPr kumimoji="1" lang="en-US" altLang="zh-CN" dirty="0" smtClean="0"/>
              <a:t>Forced to see, low CTR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Recommendation dash</a:t>
            </a:r>
          </a:p>
          <a:p>
            <a:r>
              <a:rPr kumimoji="1" lang="en-US" altLang="zh-CN" dirty="0" smtClean="0"/>
              <a:t>Click</a:t>
            </a:r>
            <a:r>
              <a:rPr kumimoji="1" lang="en-US" altLang="zh-CN" baseline="0" dirty="0" smtClean="0"/>
              <a:t> to see, much higher CTR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CEB7-7DE8-6C44-860A-2777F7FC275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Xbox users</a:t>
            </a:r>
            <a:r>
              <a:rPr kumimoji="1" lang="zh-CN" altLang="en-US" dirty="0" smtClean="0"/>
              <a:t>几千万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balance(</a:t>
            </a:r>
            <a:r>
              <a:rPr kumimoji="1" lang="zh-CN" altLang="en-US" dirty="0" smtClean="0"/>
              <a:t>平衡人数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CEB7-7DE8-6C44-860A-2777F7FC275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Similarity </a:t>
            </a:r>
            <a:endParaRPr kumimoji="1" lang="zh-CN" altLang="en-US" dirty="0" smtClean="0"/>
          </a:p>
          <a:p>
            <a:r>
              <a:rPr kumimoji="1" lang="zh-CN" altLang="en-US" dirty="0" smtClean="0"/>
              <a:t>产品的相似度，产品的雷同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Item Fatigue</a:t>
            </a:r>
            <a:endParaRPr kumimoji="1" lang="zh-CN" altLang="en-US" dirty="0" smtClean="0"/>
          </a:p>
          <a:p>
            <a:r>
              <a:rPr kumimoji="1" lang="zh-CN" altLang="en-US" dirty="0" smtClean="0"/>
              <a:t>用户看相同产品的疲劳度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不同时间段的点击率有区别</a:t>
            </a:r>
          </a:p>
          <a:p>
            <a:r>
              <a:rPr kumimoji="1" lang="en-US" altLang="zh-CN" dirty="0" smtClean="0"/>
              <a:t>weekend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weekday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CEB7-7DE8-6C44-860A-2777F7FC275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00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相同结构的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CEB7-7DE8-6C44-860A-2777F7FC275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76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3B30-CEDE-ED4E-AC86-EF52DBB92B70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C045-BE80-C945-886E-D7FD6362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Beyond Collaborative Filtering: The List Recommendation Problem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2088"/>
            <a:ext cx="8748713" cy="1655762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dirty="0" smtClean="0"/>
              <a:t>WWW’16</a:t>
            </a:r>
          </a:p>
          <a:p>
            <a:pPr algn="r"/>
            <a:r>
              <a:rPr lang="en-US" altLang="zh-CN" dirty="0"/>
              <a:t>IBM Research </a:t>
            </a:r>
            <a:r>
              <a:rPr kumimoji="1" lang="en-US" altLang="zh-CN" dirty="0" smtClean="0"/>
              <a:t>&amp;</a:t>
            </a:r>
            <a:r>
              <a:rPr kumimoji="1" lang="en-US" altLang="zh-CN" dirty="0"/>
              <a:t> </a:t>
            </a:r>
            <a:r>
              <a:rPr lang="en-US" altLang="zh-CN" dirty="0" smtClean="0"/>
              <a:t>Microsoft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TWO-LAYERED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Gradient Boosted </a:t>
            </a:r>
            <a:r>
              <a:rPr lang="en-US" altLang="zh-CN" dirty="0" smtClean="0"/>
              <a:t>Trees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pseudo-residual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is-IS" altLang="zh-CN" dirty="0" smtClean="0"/>
              <a:t>L(y,f(x))=log(1+exp(-2yf(x)));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386"/>
            <a:ext cx="6525988" cy="1779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1475809"/>
            <a:ext cx="4631196" cy="47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TWO-LAYERED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1756"/>
            <a:ext cx="5604654" cy="1816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34210"/>
            <a:ext cx="6097558" cy="1577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624"/>
            <a:ext cx="5332630" cy="411797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2911929" y="4001295"/>
            <a:ext cx="370114" cy="73291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4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TWO-LAYERED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Gradient Boosted </a:t>
            </a:r>
            <a:r>
              <a:rPr lang="en-US" altLang="zh-CN" dirty="0" smtClean="0"/>
              <a:t>Trees-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29" y="2758622"/>
            <a:ext cx="9261910" cy="25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1503362"/>
            <a:ext cx="10899459" cy="48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Baselines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lvl="1"/>
            <a:r>
              <a:rPr lang="en-US" altLang="zh-CN" dirty="0" smtClean="0"/>
              <a:t>Equation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9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dirty="0" smtClean="0"/>
              <a:t>maximize the predicted ratings subject to constraints on the relevant features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Equation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maximizing </a:t>
            </a:r>
            <a:r>
              <a:rPr lang="en-US" altLang="zh-CN" dirty="0"/>
              <a:t>the predicted ratings as well as a weighted sum of the features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3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6" y="1620044"/>
            <a:ext cx="8939893" cy="476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6" y="2183607"/>
            <a:ext cx="2756805" cy="9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user-item</a:t>
            </a:r>
            <a:r>
              <a:rPr kumimoji="1" lang="zh-CN" altLang="en-US" dirty="0" smtClean="0"/>
              <a:t> 推荐已比较成熟的情况下</a:t>
            </a:r>
            <a:r>
              <a:rPr kumimoji="1" lang="zh-CN" altLang="en-US" dirty="0" smtClean="0"/>
              <a:t> ，</a:t>
            </a:r>
            <a:r>
              <a:rPr kumimoji="1" lang="zh-CN" altLang="en-US" dirty="0" smtClean="0"/>
              <a:t>找到新的而且有实际价值的研究问题。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互换位置的影响情况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 两层系统的设计，利用了</a:t>
            </a:r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的预测结果，作为特征拿到</a:t>
            </a:r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来进行预测。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企业的优势，已有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平台</a:t>
            </a:r>
            <a:r>
              <a:rPr kumimoji="1" lang="zh-CN" altLang="en-US" dirty="0" smtClean="0"/>
              <a:t>。迅速反馈实验结果。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</a:t>
            </a:r>
            <a:r>
              <a:rPr kumimoji="1" lang="en-US" altLang="zh-CN" dirty="0" smtClean="0"/>
              <a:t>UTLINE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MOTIVATION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TWO-LAYER</a:t>
            </a:r>
            <a:r>
              <a:rPr kumimoji="1" lang="en-US" altLang="zh-CN" dirty="0" smtClean="0"/>
              <a:t>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 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RESULTS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DISCUSSION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Collaborative Filtering (CF) has satisfied results  on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isolated</a:t>
            </a:r>
            <a:r>
              <a:rPr kumimoji="1" lang="en-US" altLang="zh-CN" dirty="0" smtClean="0"/>
              <a:t>  user-item tuples. </a:t>
            </a:r>
            <a:br>
              <a:rPr kumimoji="1" lang="en-US" altLang="zh-CN" dirty="0" smtClean="0"/>
            </a:br>
            <a:r>
              <a:rPr kumimoji="1" lang="en-US" altLang="zh-CN" dirty="0" smtClean="0"/>
              <a:t>However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inter-item interactions</a:t>
            </a:r>
            <a:r>
              <a:rPr kumimoji="1" lang="en-US" altLang="zh-CN" dirty="0" smtClean="0"/>
              <a:t> have an effect on an recommendation list’s Click-Through Rate (CTR)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Instead of exploring problems such as implicit feedback, cold-start, rank optimization, this paper introduce a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list recommendation </a:t>
            </a:r>
            <a:r>
              <a:rPr kumimoji="1" lang="en-US" altLang="zh-CN" dirty="0" smtClean="0"/>
              <a:t>problem, in which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differently ordered lists get different click probability</a:t>
            </a:r>
            <a:r>
              <a:rPr kumimoji="1" lang="en-US" altLang="zh-CN" dirty="0" smtClean="0"/>
              <a:t> 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00994"/>
            <a:ext cx="10243457" cy="47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Introduce the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list recommendation</a:t>
            </a:r>
            <a:r>
              <a:rPr kumimoji="1" lang="en-US" altLang="zh-CN" dirty="0" smtClean="0"/>
              <a:t> problem.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Two-layered </a:t>
            </a:r>
          </a:p>
          <a:p>
            <a:pPr lvl="1"/>
            <a:r>
              <a:rPr lang="en-US" altLang="zh-CN" dirty="0"/>
              <a:t>collaborative filtering solutions (first layer) </a:t>
            </a:r>
            <a:endParaRPr lang="en-US" altLang="zh-CN" dirty="0" smtClean="0"/>
          </a:p>
          <a:p>
            <a:pPr lvl="1"/>
            <a:r>
              <a:rPr lang="en-US" altLang="zh-CN" dirty="0"/>
              <a:t>find the optimal </a:t>
            </a:r>
            <a:r>
              <a:rPr lang="en-US" altLang="zh-CN" dirty="0" smtClean="0"/>
              <a:t>list(</a:t>
            </a:r>
            <a:r>
              <a:rPr lang="en-US" altLang="zh-CN" dirty="0" smtClean="0">
                <a:solidFill>
                  <a:schemeClr val="accent1"/>
                </a:solidFill>
              </a:rPr>
              <a:t>best CTR</a:t>
            </a:r>
            <a:r>
              <a:rPr lang="en-US" altLang="zh-CN" dirty="0" smtClean="0"/>
              <a:t>) </a:t>
            </a:r>
            <a:r>
              <a:rPr lang="en-US" altLang="zh-CN" dirty="0"/>
              <a:t>to each user (second layer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r>
              <a:rPr lang="en-US" altLang="zh-CN" dirty="0" smtClean="0"/>
              <a:t> They consider all of </a:t>
            </a:r>
            <a:r>
              <a:rPr lang="en-US" altLang="zh-CN" dirty="0" smtClean="0">
                <a:solidFill>
                  <a:schemeClr val="accent1"/>
                </a:solidFill>
              </a:rPr>
              <a:t>factors </a:t>
            </a:r>
            <a:r>
              <a:rPr lang="en-US" altLang="zh-CN" dirty="0" smtClean="0"/>
              <a:t>jointly accounting for possible interactions, while prior approaches have considered some of these factors.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TWO-LAYERED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Scenarios</a:t>
            </a:r>
            <a:r>
              <a:rPr kumimoji="1" lang="zh-CN" altLang="en-US" dirty="0" smtClean="0"/>
              <a:t>	</a:t>
            </a:r>
          </a:p>
          <a:p>
            <a:pPr lvl="1"/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Two Xbox cases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26" y="1690688"/>
            <a:ext cx="8312803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线连接符 18"/>
          <p:cNvCxnSpPr/>
          <p:nvPr/>
        </p:nvCxnSpPr>
        <p:spPr>
          <a:xfrm flipV="1">
            <a:off x="653143" y="3853543"/>
            <a:ext cx="11386457" cy="130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TWO-LAYERED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838200" y="1552576"/>
            <a:ext cx="3494314" cy="134241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Purchase data from Xbox users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56413" y="1704672"/>
            <a:ext cx="2786743" cy="1038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CF(first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layer)</a:t>
            </a:r>
            <a:endParaRPr kumimoji="1" lang="zh-CN" altLang="en-US" dirty="0"/>
          </a:p>
        </p:txBody>
      </p:sp>
      <p:sp>
        <p:nvSpPr>
          <p:cNvPr id="6" name="罐形 5"/>
          <p:cNvSpPr/>
          <p:nvPr/>
        </p:nvSpPr>
        <p:spPr>
          <a:xfrm>
            <a:off x="838200" y="5236334"/>
            <a:ext cx="3494314" cy="134241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Impressions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clicks</a:t>
            </a:r>
            <a:r>
              <a:rPr kumimoji="1" lang="en-US" altLang="zh-CN" dirty="0" smtClean="0"/>
              <a:t> 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 Xbox users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4"/>
            <a:endCxn id="5" idx="1"/>
          </p:cNvCxnSpPr>
          <p:nvPr/>
        </p:nvCxnSpPr>
        <p:spPr>
          <a:xfrm flipV="1">
            <a:off x="4332514" y="2223784"/>
            <a:ext cx="7238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56412" y="5388430"/>
            <a:ext cx="2786743" cy="1038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Gradient Boosted Trees (GBT) </a:t>
            </a:r>
          </a:p>
        </p:txBody>
      </p:sp>
      <p:sp>
        <p:nvSpPr>
          <p:cNvPr id="12" name="椭圆 11"/>
          <p:cNvSpPr/>
          <p:nvPr/>
        </p:nvSpPr>
        <p:spPr>
          <a:xfrm>
            <a:off x="5442854" y="3592590"/>
            <a:ext cx="2013858" cy="12627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User-item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tuples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 flipV="1">
            <a:off x="4332514" y="5907540"/>
            <a:ext cx="7238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5" idx="2"/>
            <a:endCxn id="12" idx="0"/>
          </p:cNvCxnSpPr>
          <p:nvPr/>
        </p:nvCxnSpPr>
        <p:spPr>
          <a:xfrm flipH="1">
            <a:off x="6449783" y="2742896"/>
            <a:ext cx="2" cy="84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2" idx="4"/>
            <a:endCxn id="10" idx="0"/>
          </p:cNvCxnSpPr>
          <p:nvPr/>
        </p:nvCxnSpPr>
        <p:spPr>
          <a:xfrm>
            <a:off x="6449783" y="4855333"/>
            <a:ext cx="1" cy="53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556167" y="3549051"/>
            <a:ext cx="2013858" cy="12627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22" name="肘形连接符 21"/>
          <p:cNvCxnSpPr>
            <a:stCxn id="20" idx="4"/>
            <a:endCxn id="10" idx="3"/>
          </p:cNvCxnSpPr>
          <p:nvPr/>
        </p:nvCxnSpPr>
        <p:spPr>
          <a:xfrm rot="5400000">
            <a:off x="8155252" y="4499698"/>
            <a:ext cx="1095748" cy="1719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剪去单角的矩形 22"/>
          <p:cNvSpPr/>
          <p:nvPr/>
        </p:nvSpPr>
        <p:spPr>
          <a:xfrm>
            <a:off x="10570025" y="2195324"/>
            <a:ext cx="1273625" cy="105220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24" name="剪去单角的矩形 23"/>
          <p:cNvSpPr/>
          <p:nvPr/>
        </p:nvSpPr>
        <p:spPr>
          <a:xfrm>
            <a:off x="10570025" y="5072747"/>
            <a:ext cx="1273625" cy="105220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TWO-LAYERED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Inter-item Similarity Interactions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Item Fatigue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lvl="1"/>
            <a:r>
              <a:rPr lang="en-US" altLang="zh-CN" dirty="0"/>
              <a:t>CTR Variations by Time of Day </a:t>
            </a:r>
            <a:endParaRPr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TWO-LAYERED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Gradient Boosted </a:t>
            </a:r>
            <a:r>
              <a:rPr lang="en-US" altLang="zh-CN" dirty="0" smtClean="0"/>
              <a:t>Trees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They choose the GBT algorithm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because it can </a:t>
            </a:r>
            <a:r>
              <a:rPr lang="en-US" altLang="zh-CN" dirty="0" smtClean="0">
                <a:solidFill>
                  <a:schemeClr val="accent1"/>
                </a:solidFill>
              </a:rPr>
              <a:t>easily detect</a:t>
            </a:r>
            <a:r>
              <a:rPr lang="en-US" altLang="zh-CN" dirty="0" smtClean="0"/>
              <a:t> and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exploit these patterns without the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need to carefully craft a kernel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7" y="4190545"/>
            <a:ext cx="6179371" cy="18079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418" y="1867694"/>
            <a:ext cx="4203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294</Words>
  <Application>Microsoft Macintosh PowerPoint</Application>
  <PresentationFormat>宽屏</PresentationFormat>
  <Paragraphs>102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宋体</vt:lpstr>
      <vt:lpstr>Arial</vt:lpstr>
      <vt:lpstr>Office 主题</vt:lpstr>
      <vt:lpstr>Beyond Collaborative Filtering: The List Recommendation Problem</vt:lpstr>
      <vt:lpstr>OUTLINE</vt:lpstr>
      <vt:lpstr>INTRODUCTION</vt:lpstr>
      <vt:lpstr>INTRODUCTION</vt:lpstr>
      <vt:lpstr>MOTIVATION</vt:lpstr>
      <vt:lpstr>TWO-LAYERED SYSTEM</vt:lpstr>
      <vt:lpstr>TWO-LAYERED SYSTEM</vt:lpstr>
      <vt:lpstr>TWO-LAYERED SYSTEM</vt:lpstr>
      <vt:lpstr>TWO-LAYERED SYSTEM</vt:lpstr>
      <vt:lpstr>TWO-LAYERED SYSTEM</vt:lpstr>
      <vt:lpstr>TWO-LAYERED SYSTEM</vt:lpstr>
      <vt:lpstr>TWO-LAYERED SYSTEM</vt:lpstr>
      <vt:lpstr>RESULT</vt:lpstr>
      <vt:lpstr>RESULT</vt:lpstr>
      <vt:lpstr>RESULT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Collaborative Filtering: The List Recommendation Problem</dc:title>
  <dc:creator>段雪野</dc:creator>
  <cp:lastModifiedBy>段雪野</cp:lastModifiedBy>
  <cp:revision>166</cp:revision>
  <dcterms:created xsi:type="dcterms:W3CDTF">2016-05-12T12:27:54Z</dcterms:created>
  <dcterms:modified xsi:type="dcterms:W3CDTF">2016-05-13T03:15:42Z</dcterms:modified>
</cp:coreProperties>
</file>