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7" r:id="rId4"/>
    <p:sldId id="282" r:id="rId5"/>
    <p:sldId id="283" r:id="rId6"/>
    <p:sldId id="288" r:id="rId7"/>
    <p:sldId id="286" r:id="rId8"/>
    <p:sldId id="259" r:id="rId9"/>
    <p:sldId id="260" r:id="rId10"/>
    <p:sldId id="280" r:id="rId11"/>
    <p:sldId id="261" r:id="rId12"/>
    <p:sldId id="281" r:id="rId13"/>
    <p:sldId id="289" r:id="rId14"/>
    <p:sldId id="290" r:id="rId15"/>
    <p:sldId id="285" r:id="rId16"/>
    <p:sldId id="293" r:id="rId17"/>
    <p:sldId id="262" r:id="rId18"/>
    <p:sldId id="291" r:id="rId19"/>
    <p:sldId id="292" r:id="rId20"/>
    <p:sldId id="294" r:id="rId21"/>
    <p:sldId id="299" r:id="rId22"/>
    <p:sldId id="263" r:id="rId23"/>
    <p:sldId id="298" r:id="rId24"/>
    <p:sldId id="295" r:id="rId25"/>
    <p:sldId id="296" r:id="rId26"/>
    <p:sldId id="300" r:id="rId27"/>
    <p:sldId id="301" r:id="rId28"/>
    <p:sldId id="264" r:id="rId29"/>
    <p:sldId id="302" r:id="rId30"/>
    <p:sldId id="26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4"/>
    <p:restoredTop sz="89538"/>
  </p:normalViewPr>
  <p:slideViewPr>
    <p:cSldViewPr snapToGrid="0" snapToObjects="1">
      <p:cViewPr varScale="1">
        <p:scale>
          <a:sx n="60" d="100"/>
          <a:sy n="60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B0D4-63A2-2B4D-B57A-BF2E4DAB73F8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212C-9813-A34A-80DB-384BD6132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</a:t>
            </a:r>
            <a:r>
              <a:rPr kumimoji="1" lang="en-US" altLang="zh-CN" dirty="0" err="1" smtClean="0"/>
              <a:t>λ</a:t>
            </a:r>
            <a:r>
              <a:rPr kumimoji="1" lang="zh-CN" altLang="en-US" dirty="0" smtClean="0"/>
              <a:t>，然后迭代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P(Di)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nomalize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每一个</a:t>
            </a:r>
            <a:r>
              <a:rPr kumimoji="1" lang="en-US" altLang="zh-CN" dirty="0" smtClean="0"/>
              <a:t>HIT</a:t>
            </a:r>
            <a:r>
              <a:rPr kumimoji="1" lang="zh-CN" altLang="en-US" dirty="0" smtClean="0"/>
              <a:t>一个这样的结论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2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基于其他人的答题，计算得到的</a:t>
            </a:r>
            <a:r>
              <a:rPr kumimoji="1" lang="en-US" altLang="zh-CN" dirty="0" smtClean="0"/>
              <a:t>D2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基于其他人的答题，计算得到的</a:t>
            </a:r>
            <a:r>
              <a:rPr kumimoji="1" lang="en-US" altLang="zh-CN" dirty="0" smtClean="0"/>
              <a:t>D2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of D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17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纵坐标是</a:t>
            </a:r>
            <a:r>
              <a:rPr kumimoji="1" lang="en-US" altLang="zh-CN" dirty="0" smtClean="0"/>
              <a:t>quality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54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49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1.accuracy metric, f-score metric </a:t>
            </a:r>
            <a:r>
              <a:rPr kumimoji="1" lang="zh-CN" altLang="en-US" dirty="0" smtClean="0"/>
              <a:t>更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的评价指标来沟通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requester</a:t>
            </a:r>
            <a:endParaRPr kumimoji="1" lang="zh-CN" altLang="en-US" dirty="0" smtClean="0"/>
          </a:p>
          <a:p>
            <a:r>
              <a:rPr kumimoji="1" lang="en-US" altLang="zh-CN" dirty="0" smtClean="0"/>
              <a:t>2.Qc</a:t>
            </a:r>
            <a:r>
              <a:rPr kumimoji="1" lang="zh-CN" altLang="en-US" dirty="0" smtClean="0"/>
              <a:t>很容易被影响，系统更趋近于选择服从大众选择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212C-9813-A34A-80DB-384BD6132E0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50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58FE1-5160-D640-AE26-94DC7CB21E1C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1A4E-3FBE-0F4E-856A-E38E0FB07C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QASCA: A Quality-Aware Task Assignment System for Crowdsourcing Applications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7961" y="3694113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SIGMOD’15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" y="4568774"/>
            <a:ext cx="11898772" cy="15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Accuracy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97" y="4396555"/>
            <a:ext cx="8619771" cy="11045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76" y="2184604"/>
            <a:ext cx="6059740" cy="956801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4491804" y="3354434"/>
            <a:ext cx="604684" cy="1002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Accuracy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assignment algorithm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47" y="2450130"/>
            <a:ext cx="8968891" cy="32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F-score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lang="en-US" altLang="zh-CN" i="1" dirty="0" smtClean="0"/>
              <a:t>The </a:t>
            </a:r>
            <a:r>
              <a:rPr lang="en-US" altLang="zh-CN" i="1" dirty="0"/>
              <a:t>optimal result for each question is not only dependent on the question’s distribution itself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744746" cy="10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F-score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858" y="3471531"/>
            <a:ext cx="6661942" cy="9517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70776" y="3057593"/>
            <a:ext cx="186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Approximate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2660"/>
            <a:ext cx="8832576" cy="1128827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3333135" y="2981487"/>
            <a:ext cx="575188" cy="1576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28" y="4701328"/>
            <a:ext cx="7584123" cy="11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F-score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Optimal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16" y="2580185"/>
            <a:ext cx="10116768" cy="24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F-score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ssignment </a:t>
            </a:r>
            <a:r>
              <a:rPr lang="en-US" altLang="zh-CN" dirty="0"/>
              <a:t>a</a:t>
            </a:r>
            <a:r>
              <a:rPr lang="en-US" altLang="zh-CN" dirty="0" smtClean="0"/>
              <a:t>lgorithm</a:t>
            </a:r>
            <a:endParaRPr lang="zh-CN" altLang="en-US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36" y="2328862"/>
            <a:ext cx="5416550" cy="44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DISTRIBUTION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1825625"/>
            <a:ext cx="12192000" cy="46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 MATRICES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 distribution matrix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28" y="2616405"/>
            <a:ext cx="7159572" cy="923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28" y="4330393"/>
            <a:ext cx="5470750" cy="5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 MATRICES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 distribution matrix 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28" y="2616405"/>
            <a:ext cx="7159572" cy="923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697" y="4108234"/>
            <a:ext cx="8556103" cy="1285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457" y="4843813"/>
            <a:ext cx="1433608" cy="4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 MATRICES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</a:t>
            </a:r>
            <a:r>
              <a:rPr lang="en-US" altLang="zh-CN" dirty="0" smtClean="0"/>
              <a:t>distribution </a:t>
            </a:r>
            <a:r>
              <a:rPr lang="en-US" altLang="zh-CN" dirty="0"/>
              <a:t>m</a:t>
            </a:r>
            <a:r>
              <a:rPr lang="en-US" altLang="zh-CN" dirty="0" smtClean="0"/>
              <a:t>atrix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28" y="2616405"/>
            <a:ext cx="7159572" cy="923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28" y="4330393"/>
            <a:ext cx="8109395" cy="16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SCENARIO</a:t>
            </a:r>
            <a:endParaRPr kumimoji="1" lang="zh-CN" altLang="en-US" dirty="0" smtClean="0"/>
          </a:p>
          <a:p>
            <a:r>
              <a:rPr kumimoji="1" lang="en-US" altLang="zh-CN" dirty="0" smtClean="0"/>
              <a:t>MOTIVATION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 smtClean="0"/>
          </a:p>
          <a:p>
            <a:r>
              <a:rPr lang="en-US" altLang="zh-CN" dirty="0" smtClean="0"/>
              <a:t>EVALUATING QUALITY METRICS</a:t>
            </a:r>
            <a:endParaRPr lang="zh-CN" altLang="en-US" dirty="0" smtClean="0"/>
          </a:p>
          <a:p>
            <a:r>
              <a:rPr lang="en-US" altLang="zh-CN" dirty="0" smtClean="0"/>
              <a:t>DISTRIBUTION MATRICES</a:t>
            </a:r>
            <a:endParaRPr lang="zh-CN" altLang="en-US" dirty="0" smtClean="0"/>
          </a:p>
          <a:p>
            <a:r>
              <a:rPr kumimoji="1" lang="en-US" altLang="zh-CN" dirty="0" smtClean="0"/>
              <a:t>EXPERIMENTS</a:t>
            </a:r>
            <a:endParaRPr kumimoji="1" lang="zh-CN" altLang="en-US" dirty="0" smtClean="0"/>
          </a:p>
          <a:p>
            <a:r>
              <a:rPr kumimoji="1" lang="en-US" altLang="zh-CN" dirty="0" smtClean="0"/>
              <a:t>DISCUSSION</a:t>
            </a:r>
            <a:endParaRPr kumimoji="1"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 MATRICES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 model  </a:t>
            </a: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41" y="2615339"/>
            <a:ext cx="7275486" cy="1290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414" y="4055108"/>
            <a:ext cx="8113635" cy="28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 MATRICES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 model  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06" y="2599847"/>
            <a:ext cx="10354807" cy="35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DISTRIBUTION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Estimated distribution matrix</a:t>
            </a:r>
            <a:endParaRPr kumimoji="1" lang="zh-CN" altLang="en-US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index of the label</a:t>
            </a:r>
            <a:r>
              <a:rPr lang="en-US" altLang="zh-CN" dirty="0"/>
              <a:t> that worker w will </a:t>
            </a:r>
            <a:r>
              <a:rPr lang="en-US" altLang="zh-CN" dirty="0" smtClean="0"/>
              <a:t>answer.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below: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17" y="3198354"/>
            <a:ext cx="8672611" cy="5677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774" y="4001294"/>
            <a:ext cx="8408454" cy="14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DISTRIBUTION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8" y="1690688"/>
            <a:ext cx="9695688" cy="50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Films Poster (FS)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Sentiment Analysis (SA)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Entity Resolution (ER)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Positive Sentiment Analysis (PSA)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Negative Sentiment Analysis (NSA)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Baseline</a:t>
            </a:r>
            <a:endParaRPr kumimoji="1" lang="zh-CN" altLang="en-US" dirty="0" smtClean="0"/>
          </a:p>
          <a:p>
            <a:pPr lvl="1"/>
            <a:r>
              <a:rPr lang="en-US" altLang="zh-CN" dirty="0" smtClean="0"/>
              <a:t>Baseline: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</a:p>
          <a:p>
            <a:pPr lvl="1"/>
            <a:r>
              <a:rPr kumimoji="1" lang="en-US" altLang="zh-CN" dirty="0" smtClean="0"/>
              <a:t>CDAS:</a:t>
            </a:r>
            <a:r>
              <a:rPr kumimoji="1" lang="zh-CN" altLang="en-US" dirty="0" smtClean="0"/>
              <a:t> </a:t>
            </a:r>
            <a:r>
              <a:rPr lang="en-US" altLang="zh-CN" dirty="0"/>
              <a:t>measure the confidence of questions’ current results </a:t>
            </a:r>
            <a:endParaRPr kumimoji="1" lang="zh-CN" altLang="en-US" dirty="0" smtClean="0"/>
          </a:p>
          <a:p>
            <a:pPr lvl="1"/>
            <a:r>
              <a:rPr lang="en-US" altLang="zh-CN" dirty="0" err="1" smtClean="0"/>
              <a:t>AskIt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entropy-like</a:t>
            </a:r>
            <a:r>
              <a:rPr lang="en-US" altLang="zh-CN" dirty="0" smtClean="0"/>
              <a:t> method,</a:t>
            </a:r>
            <a:r>
              <a:rPr lang="zh-CN" altLang="en-US" dirty="0" smtClean="0"/>
              <a:t> </a:t>
            </a:r>
            <a:r>
              <a:rPr lang="en-US" altLang="zh-CN" dirty="0"/>
              <a:t>most uncertain questions 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MaxMargin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highest </a:t>
            </a:r>
            <a:r>
              <a:rPr lang="en-US" altLang="zh-CN" dirty="0" smtClean="0">
                <a:solidFill>
                  <a:srgbClr val="FF0000"/>
                </a:solidFill>
              </a:rPr>
              <a:t>expected </a:t>
            </a:r>
            <a:r>
              <a:rPr lang="en-US" altLang="zh-CN" dirty="0">
                <a:solidFill>
                  <a:srgbClr val="FF0000"/>
                </a:solidFill>
              </a:rPr>
              <a:t>marginal </a:t>
            </a:r>
            <a:r>
              <a:rPr lang="en-US" altLang="zh-CN" dirty="0"/>
              <a:t>improvement, </a:t>
            </a:r>
            <a:r>
              <a:rPr lang="en-US" altLang="zh-CN" dirty="0">
                <a:solidFill>
                  <a:srgbClr val="FF0000"/>
                </a:solidFill>
              </a:rPr>
              <a:t>disregarding</a:t>
            </a:r>
            <a:r>
              <a:rPr lang="en-US" altLang="zh-CN" dirty="0"/>
              <a:t> the characteristics of the worker 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ExpLoss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 considering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" y="1690688"/>
            <a:ext cx="11283556" cy="47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" y="1825625"/>
            <a:ext cx="12698466" cy="34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50875" cy="3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28" y="1825625"/>
            <a:ext cx="6227572" cy="50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SCENARIO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877056"/>
            <a:ext cx="1822239" cy="133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HIT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2000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</a:p>
          <a:p>
            <a:pPr algn="ctr"/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90672" y="1920240"/>
            <a:ext cx="8412480" cy="4718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4000" dirty="0" err="1" smtClean="0"/>
              <a:t>Croudsourcing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platform</a:t>
            </a:r>
            <a:endParaRPr kumimoji="1"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6035040" y="2926080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35040" y="4261104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35040" y="5596128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48172" y="4322588"/>
            <a:ext cx="2564659" cy="828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0000"/>
                </a:solidFill>
              </a:rPr>
              <a:t>Which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be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assigned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688336" y="3401568"/>
            <a:ext cx="3346704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3"/>
          </p:cNvCxnSpPr>
          <p:nvPr/>
        </p:nvCxnSpPr>
        <p:spPr>
          <a:xfrm>
            <a:off x="2660439" y="4544568"/>
            <a:ext cx="3374601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2688336" y="5212080"/>
            <a:ext cx="3346704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括号 15"/>
          <p:cNvSpPr/>
          <p:nvPr/>
        </p:nvSpPr>
        <p:spPr>
          <a:xfrm>
            <a:off x="8540496" y="3401568"/>
            <a:ext cx="548640" cy="2670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53728" y="4216646"/>
            <a:ext cx="1993392" cy="995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Customers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HIT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从系统的角度看，在不知道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情况下，完成了</a:t>
            </a:r>
            <a:r>
              <a:rPr kumimoji="1" lang="en-US" altLang="zh-CN" dirty="0" smtClean="0"/>
              <a:t>quality-aware task assignment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quality</a:t>
            </a:r>
            <a:r>
              <a:rPr kumimoji="1" lang="zh-CN" altLang="en-US" dirty="0" smtClean="0"/>
              <a:t>定义比较简单，支持其他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。例如之前讲的</a:t>
            </a:r>
            <a:r>
              <a:rPr kumimoji="1" lang="en-US" altLang="zh-CN" dirty="0" smtClean="0"/>
              <a:t>Recursive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finder</a:t>
            </a:r>
            <a:r>
              <a:rPr kumimoji="1" lang="zh-CN" altLang="en-US" dirty="0" smtClean="0"/>
              <a:t>工作的</a:t>
            </a: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的计算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Feasibility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P(Di)</a:t>
            </a:r>
            <a:r>
              <a:rPr kumimoji="1" lang="zh-CN" altLang="en-US" dirty="0" smtClean="0"/>
              <a:t> 与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66" y="3564492"/>
            <a:ext cx="566441" cy="5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ropose a </a:t>
            </a:r>
            <a:r>
              <a:rPr kumimoji="1" lang="en-US" altLang="zh-CN" dirty="0" smtClean="0">
                <a:solidFill>
                  <a:srgbClr val="FF0000"/>
                </a:solidFill>
              </a:rPr>
              <a:t>novel task assignment framework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formalize the online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task assignment</a:t>
            </a:r>
            <a:r>
              <a:rPr kumimoji="1" lang="en-US" altLang="zh-CN" dirty="0" smtClean="0"/>
              <a:t> problem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Generalize the definition of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evaluation metrics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 task assignment problem.</a:t>
            </a:r>
            <a:endParaRPr kumimoji="1" lang="zh-CN" altLang="en-US" dirty="0" smtClean="0"/>
          </a:p>
          <a:p>
            <a:endParaRPr lang="es-ES_tradnl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78" y="2508659"/>
            <a:ext cx="5963113" cy="40691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98154" y="5663381"/>
            <a:ext cx="4225990" cy="91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 task assignment problem.</a:t>
            </a:r>
            <a:endParaRPr kumimoji="1" lang="zh-CN" altLang="en-US" dirty="0" smtClean="0"/>
          </a:p>
          <a:p>
            <a:endParaRPr lang="es-ES_tradnl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95" y="2442086"/>
            <a:ext cx="8199504" cy="24986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95" y="4940709"/>
            <a:ext cx="3654668" cy="9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 task assignment problem</a:t>
            </a:r>
            <a:endParaRPr kumimoji="1" lang="zh-CN" altLang="en-US" dirty="0" smtClean="0"/>
          </a:p>
          <a:p>
            <a:endParaRPr lang="es-ES_tradnl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76" y="2504358"/>
            <a:ext cx="9731736" cy="26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1843913"/>
            <a:ext cx="12192000" cy="46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EVALUATING QUALITY METRICS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/>
              <a:t>F-score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414</Words>
  <Application>Microsoft Macintosh PowerPoint</Application>
  <PresentationFormat>宽屏</PresentationFormat>
  <Paragraphs>114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宋体</vt:lpstr>
      <vt:lpstr>Arial</vt:lpstr>
      <vt:lpstr>Office 主题</vt:lpstr>
      <vt:lpstr>QASCA: A Quality-Aware Task Assignment System for Crowdsourcing Applications </vt:lpstr>
      <vt:lpstr>APPLICATION SCEN</vt:lpstr>
      <vt:lpstr>APPLICATION SCENARIO</vt:lpstr>
      <vt:lpstr>MOTIVATION</vt:lpstr>
      <vt:lpstr>PROBLEM STATEMENT</vt:lpstr>
      <vt:lpstr>PROBLEM STATEMENT</vt:lpstr>
      <vt:lpstr>PROBLEM STATEMENT</vt:lpstr>
      <vt:lpstr>PROBLEM STATEMENT</vt:lpstr>
      <vt:lpstr>EVALUATING QUALITY METRICS </vt:lpstr>
      <vt:lpstr>Accuracy</vt:lpstr>
      <vt:lpstr>Accuracy</vt:lpstr>
      <vt:lpstr>F-score</vt:lpstr>
      <vt:lpstr>F-score</vt:lpstr>
      <vt:lpstr>F-score</vt:lpstr>
      <vt:lpstr>F-score</vt:lpstr>
      <vt:lpstr>DISTRIBUTION MATRICES</vt:lpstr>
      <vt:lpstr>DISTRIBUTION MATRICES </vt:lpstr>
      <vt:lpstr>DISTRIBUTION MATRICES </vt:lpstr>
      <vt:lpstr>DISTRIBUTION MATRICES </vt:lpstr>
      <vt:lpstr>DISTRIBUTION MATRICES </vt:lpstr>
      <vt:lpstr>DISTRIBUTION MATRICES </vt:lpstr>
      <vt:lpstr>DISTRIBUTION MATRICES</vt:lpstr>
      <vt:lpstr>DISTRIBUTION MATRICES</vt:lpstr>
      <vt:lpstr>EXPERIMENTS</vt:lpstr>
      <vt:lpstr>EXPERIMENTS</vt:lpstr>
      <vt:lpstr>EXPERIMENTS</vt:lpstr>
      <vt:lpstr>EXPERIMENTS</vt:lpstr>
      <vt:lpstr>EXPERIMENTS</vt:lpstr>
      <vt:lpstr>EXPERIMENTS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QASCA: A Quality-Aware Task Assignment System for Crowdsourcing Applications </dc:title>
  <dc:creator>段雪野</dc:creator>
  <cp:lastModifiedBy>段雪野</cp:lastModifiedBy>
  <cp:revision>177</cp:revision>
  <dcterms:created xsi:type="dcterms:W3CDTF">2016-12-08T11:28:47Z</dcterms:created>
  <dcterms:modified xsi:type="dcterms:W3CDTF">2017-01-04T02:51:42Z</dcterms:modified>
</cp:coreProperties>
</file>