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95"/>
    <p:restoredTop sz="94727"/>
  </p:normalViewPr>
  <p:slideViewPr>
    <p:cSldViewPr snapToGrid="0" snapToObjects="1">
      <p:cViewPr varScale="1">
        <p:scale>
          <a:sx n="79" d="100"/>
          <a:sy n="79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alibaba/Desktop/user&#21306;&#20998;&#20998;&#31867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alibaba/Desktop/user&#21306;&#20998;&#20998;&#31867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alibaba/Desktop/user&#21306;&#20998;&#20998;&#31867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Users/alibaba/Desktop/user&#21306;&#20998;&#20998;&#31867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localhost/Users/alibaba/Desktop/user&#21306;&#20998;&#20998;&#3186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0153310935249519"/>
          <c:y val="0.104214610397675"/>
          <c:w val="0.950173946043906"/>
          <c:h val="0.8321218112720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任务数量与参与人的分布!$I$1</c:f>
              <c:strCache>
                <c:ptCount val="1"/>
                <c:pt idx="0">
                  <c:v>数量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任务数量与参与人的分布!$H$2:$H$4</c:f>
              <c:strCache>
                <c:ptCount val="3"/>
                <c:pt idx="0">
                  <c:v>任务总数</c:v>
                </c:pt>
                <c:pt idx="1">
                  <c:v>任务已结束</c:v>
                </c:pt>
                <c:pt idx="2">
                  <c:v>成功获取任务稿件</c:v>
                </c:pt>
              </c:strCache>
            </c:strRef>
          </c:cat>
          <c:val>
            <c:numRef>
              <c:f>任务数量与参与人的分布!$I$2:$I$4</c:f>
              <c:numCache>
                <c:formatCode>General</c:formatCode>
                <c:ptCount val="3"/>
                <c:pt idx="0">
                  <c:v>441633.0</c:v>
                </c:pt>
                <c:pt idx="1">
                  <c:v>149009.0</c:v>
                </c:pt>
                <c:pt idx="2">
                  <c:v>121273.0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-2135053376"/>
        <c:axId val="-2135049680"/>
      </c:barChart>
      <c:catAx>
        <c:axId val="-2135053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5049680"/>
        <c:crosses val="autoZero"/>
        <c:auto val="1"/>
        <c:lblAlgn val="ctr"/>
        <c:lblOffset val="100"/>
        <c:noMultiLvlLbl val="0"/>
      </c:catAx>
      <c:valAx>
        <c:axId val="-21350496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135053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0648244609107958"/>
          <c:y val="0.110732009115851"/>
          <c:w val="0.927260984449199"/>
          <c:h val="0.8196621048874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任务数量与参与人的分布!$B$1</c:f>
              <c:strCache>
                <c:ptCount val="1"/>
                <c:pt idx="0">
                  <c:v>任务数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任务数量与参与人的分布!$A$2:$A$25</c:f>
              <c:strCache>
                <c:ptCount val="23"/>
                <c:pt idx="0">
                  <c:v>品牌设计</c:v>
                </c:pt>
                <c:pt idx="1">
                  <c:v>网站建设</c:v>
                </c:pt>
                <c:pt idx="2">
                  <c:v>移动应用开发</c:v>
                </c:pt>
                <c:pt idx="3">
                  <c:v>软件开发</c:v>
                </c:pt>
                <c:pt idx="4">
                  <c:v>文案策划</c:v>
                </c:pt>
                <c:pt idx="5">
                  <c:v>起名取名</c:v>
                </c:pt>
                <c:pt idx="6">
                  <c:v>营销推广</c:v>
                </c:pt>
                <c:pt idx="7">
                  <c:v>装修服务</c:v>
                </c:pt>
                <c:pt idx="8">
                  <c:v>电商服务</c:v>
                </c:pt>
                <c:pt idx="9">
                  <c:v>UI设计</c:v>
                </c:pt>
                <c:pt idx="10">
                  <c:v>工业设计</c:v>
                </c:pt>
                <c:pt idx="11">
                  <c:v>动画漫画</c:v>
                </c:pt>
                <c:pt idx="12">
                  <c:v>其他</c:v>
                </c:pt>
                <c:pt idx="13">
                  <c:v>摄影摄像</c:v>
                </c:pt>
                <c:pt idx="14">
                  <c:v>影视制作</c:v>
                </c:pt>
                <c:pt idx="15">
                  <c:v>游戏</c:v>
                </c:pt>
                <c:pt idx="16">
                  <c:v>工程设计咨询</c:v>
                </c:pt>
                <c:pt idx="17">
                  <c:v>真人服务</c:v>
                </c:pt>
                <c:pt idx="18">
                  <c:v>技术服务</c:v>
                </c:pt>
                <c:pt idx="19">
                  <c:v>服装配饰设计</c:v>
                </c:pt>
                <c:pt idx="20">
                  <c:v>企业服务</c:v>
                </c:pt>
                <c:pt idx="21">
                  <c:v>音乐制作</c:v>
                </c:pt>
                <c:pt idx="22">
                  <c:v>市场调查</c:v>
                </c:pt>
              </c:strCache>
            </c:strRef>
          </c:cat>
          <c:val>
            <c:numRef>
              <c:f>任务数量与参与人的分布!$B$2:$B$25</c:f>
              <c:numCache>
                <c:formatCode>General</c:formatCode>
                <c:ptCount val="23"/>
                <c:pt idx="0">
                  <c:v>141768.0</c:v>
                </c:pt>
                <c:pt idx="1">
                  <c:v>53937.0</c:v>
                </c:pt>
                <c:pt idx="2">
                  <c:v>37812.0</c:v>
                </c:pt>
                <c:pt idx="3">
                  <c:v>35558.0</c:v>
                </c:pt>
                <c:pt idx="4">
                  <c:v>24887.0</c:v>
                </c:pt>
                <c:pt idx="5">
                  <c:v>24192.0</c:v>
                </c:pt>
                <c:pt idx="6">
                  <c:v>20387.0</c:v>
                </c:pt>
                <c:pt idx="7">
                  <c:v>15346.0</c:v>
                </c:pt>
                <c:pt idx="8">
                  <c:v>15017.0</c:v>
                </c:pt>
                <c:pt idx="9">
                  <c:v>10761.0</c:v>
                </c:pt>
                <c:pt idx="10">
                  <c:v>9437.0</c:v>
                </c:pt>
                <c:pt idx="11">
                  <c:v>9204.0</c:v>
                </c:pt>
                <c:pt idx="12">
                  <c:v>8355.0</c:v>
                </c:pt>
                <c:pt idx="13">
                  <c:v>5860.0</c:v>
                </c:pt>
                <c:pt idx="14">
                  <c:v>5721.0</c:v>
                </c:pt>
                <c:pt idx="15">
                  <c:v>5420.0</c:v>
                </c:pt>
                <c:pt idx="16">
                  <c:v>5403.0</c:v>
                </c:pt>
                <c:pt idx="17">
                  <c:v>4614.0</c:v>
                </c:pt>
                <c:pt idx="18">
                  <c:v>4316.0</c:v>
                </c:pt>
                <c:pt idx="19">
                  <c:v>1683.0</c:v>
                </c:pt>
                <c:pt idx="20">
                  <c:v>756.0</c:v>
                </c:pt>
                <c:pt idx="21">
                  <c:v>586.0</c:v>
                </c:pt>
                <c:pt idx="22">
                  <c:v>481.0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8954592"/>
        <c:axId val="-2117124976"/>
      </c:barChart>
      <c:catAx>
        <c:axId val="-211895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7124976"/>
        <c:crosses val="autoZero"/>
        <c:auto val="1"/>
        <c:lblAlgn val="ctr"/>
        <c:lblOffset val="100"/>
        <c:noMultiLvlLbl val="0"/>
      </c:catAx>
      <c:valAx>
        <c:axId val="-211712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895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任务数量与参与人的分布!$C$1</c:f>
              <c:strCache>
                <c:ptCount val="1"/>
                <c:pt idx="0">
                  <c:v>参与人数(唯一)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任务数量与参与人的分布!$A$2:$A$25</c:f>
              <c:strCache>
                <c:ptCount val="23"/>
                <c:pt idx="0">
                  <c:v>品牌设计</c:v>
                </c:pt>
                <c:pt idx="1">
                  <c:v>网站建设</c:v>
                </c:pt>
                <c:pt idx="2">
                  <c:v>移动应用开发</c:v>
                </c:pt>
                <c:pt idx="3">
                  <c:v>软件开发</c:v>
                </c:pt>
                <c:pt idx="4">
                  <c:v>文案策划</c:v>
                </c:pt>
                <c:pt idx="5">
                  <c:v>起名取名</c:v>
                </c:pt>
                <c:pt idx="6">
                  <c:v>营销推广</c:v>
                </c:pt>
                <c:pt idx="7">
                  <c:v>装修服务</c:v>
                </c:pt>
                <c:pt idx="8">
                  <c:v>电商服务</c:v>
                </c:pt>
                <c:pt idx="9">
                  <c:v>UI设计</c:v>
                </c:pt>
                <c:pt idx="10">
                  <c:v>工业设计</c:v>
                </c:pt>
                <c:pt idx="11">
                  <c:v>动画漫画</c:v>
                </c:pt>
                <c:pt idx="12">
                  <c:v>其他</c:v>
                </c:pt>
                <c:pt idx="13">
                  <c:v>摄影摄像</c:v>
                </c:pt>
                <c:pt idx="14">
                  <c:v>影视制作</c:v>
                </c:pt>
                <c:pt idx="15">
                  <c:v>游戏</c:v>
                </c:pt>
                <c:pt idx="16">
                  <c:v>工程设计咨询</c:v>
                </c:pt>
                <c:pt idx="17">
                  <c:v>真人服务</c:v>
                </c:pt>
                <c:pt idx="18">
                  <c:v>技术服务</c:v>
                </c:pt>
                <c:pt idx="19">
                  <c:v>服装配饰设计</c:v>
                </c:pt>
                <c:pt idx="20">
                  <c:v>企业服务</c:v>
                </c:pt>
                <c:pt idx="21">
                  <c:v>音乐制作</c:v>
                </c:pt>
                <c:pt idx="22">
                  <c:v>市场调查</c:v>
                </c:pt>
              </c:strCache>
            </c:strRef>
          </c:cat>
          <c:val>
            <c:numRef>
              <c:f>任务数量与参与人的分布!$C$2:$C$25</c:f>
              <c:numCache>
                <c:formatCode>General</c:formatCode>
                <c:ptCount val="23"/>
                <c:pt idx="0">
                  <c:v>23152.0</c:v>
                </c:pt>
                <c:pt idx="1">
                  <c:v>4251.0</c:v>
                </c:pt>
                <c:pt idx="2">
                  <c:v>2868.0</c:v>
                </c:pt>
                <c:pt idx="3">
                  <c:v>3165.0</c:v>
                </c:pt>
                <c:pt idx="4">
                  <c:v>15417.0</c:v>
                </c:pt>
                <c:pt idx="5">
                  <c:v>26180.0</c:v>
                </c:pt>
                <c:pt idx="6">
                  <c:v>2310.0</c:v>
                </c:pt>
                <c:pt idx="7">
                  <c:v>2501.0</c:v>
                </c:pt>
                <c:pt idx="8">
                  <c:v>5096.0</c:v>
                </c:pt>
                <c:pt idx="9">
                  <c:v>2277.0</c:v>
                </c:pt>
                <c:pt idx="10">
                  <c:v>3641.0</c:v>
                </c:pt>
                <c:pt idx="11">
                  <c:v>4497.0</c:v>
                </c:pt>
                <c:pt idx="12">
                  <c:v>9243.0</c:v>
                </c:pt>
                <c:pt idx="13">
                  <c:v>3902.0</c:v>
                </c:pt>
                <c:pt idx="14">
                  <c:v>1297.0</c:v>
                </c:pt>
                <c:pt idx="15">
                  <c:v>384.0</c:v>
                </c:pt>
                <c:pt idx="16">
                  <c:v>2243.0</c:v>
                </c:pt>
                <c:pt idx="17">
                  <c:v>3264.0</c:v>
                </c:pt>
                <c:pt idx="18">
                  <c:v>647.0</c:v>
                </c:pt>
                <c:pt idx="19">
                  <c:v>909.0</c:v>
                </c:pt>
                <c:pt idx="20">
                  <c:v>50.0</c:v>
                </c:pt>
                <c:pt idx="21">
                  <c:v>251.0</c:v>
                </c:pt>
                <c:pt idx="22">
                  <c:v>354.0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7862432"/>
        <c:axId val="-2117865936"/>
      </c:barChart>
      <c:catAx>
        <c:axId val="-211786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7865936"/>
        <c:crosses val="autoZero"/>
        <c:auto val="1"/>
        <c:lblAlgn val="ctr"/>
        <c:lblOffset val="100"/>
        <c:noMultiLvlLbl val="0"/>
      </c:catAx>
      <c:valAx>
        <c:axId val="-211786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7862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任务数量与参与人的分布!$F$1</c:f>
              <c:strCache>
                <c:ptCount val="1"/>
                <c:pt idx="0">
                  <c:v>参与人数(唯一)/任务数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任务数量与参与人的分布!$A$2:$A$25</c:f>
              <c:strCache>
                <c:ptCount val="23"/>
                <c:pt idx="0">
                  <c:v>品牌设计</c:v>
                </c:pt>
                <c:pt idx="1">
                  <c:v>网站建设</c:v>
                </c:pt>
                <c:pt idx="2">
                  <c:v>移动应用开发</c:v>
                </c:pt>
                <c:pt idx="3">
                  <c:v>软件开发</c:v>
                </c:pt>
                <c:pt idx="4">
                  <c:v>文案策划</c:v>
                </c:pt>
                <c:pt idx="5">
                  <c:v>起名取名</c:v>
                </c:pt>
                <c:pt idx="6">
                  <c:v>营销推广</c:v>
                </c:pt>
                <c:pt idx="7">
                  <c:v>装修服务</c:v>
                </c:pt>
                <c:pt idx="8">
                  <c:v>电商服务</c:v>
                </c:pt>
                <c:pt idx="9">
                  <c:v>UI设计</c:v>
                </c:pt>
                <c:pt idx="10">
                  <c:v>工业设计</c:v>
                </c:pt>
                <c:pt idx="11">
                  <c:v>动画漫画</c:v>
                </c:pt>
                <c:pt idx="12">
                  <c:v>其他</c:v>
                </c:pt>
                <c:pt idx="13">
                  <c:v>摄影摄像</c:v>
                </c:pt>
                <c:pt idx="14">
                  <c:v>影视制作</c:v>
                </c:pt>
                <c:pt idx="15">
                  <c:v>游戏</c:v>
                </c:pt>
                <c:pt idx="16">
                  <c:v>工程设计咨询</c:v>
                </c:pt>
                <c:pt idx="17">
                  <c:v>真人服务</c:v>
                </c:pt>
                <c:pt idx="18">
                  <c:v>技术服务</c:v>
                </c:pt>
                <c:pt idx="19">
                  <c:v>服装配饰设计</c:v>
                </c:pt>
                <c:pt idx="20">
                  <c:v>企业服务</c:v>
                </c:pt>
                <c:pt idx="21">
                  <c:v>音乐制作</c:v>
                </c:pt>
                <c:pt idx="22">
                  <c:v>市场调查</c:v>
                </c:pt>
              </c:strCache>
            </c:strRef>
          </c:cat>
          <c:val>
            <c:numRef>
              <c:f>任务数量与参与人的分布!$F$2:$F$25</c:f>
              <c:numCache>
                <c:formatCode>General</c:formatCode>
                <c:ptCount val="23"/>
                <c:pt idx="0">
                  <c:v>0.163309068337001</c:v>
                </c:pt>
                <c:pt idx="1">
                  <c:v>0.0788141720896601</c:v>
                </c:pt>
                <c:pt idx="2">
                  <c:v>0.0758489368454459</c:v>
                </c:pt>
                <c:pt idx="3">
                  <c:v>0.0890095055964902</c:v>
                </c:pt>
                <c:pt idx="4">
                  <c:v>0.61948004982521</c:v>
                </c:pt>
                <c:pt idx="5">
                  <c:v>1.082175925925926</c:v>
                </c:pt>
                <c:pt idx="6">
                  <c:v>0.113307499877373</c:v>
                </c:pt>
                <c:pt idx="7">
                  <c:v>0.162974064902906</c:v>
                </c:pt>
                <c:pt idx="8">
                  <c:v>0.339348738096824</c:v>
                </c:pt>
                <c:pt idx="9">
                  <c:v>0.211597435182604</c:v>
                </c:pt>
                <c:pt idx="10">
                  <c:v>0.385821765391544</c:v>
                </c:pt>
                <c:pt idx="11">
                  <c:v>0.488591916558018</c:v>
                </c:pt>
                <c:pt idx="12">
                  <c:v>1.106283662477558</c:v>
                </c:pt>
                <c:pt idx="13">
                  <c:v>0.665870307167235</c:v>
                </c:pt>
                <c:pt idx="14">
                  <c:v>0.226708617374585</c:v>
                </c:pt>
                <c:pt idx="15">
                  <c:v>0.0708487084870849</c:v>
                </c:pt>
                <c:pt idx="16">
                  <c:v>0.415139737183046</c:v>
                </c:pt>
                <c:pt idx="17">
                  <c:v>0.7074122236671</c:v>
                </c:pt>
                <c:pt idx="18">
                  <c:v>0.149907321594069</c:v>
                </c:pt>
                <c:pt idx="19">
                  <c:v>0.540106951871658</c:v>
                </c:pt>
                <c:pt idx="20">
                  <c:v>0.0661375661375661</c:v>
                </c:pt>
                <c:pt idx="21">
                  <c:v>0.428327645051194</c:v>
                </c:pt>
                <c:pt idx="22">
                  <c:v>0.735966735966736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7903936"/>
        <c:axId val="-2117907440"/>
      </c:barChart>
      <c:catAx>
        <c:axId val="-2117903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7907440"/>
        <c:crosses val="autoZero"/>
        <c:auto val="1"/>
        <c:lblAlgn val="ctr"/>
        <c:lblOffset val="100"/>
        <c:noMultiLvlLbl val="0"/>
      </c:catAx>
      <c:valAx>
        <c:axId val="-211790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7903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任务数量与参与人的分布!$G$1</c:f>
              <c:strCache>
                <c:ptCount val="1"/>
                <c:pt idx="0">
                  <c:v>稿件数/任务数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任务数量与参与人的分布!$A$2:$A$25</c:f>
              <c:strCache>
                <c:ptCount val="23"/>
                <c:pt idx="0">
                  <c:v>品牌设计</c:v>
                </c:pt>
                <c:pt idx="1">
                  <c:v>网站建设</c:v>
                </c:pt>
                <c:pt idx="2">
                  <c:v>移动应用开发</c:v>
                </c:pt>
                <c:pt idx="3">
                  <c:v>软件开发</c:v>
                </c:pt>
                <c:pt idx="4">
                  <c:v>文案策划</c:v>
                </c:pt>
                <c:pt idx="5">
                  <c:v>起名取名</c:v>
                </c:pt>
                <c:pt idx="6">
                  <c:v>营销推广</c:v>
                </c:pt>
                <c:pt idx="7">
                  <c:v>装修服务</c:v>
                </c:pt>
                <c:pt idx="8">
                  <c:v>电商服务</c:v>
                </c:pt>
                <c:pt idx="9">
                  <c:v>UI设计</c:v>
                </c:pt>
                <c:pt idx="10">
                  <c:v>工业设计</c:v>
                </c:pt>
                <c:pt idx="11">
                  <c:v>动画漫画</c:v>
                </c:pt>
                <c:pt idx="12">
                  <c:v>其他</c:v>
                </c:pt>
                <c:pt idx="13">
                  <c:v>摄影摄像</c:v>
                </c:pt>
                <c:pt idx="14">
                  <c:v>影视制作</c:v>
                </c:pt>
                <c:pt idx="15">
                  <c:v>游戏</c:v>
                </c:pt>
                <c:pt idx="16">
                  <c:v>工程设计咨询</c:v>
                </c:pt>
                <c:pt idx="17">
                  <c:v>真人服务</c:v>
                </c:pt>
                <c:pt idx="18">
                  <c:v>技术服务</c:v>
                </c:pt>
                <c:pt idx="19">
                  <c:v>服装配饰设计</c:v>
                </c:pt>
                <c:pt idx="20">
                  <c:v>企业服务</c:v>
                </c:pt>
                <c:pt idx="21">
                  <c:v>音乐制作</c:v>
                </c:pt>
                <c:pt idx="22">
                  <c:v>市场调查</c:v>
                </c:pt>
              </c:strCache>
            </c:strRef>
          </c:cat>
          <c:val>
            <c:numRef>
              <c:f>任务数量与参与人的分布!$G$2:$G$25</c:f>
              <c:numCache>
                <c:formatCode>General</c:formatCode>
                <c:ptCount val="23"/>
                <c:pt idx="0">
                  <c:v>15.96190959878111</c:v>
                </c:pt>
                <c:pt idx="1">
                  <c:v>2.361199176817398</c:v>
                </c:pt>
                <c:pt idx="2">
                  <c:v>2.507484396487887</c:v>
                </c:pt>
                <c:pt idx="3">
                  <c:v>1.893497947016143</c:v>
                </c:pt>
                <c:pt idx="4">
                  <c:v>11.66910435166955</c:v>
                </c:pt>
                <c:pt idx="5">
                  <c:v>41.93952546296295</c:v>
                </c:pt>
                <c:pt idx="6">
                  <c:v>1.678128218963065</c:v>
                </c:pt>
                <c:pt idx="7">
                  <c:v>6.495634041444024</c:v>
                </c:pt>
                <c:pt idx="8">
                  <c:v>5.410734500898977</c:v>
                </c:pt>
                <c:pt idx="9">
                  <c:v>3.575597063469938</c:v>
                </c:pt>
                <c:pt idx="10">
                  <c:v>4.332414962382108</c:v>
                </c:pt>
                <c:pt idx="11">
                  <c:v>5.958387657540197</c:v>
                </c:pt>
                <c:pt idx="12">
                  <c:v>5.604308797127468</c:v>
                </c:pt>
                <c:pt idx="13">
                  <c:v>3.694880546075085</c:v>
                </c:pt>
                <c:pt idx="14">
                  <c:v>4.782905086523334</c:v>
                </c:pt>
                <c:pt idx="15">
                  <c:v>1.113653136531365</c:v>
                </c:pt>
                <c:pt idx="16">
                  <c:v>5.802146955395147</c:v>
                </c:pt>
                <c:pt idx="17">
                  <c:v>2.024490680537494</c:v>
                </c:pt>
                <c:pt idx="18">
                  <c:v>1.348470806302132</c:v>
                </c:pt>
                <c:pt idx="19">
                  <c:v>2.720736779560308</c:v>
                </c:pt>
                <c:pt idx="20">
                  <c:v>1.056878306878307</c:v>
                </c:pt>
                <c:pt idx="21">
                  <c:v>1.955631399317405</c:v>
                </c:pt>
                <c:pt idx="22">
                  <c:v>1.621621621621622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7937952"/>
        <c:axId val="-2117941456"/>
      </c:barChart>
      <c:catAx>
        <c:axId val="-211793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7941456"/>
        <c:crosses val="autoZero"/>
        <c:auto val="1"/>
        <c:lblAlgn val="ctr"/>
        <c:lblOffset val="100"/>
        <c:noMultiLvlLbl val="0"/>
      </c:catAx>
      <c:valAx>
        <c:axId val="-211794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7937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Arial" charset="0"/>
                <a:ea typeface="华文仿宋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Arial" charset="0"/>
                <a:ea typeface="华文仿宋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4177-A012-B841-A970-536DCC067551}" type="datetimeFigureOut">
              <a:rPr kumimoji="1" lang="zh-CN" altLang="en-US" smtClean="0"/>
              <a:t>16/5/31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7C00-5062-3F4D-9F9A-60682FC6C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4177-A012-B841-A970-536DCC067551}" type="datetimeFigureOut">
              <a:rPr kumimoji="1" lang="zh-CN" altLang="en-US" smtClean="0"/>
              <a:t>16/5/31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7C00-5062-3F4D-9F9A-60682FC6C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4177-A012-B841-A970-536DCC067551}" type="datetimeFigureOut">
              <a:rPr kumimoji="1" lang="zh-CN" altLang="en-US" smtClean="0"/>
              <a:t>16/5/31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7C00-5062-3F4D-9F9A-60682FC6C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4177-A012-B841-A970-536DCC067551}" type="datetimeFigureOut">
              <a:rPr kumimoji="1" lang="zh-CN" altLang="en-US" smtClean="0"/>
              <a:t>16/5/31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7C00-5062-3F4D-9F9A-60682FC6C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4177-A012-B841-A970-536DCC067551}" type="datetimeFigureOut">
              <a:rPr kumimoji="1" lang="zh-CN" altLang="en-US" smtClean="0"/>
              <a:t>16/5/31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7C00-5062-3F4D-9F9A-60682FC6C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4177-A012-B841-A970-536DCC067551}" type="datetimeFigureOut">
              <a:rPr kumimoji="1" lang="zh-CN" altLang="en-US" smtClean="0"/>
              <a:t>16/5/31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7C00-5062-3F4D-9F9A-60682FC6C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4177-A012-B841-A970-536DCC067551}" type="datetimeFigureOut">
              <a:rPr kumimoji="1" lang="zh-CN" altLang="en-US" smtClean="0"/>
              <a:t>16/5/31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7C00-5062-3F4D-9F9A-60682FC6C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4177-A012-B841-A970-536DCC067551}" type="datetimeFigureOut">
              <a:rPr kumimoji="1" lang="zh-CN" altLang="en-US" smtClean="0"/>
              <a:t>16/5/31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7C00-5062-3F4D-9F9A-60682FC6C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4177-A012-B841-A970-536DCC067551}" type="datetimeFigureOut">
              <a:rPr kumimoji="1" lang="zh-CN" altLang="en-US" smtClean="0"/>
              <a:t>16/5/31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7C00-5062-3F4D-9F9A-60682FC6C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4177-A012-B841-A970-536DCC067551}" type="datetimeFigureOut">
              <a:rPr kumimoji="1" lang="zh-CN" altLang="en-US" smtClean="0"/>
              <a:t>16/5/31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7C00-5062-3F4D-9F9A-60682FC6C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4177-A012-B841-A970-536DCC067551}" type="datetimeFigureOut">
              <a:rPr kumimoji="1" lang="zh-CN" altLang="en-US" smtClean="0"/>
              <a:t>16/5/31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7C00-5062-3F4D-9F9A-60682FC6C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54177-A012-B841-A970-536DCC067551}" type="datetimeFigureOut">
              <a:rPr kumimoji="1" lang="zh-CN" altLang="en-US" smtClean="0"/>
              <a:t>16/5/31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7C00-5062-3F4D-9F9A-60682FC6C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Arial" charset="0"/>
          <a:ea typeface="华文仿宋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 baseline="0">
          <a:solidFill>
            <a:schemeClr val="tx1"/>
          </a:solidFill>
          <a:latin typeface="Arial" charset="0"/>
          <a:ea typeface="华文仿宋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华文仿宋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华文仿宋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华文仿宋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华文仿宋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猪八戒全量数据分析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段雪野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对比组划分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参与任务情况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获选稿件情况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2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参与任务情况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6136"/>
            <a:ext cx="10515600" cy="4351338"/>
          </a:xfrm>
        </p:spPr>
        <p:txBody>
          <a:bodyPr/>
          <a:lstStyle/>
          <a:p>
            <a:r>
              <a:rPr kumimoji="1" lang="zh-CN" altLang="en-US" dirty="0" smtClean="0"/>
              <a:t>选取</a:t>
            </a:r>
            <a:r>
              <a:rPr kumimoji="1" lang="en-US" altLang="zh-CN" dirty="0" smtClean="0"/>
              <a:t>90%</a:t>
            </a:r>
            <a:r>
              <a:rPr kumimoji="1" lang="zh-CN" altLang="en-US" dirty="0" smtClean="0"/>
              <a:t>对应的参与</a:t>
            </a:r>
            <a:br>
              <a:rPr kumimoji="1" lang="zh-CN" altLang="en-US" dirty="0" smtClean="0"/>
            </a:br>
            <a:r>
              <a:rPr kumimoji="1" lang="en-US" altLang="zh-CN" dirty="0" smtClean="0"/>
              <a:t>13</a:t>
            </a:r>
            <a:r>
              <a:rPr kumimoji="1" lang="zh-CN" altLang="en-US" dirty="0" smtClean="0"/>
              <a:t>个任务作为第一个</a:t>
            </a:r>
            <a:br>
              <a:rPr kumimoji="1" lang="zh-CN" altLang="en-US" dirty="0" smtClean="0"/>
            </a:br>
            <a:r>
              <a:rPr kumimoji="1" lang="zh-CN" altLang="en-US" dirty="0" smtClean="0"/>
              <a:t>分类标准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参与稿件数</a:t>
            </a:r>
            <a:r>
              <a:rPr kumimoji="1" lang="en-US" altLang="zh-CN" dirty="0" smtClean="0"/>
              <a:t>&lt;=13</a:t>
            </a: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zh-CN" altLang="en-US" dirty="0" smtClean="0"/>
              <a:t>定义参与度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；</a:t>
            </a:r>
            <a:br>
              <a:rPr kumimoji="1" lang="zh-CN" altLang="en-US" dirty="0" smtClean="0"/>
            </a:br>
            <a:r>
              <a:rPr kumimoji="1" lang="zh-CN" altLang="en-US" dirty="0" smtClean="0"/>
              <a:t>参与稿件数</a:t>
            </a:r>
            <a:r>
              <a:rPr kumimoji="1" lang="en-US" altLang="zh-CN" dirty="0" smtClean="0"/>
              <a:t>&gt;13</a:t>
            </a:r>
            <a:r>
              <a:rPr kumimoji="1" lang="zh-CN" altLang="en-US" dirty="0" smtClean="0"/>
              <a:t> </a:t>
            </a:r>
            <a:br>
              <a:rPr kumimoji="1" lang="zh-CN" altLang="en-US" dirty="0" smtClean="0"/>
            </a:br>
            <a:r>
              <a:rPr kumimoji="1" lang="zh-CN" altLang="en-US" dirty="0" smtClean="0"/>
              <a:t>定义参与度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；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354" y="839850"/>
            <a:ext cx="7414846" cy="58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获选稿件情况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8156"/>
            <a:ext cx="6125308" cy="4486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758156"/>
            <a:ext cx="60960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获选稿件情况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获选稿件分类</a:t>
            </a:r>
          </a:p>
          <a:p>
            <a:pPr lvl="1"/>
            <a:r>
              <a:rPr kumimoji="1" lang="zh-CN" altLang="en-US" dirty="0" smtClean="0"/>
              <a:t>完成度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获选稿件数 为</a:t>
            </a:r>
            <a:r>
              <a:rPr kumimoji="1" lang="en-US" altLang="zh-CN" dirty="0" smtClean="0"/>
              <a:t>0</a:t>
            </a:r>
            <a:endParaRPr kumimoji="1" lang="zh-CN" altLang="en-US" dirty="0" smtClean="0"/>
          </a:p>
          <a:p>
            <a:pPr lvl="1"/>
            <a:endParaRPr kumimoji="1" lang="zh-CN" altLang="en-US" dirty="0"/>
          </a:p>
          <a:p>
            <a:pPr lvl="1"/>
            <a:r>
              <a:rPr kumimoji="1" lang="zh-CN" altLang="en-US" dirty="0" smtClean="0"/>
              <a:t>完成度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获选稿件数 </a:t>
            </a:r>
            <a:r>
              <a:rPr kumimoji="1" lang="en-US" altLang="zh-CN" dirty="0" smtClean="0"/>
              <a:t>[1,3]</a:t>
            </a:r>
            <a:endParaRPr kumimoji="1" lang="zh-CN" altLang="en-US" dirty="0" smtClean="0"/>
          </a:p>
          <a:p>
            <a:pPr lvl="1"/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完成度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获选稿件数 大于等于</a:t>
            </a:r>
            <a:r>
              <a:rPr kumimoji="1" lang="en-US" altLang="zh-CN" dirty="0" smtClean="0"/>
              <a:t>4</a:t>
            </a:r>
            <a:endParaRPr kumimoji="1" lang="zh-CN" altLang="en-US" dirty="0" smtClean="0"/>
          </a:p>
          <a:p>
            <a:r>
              <a:rPr kumimoji="1" lang="zh-CN" altLang="en-US" dirty="0" smtClean="0"/>
              <a:t>存在的问题：部分招标类型的项目可能确实一年只需要做一次，可以考虑增加获得赏金金额的信息作为分类标准</a:t>
            </a:r>
          </a:p>
          <a:p>
            <a:pPr lvl="1"/>
            <a:endParaRPr kumimoji="1" lang="zh-CN" altLang="en-US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2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分类标准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20488"/>
              </p:ext>
            </p:extLst>
          </p:nvPr>
        </p:nvGraphicFramePr>
        <p:xfrm>
          <a:off x="838199" y="1964049"/>
          <a:ext cx="8498305" cy="4484879"/>
        </p:xfrm>
        <a:graphic>
          <a:graphicData uri="http://schemas.openxmlformats.org/drawingml/2006/table">
            <a:tbl>
              <a:tblPr/>
              <a:tblGrid>
                <a:gridCol w="2083323"/>
                <a:gridCol w="1794545"/>
                <a:gridCol w="1794545"/>
                <a:gridCol w="2825892"/>
              </a:tblGrid>
              <a:tr h="107199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人数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完成度分类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参与度分类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类别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81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37540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81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2702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81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7745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81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2736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81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81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3741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4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不同分组，不同属性下</a:t>
            </a:r>
            <a:r>
              <a:rPr kumimoji="1" lang="en-US" altLang="zh-CN" dirty="0" smtClean="0"/>
              <a:t>feature</a:t>
            </a:r>
            <a:r>
              <a:rPr kumimoji="1" lang="zh-CN" altLang="en-US" dirty="0" smtClean="0"/>
              <a:t>对比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参与任务的任务金额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最大金额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系统</a:t>
            </a:r>
            <a:r>
              <a:rPr kumimoji="1" lang="en-US" altLang="zh-CN" dirty="0" smtClean="0"/>
              <a:t>reputation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参与的任务周期</a:t>
            </a:r>
          </a:p>
          <a:p>
            <a:endParaRPr kumimoji="1" lang="zh-CN" altLang="en-US" dirty="0"/>
          </a:p>
          <a:p>
            <a:r>
              <a:rPr kumimoji="1" lang="en-US" altLang="zh-CN" dirty="0" smtClean="0"/>
              <a:t>PS:</a:t>
            </a:r>
            <a:r>
              <a:rPr kumimoji="1" lang="zh-CN" altLang="en-US" dirty="0" smtClean="0"/>
              <a:t> 以下图均为以前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个类别的</a:t>
            </a:r>
            <a:r>
              <a:rPr kumimoji="1" lang="en-US" altLang="zh-CN" dirty="0" smtClean="0"/>
              <a:t>2012-2015</a:t>
            </a:r>
            <a:r>
              <a:rPr kumimoji="1" lang="zh-CN" altLang="en-US" dirty="0" smtClean="0"/>
              <a:t>的全量数据分析，现在的全类别分析效果不好，后面会根据类别区分来比较。</a:t>
            </a:r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pPr marL="0" indent="0">
              <a:buNone/>
            </a:pP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49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全量数据简介</a:t>
            </a:r>
            <a:br>
              <a:rPr kumimoji="1" lang="zh-CN" altLang="en-US" dirty="0" smtClean="0"/>
            </a:br>
            <a:endParaRPr kumimoji="1" lang="zh-CN" altLang="en-US" dirty="0" smtClean="0"/>
          </a:p>
          <a:p>
            <a:r>
              <a:rPr kumimoji="1" lang="zh-CN" altLang="en-US" dirty="0" smtClean="0"/>
              <a:t>对比组划分</a:t>
            </a:r>
            <a:br>
              <a:rPr kumimoji="1" lang="zh-CN" altLang="en-US" dirty="0" smtClean="0"/>
            </a:br>
            <a:endParaRPr kumimoji="1" lang="zh-CN" altLang="en-US" dirty="0" smtClean="0"/>
          </a:p>
          <a:p>
            <a:r>
              <a:rPr kumimoji="1" lang="zh-CN" altLang="en-US" dirty="0" smtClean="0"/>
              <a:t>不同分组下</a:t>
            </a:r>
            <a:r>
              <a:rPr kumimoji="1" lang="en-US" altLang="zh-CN" dirty="0" smtClean="0"/>
              <a:t>feature</a:t>
            </a:r>
            <a:r>
              <a:rPr kumimoji="1" lang="zh-CN" altLang="en-US" dirty="0" smtClean="0"/>
              <a:t>对比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全量数据简介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数据量及完成情况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任务类型与服务商参与情况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数量及完成情况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统计比稿招标任务</a:t>
            </a:r>
          </a:p>
          <a:p>
            <a:pPr lvl="1"/>
            <a:r>
              <a:rPr kumimoji="1" lang="en-US" altLang="zh-CN" dirty="0" smtClean="0"/>
              <a:t>2015</a:t>
            </a:r>
            <a:r>
              <a:rPr kumimoji="1" lang="zh-CN" altLang="en-US" dirty="0" smtClean="0"/>
              <a:t>年全量数据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机器</a:t>
            </a:r>
            <a:r>
              <a:rPr kumimoji="1" lang="en-US" altLang="zh-CN" dirty="0" smtClean="0"/>
              <a:t>147)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任务推进完成情况一般</a:t>
            </a:r>
          </a:p>
          <a:p>
            <a:pPr lvl="1"/>
            <a:r>
              <a:rPr kumimoji="1" lang="zh-CN" altLang="en-US" dirty="0" smtClean="0"/>
              <a:t>成功获取有效任务稿件的</a:t>
            </a:r>
            <a:br>
              <a:rPr kumimoji="1" lang="zh-CN" altLang="en-US" dirty="0" smtClean="0"/>
            </a:br>
            <a:r>
              <a:rPr kumimoji="1" lang="zh-CN" altLang="en-US" dirty="0" smtClean="0"/>
              <a:t>比例较高</a:t>
            </a:r>
            <a:endParaRPr kumimoji="1" lang="zh-CN" altLang="en-US" dirty="0"/>
          </a:p>
        </p:txBody>
      </p:sp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6782912"/>
              </p:ext>
            </p:extLst>
          </p:nvPr>
        </p:nvGraphicFramePr>
        <p:xfrm>
          <a:off x="5098073" y="1123950"/>
          <a:ext cx="6627055" cy="5599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15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任务类型与服务商参与情况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任务数量分布</a:t>
            </a:r>
          </a:p>
          <a:p>
            <a:endParaRPr kumimoji="1" lang="zh-CN" altLang="en-US" dirty="0"/>
          </a:p>
        </p:txBody>
      </p:sp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9679262"/>
              </p:ext>
            </p:extLst>
          </p:nvPr>
        </p:nvGraphicFramePr>
        <p:xfrm>
          <a:off x="838199" y="1825625"/>
          <a:ext cx="9923585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任务类型与服务商参与情况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参与人数</a:t>
            </a: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9827984"/>
              </p:ext>
            </p:extLst>
          </p:nvPr>
        </p:nvGraphicFramePr>
        <p:xfrm>
          <a:off x="838200" y="2494757"/>
          <a:ext cx="8559018" cy="404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32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任务类型与服务商参与情况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参与人数</a:t>
            </a:r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21308"/>
              </p:ext>
            </p:extLst>
          </p:nvPr>
        </p:nvGraphicFramePr>
        <p:xfrm>
          <a:off x="838200" y="1825625"/>
          <a:ext cx="9909517" cy="4729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70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任务类型与服务商参与情况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任务平均获取稿件数</a:t>
            </a:r>
          </a:p>
          <a:p>
            <a:endParaRPr kumimoji="1"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798898"/>
              </p:ext>
            </p:extLst>
          </p:nvPr>
        </p:nvGraphicFramePr>
        <p:xfrm>
          <a:off x="838200" y="2149181"/>
          <a:ext cx="9614095" cy="4378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71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任务类型与服务商参与情况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现象</a:t>
            </a:r>
          </a:p>
          <a:p>
            <a:pPr lvl="1"/>
            <a:r>
              <a:rPr kumimoji="1" lang="zh-CN" altLang="en-US" dirty="0" smtClean="0"/>
              <a:t>对专业技能需求高的获取的稿件数较少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如软件开发、网站建设、企业服务等</a:t>
            </a:r>
          </a:p>
          <a:p>
            <a:pPr lvl="1"/>
            <a:r>
              <a:rPr kumimoji="1" lang="zh-CN" altLang="en-US" dirty="0" smtClean="0"/>
              <a:t>对专业技能要求低的任务，往往参与人的范围较大，如起名服务</a:t>
            </a:r>
          </a:p>
          <a:p>
            <a:pPr lvl="1"/>
            <a:r>
              <a:rPr kumimoji="1" lang="zh-CN" altLang="en-US" dirty="0" smtClean="0"/>
              <a:t>任务本身对专业技能有要求，但是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门槛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较低，且判断标准因雇主可能并不具备专业评判的能力，因而参与人的范围也会很大，如品牌设计、摄影摄像、文案策划</a:t>
            </a:r>
          </a:p>
          <a:p>
            <a:r>
              <a:rPr kumimoji="1" lang="en-US" altLang="zh-CN" dirty="0" smtClean="0"/>
              <a:t>Imply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不同类型的任务本身具有潜在的影响稿件选择的属性。</a:t>
            </a:r>
          </a:p>
          <a:p>
            <a:pPr lvl="1"/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394</Words>
  <Application>Microsoft Macintosh PowerPoint</Application>
  <PresentationFormat>宽屏</PresentationFormat>
  <Paragraphs>95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Calibri</vt:lpstr>
      <vt:lpstr>华文仿宋</vt:lpstr>
      <vt:lpstr>宋体</vt:lpstr>
      <vt:lpstr>Office 主题</vt:lpstr>
      <vt:lpstr>猪八戒全量数据分析</vt:lpstr>
      <vt:lpstr>概述</vt:lpstr>
      <vt:lpstr>全量数据简介</vt:lpstr>
      <vt:lpstr>数量及完成情况</vt:lpstr>
      <vt:lpstr>任务类型与服务商参与情况</vt:lpstr>
      <vt:lpstr>任务类型与服务商参与情况</vt:lpstr>
      <vt:lpstr>任务类型与服务商参与情况</vt:lpstr>
      <vt:lpstr>任务类型与服务商参与情况</vt:lpstr>
      <vt:lpstr>任务类型与服务商参与情况</vt:lpstr>
      <vt:lpstr>对比组划分</vt:lpstr>
      <vt:lpstr>参与任务情况</vt:lpstr>
      <vt:lpstr>获选稿件情况</vt:lpstr>
      <vt:lpstr>获选稿件情况</vt:lpstr>
      <vt:lpstr>分类标准</vt:lpstr>
      <vt:lpstr>不同分组，不同属性下feature对比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段雪野</dc:creator>
  <cp:lastModifiedBy>段雪野</cp:lastModifiedBy>
  <cp:revision>129</cp:revision>
  <dcterms:created xsi:type="dcterms:W3CDTF">2016-03-29T22:03:38Z</dcterms:created>
  <dcterms:modified xsi:type="dcterms:W3CDTF">2016-05-31T11:47:55Z</dcterms:modified>
</cp:coreProperties>
</file>