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DA6F-0DAA-4A2A-BAD9-A9E1F156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DFB1-A36B-FF75-1002-2B5143AF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9BFD-07FA-8409-B47F-FE2DDF1F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17CD-BF8D-B484-9383-7DA5F9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869-8DAC-A73F-BE4F-AF895766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5DB3-18CB-B3A2-81F7-CD7E480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AFE2E-5C52-AD2F-1C6C-959902A5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D9FC-2E12-CBB6-F899-8201FFCB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C37B-2517-BE14-E452-0F327BB8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1ACA-0AEC-721F-61BA-7E6748BA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A3CC8-F424-258A-B6E5-170431740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A5F1-5AD8-3423-9C3C-6BEA7D88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3CE1-11F7-0171-D976-85244D9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AE01-8E34-98CB-56FE-C25581C9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2D08-6EB2-970D-7C04-AA959A1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8FAB-074B-5E4C-EEAF-983E3C8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5928-7A0C-07A9-1F61-5E0C07ED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F3B1-2F61-B435-905A-BCA77D83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B227-AD67-2731-05AB-A3F26FAB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B01D-E93C-25CD-91D5-87733658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B661-4D8F-8DAA-42C8-1C8341FB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DBA53-9A6C-C325-BB54-AE2F704C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F6F1-75B1-C3CF-BF53-4714EF80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563E-0AD7-666C-437F-ACD01AAC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27CC-BEA1-5416-2184-BA76901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74A7-A068-0683-747B-A889141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7DFC-B297-77A8-32E3-958FB1D1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442A4-DED9-8E97-08E1-B68760CD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936D-7523-7283-6C5C-2CB73AA3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9F64-E625-7A02-E564-2A235946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ACC9-353B-A084-9522-0FF1B64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595-133B-12E8-8A3B-FC2512F7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27DC-D877-1B98-7841-89E381A0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D38B-0BAE-EC9D-DD3E-745219AD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62166-1AD9-4D35-1F7E-A1C7881C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973F-7A6C-2A24-9412-DF035FB12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EE18C-F204-266D-C504-464911D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38A2B-ADBE-CD65-1B1A-9071C537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3BDC4-AFEA-71A2-2FE3-08749FCC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D657-03CF-45F9-868F-28B974E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694A7-F0BC-9F17-082C-7C2CD50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16CEB-560D-DC22-7ED1-5258661A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8D017-2712-5CB4-83E6-40EDBB02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07B2-9B7E-7DDD-C833-7D8F6ED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A6748-DF9B-B302-EDF6-822C91A1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C172-74A1-3528-4235-6543FA55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27C9-3630-9253-6A38-DC9EEDCE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9E9B-18D3-13AF-551E-1AF267D5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9E86-36B0-474D-7F8F-C177D2F3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8BA3-4640-C1FA-81C9-18591504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00F1-ACAC-72F1-9643-35885CDE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2F99-2872-C5E4-E4DC-3D28B70F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1D11-3920-30D0-D1A4-C6E6AE8B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93405-AB39-3217-BEF3-889F9CBD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F912-019A-1AF5-6418-E3814CAA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080AD-E7FA-BAD1-A3AA-809445C4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9909-D305-8A02-B10E-2249BAD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0ED4-8476-ADB6-3939-2B57303E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EF477-3AB1-17DF-D65C-0B3D6602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69F9-3C4D-13BD-0EA2-7ABD863F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2B20-FC3E-29C9-0482-D95155E21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6F6F-1C82-4FE9-AE09-BD45A58FF44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625E-A309-E8F0-7CFF-76D2E474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81E-9169-161D-AB68-FB48A4BC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BD8-8EED-275D-CA52-D645272E8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ADIOS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13BF-1AB7-6B34-641A-2ECD79DF7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vs. ADIOS data types</a:t>
            </a:r>
          </a:p>
          <a:p>
            <a:r>
              <a:rPr lang="en-US" dirty="0"/>
              <a:t>(&amp; Tables, Forms and Inputs)</a:t>
            </a:r>
          </a:p>
          <a:p>
            <a:endParaRPr lang="en-US" dirty="0"/>
          </a:p>
          <a:p>
            <a:r>
              <a:rPr lang="en-US" dirty="0"/>
              <a:t>June 28, 2023</a:t>
            </a:r>
          </a:p>
        </p:txBody>
      </p:sp>
    </p:spTree>
    <p:extLst>
      <p:ext uri="{BB962C8B-B14F-4D97-AF65-F5344CB8AC3E}">
        <p14:creationId xmlns:p14="http://schemas.microsoft.com/office/powerpoint/2010/main" val="250433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pic>
        <p:nvPicPr>
          <p:cNvPr id="1026" name="Picture 2" descr="questions">
            <a:extLst>
              <a:ext uri="{FF2B5EF4-FFF2-40B4-BE49-F238E27FC236}">
                <a16:creationId xmlns:a16="http://schemas.microsoft.com/office/drawing/2014/main" id="{78AB94D4-9F0A-496D-D261-654AB337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81740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4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ADIOS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ADIOS contains its own set of “data types”, e.g. int, lookup, date, file, color, varchar, image, …</a:t>
            </a:r>
          </a:p>
          <a:p>
            <a:r>
              <a:rPr lang="en-US" dirty="0"/>
              <a:t>The complete list of available data types can be found in </a:t>
            </a:r>
            <a:r>
              <a:rPr lang="en-US" i="1" dirty="0" err="1">
                <a:solidFill>
                  <a:srgbClr val="00B0F0"/>
                </a:solidFill>
              </a:rPr>
              <a:t>src</a:t>
            </a:r>
            <a:r>
              <a:rPr lang="en-US" i="1" dirty="0">
                <a:solidFill>
                  <a:srgbClr val="00B0F0"/>
                </a:solidFill>
              </a:rPr>
              <a:t>/Core/DB/</a:t>
            </a:r>
            <a:r>
              <a:rPr lang="en-US" i="1" dirty="0" err="1">
                <a:solidFill>
                  <a:srgbClr val="00B0F0"/>
                </a:solidFill>
              </a:rPr>
              <a:t>DataTypes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dirty="0"/>
              <a:t>folder.</a:t>
            </a:r>
          </a:p>
          <a:p>
            <a:r>
              <a:rPr lang="en-US" dirty="0"/>
              <a:t>ADIOS data type is used to:</a:t>
            </a:r>
          </a:p>
          <a:p>
            <a:pPr lvl="1"/>
            <a:r>
              <a:rPr lang="en-US" dirty="0"/>
              <a:t>Install the database structure;</a:t>
            </a:r>
          </a:p>
          <a:p>
            <a:pPr lvl="1"/>
            <a:r>
              <a:rPr lang="en-US" dirty="0"/>
              <a:t>Render the SQL commands for inserting and updating records;</a:t>
            </a:r>
          </a:p>
          <a:p>
            <a:pPr lvl="1"/>
            <a:r>
              <a:rPr lang="en-US" dirty="0"/>
              <a:t>Provide automatic joins for the foreign keys (the “lookup”) when selecting data;</a:t>
            </a:r>
          </a:p>
          <a:p>
            <a:pPr lvl="1"/>
            <a:r>
              <a:rPr lang="en-US" dirty="0"/>
              <a:t>Customize the user interface, mostly:</a:t>
            </a:r>
          </a:p>
          <a:p>
            <a:pPr lvl="2"/>
            <a:r>
              <a:rPr lang="en-US" dirty="0"/>
              <a:t>Define the way how the data is visualized in tables</a:t>
            </a:r>
          </a:p>
          <a:p>
            <a:pPr lvl="2"/>
            <a:r>
              <a:rPr lang="en-US" dirty="0"/>
              <a:t>Define the way how the input for the data looks like</a:t>
            </a:r>
          </a:p>
        </p:txBody>
      </p:sp>
    </p:spTree>
    <p:extLst>
      <p:ext uri="{BB962C8B-B14F-4D97-AF65-F5344CB8AC3E}">
        <p14:creationId xmlns:p14="http://schemas.microsoft.com/office/powerpoint/2010/main" val="38335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ADIOS Data Types,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in the model is an ADIOS data type, not the SQL column.</a:t>
            </a:r>
          </a:p>
          <a:p>
            <a:r>
              <a:rPr lang="en-US" dirty="0"/>
              <a:t>During the </a:t>
            </a:r>
            <a:r>
              <a:rPr lang="en-US" b="1" dirty="0"/>
              <a:t>installation of the database</a:t>
            </a:r>
            <a:r>
              <a:rPr lang="en-US" dirty="0"/>
              <a:t>, the column is translated to the SQL syntax (see </a:t>
            </a:r>
            <a:r>
              <a:rPr lang="en-US" dirty="0" err="1">
                <a:solidFill>
                  <a:srgbClr val="00B0F0"/>
                </a:solidFill>
              </a:rPr>
              <a:t>get_sql_create_string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/>
              <a:t> method in each data type)</a:t>
            </a:r>
          </a:p>
          <a:p>
            <a:pPr lvl="1"/>
            <a:r>
              <a:rPr lang="en-US" dirty="0"/>
              <a:t>Selected data types automatically get indexes: int, lookup, </a:t>
            </a:r>
            <a:r>
              <a:rPr lang="en-US" dirty="0" err="1"/>
              <a:t>boolean</a:t>
            </a:r>
            <a:r>
              <a:rPr lang="en-US" dirty="0"/>
              <a:t>, date, datetime.</a:t>
            </a:r>
          </a:p>
          <a:p>
            <a:r>
              <a:rPr lang="en-US" dirty="0"/>
              <a:t>When rendering the </a:t>
            </a:r>
            <a:r>
              <a:rPr lang="en-US" b="1" dirty="0"/>
              <a:t>tables</a:t>
            </a:r>
            <a:r>
              <a:rPr lang="en-US" dirty="0"/>
              <a:t>, some parameters are used to customize the look (e.g., “title” or “unit”)</a:t>
            </a:r>
          </a:p>
          <a:p>
            <a:r>
              <a:rPr lang="en-US" dirty="0"/>
              <a:t>When rendering the </a:t>
            </a:r>
            <a:r>
              <a:rPr lang="en-US" b="1" dirty="0"/>
              <a:t>inputs</a:t>
            </a:r>
            <a:r>
              <a:rPr lang="en-US" dirty="0"/>
              <a:t>, some parameters are used to customize the input (e.g., “title”, “description”, “</a:t>
            </a:r>
            <a:r>
              <a:rPr lang="en-US" dirty="0" err="1"/>
              <a:t>inputStyle</a:t>
            </a:r>
            <a:r>
              <a:rPr lang="en-US" dirty="0"/>
              <a:t>”, “unit”)</a:t>
            </a:r>
          </a:p>
        </p:txBody>
      </p:sp>
    </p:spTree>
    <p:extLst>
      <p:ext uri="{BB962C8B-B14F-4D97-AF65-F5344CB8AC3E}">
        <p14:creationId xmlns:p14="http://schemas.microsoft.com/office/powerpoint/2010/main" val="277724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lookup column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B22B7-140B-5572-215B-3F144E6B7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ADIOS column “</a:t>
            </a:r>
            <a:r>
              <a:rPr lang="en-US" dirty="0" err="1"/>
              <a:t>id_customer_category</a:t>
            </a:r>
            <a:r>
              <a:rPr lang="en-US" dirty="0"/>
              <a:t>”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10718B-4F60-DB8B-A5E1-4323A28ED4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type: lookup</a:t>
            </a:r>
          </a:p>
          <a:p>
            <a:r>
              <a:rPr lang="en-US" dirty="0"/>
              <a:t>title: “Customer category”</a:t>
            </a:r>
          </a:p>
          <a:p>
            <a:r>
              <a:rPr lang="en-US" dirty="0"/>
              <a:t>model: “Widgets/Customers/Models/</a:t>
            </a:r>
            <a:r>
              <a:rPr lang="en-US" dirty="0" err="1"/>
              <a:t>CustomerCategory</a:t>
            </a:r>
            <a:r>
              <a:rPr lang="en-US" dirty="0"/>
              <a:t>”</a:t>
            </a:r>
          </a:p>
          <a:p>
            <a:r>
              <a:rPr lang="en-US" dirty="0"/>
              <a:t>required: true</a:t>
            </a:r>
          </a:p>
          <a:p>
            <a:r>
              <a:rPr lang="en-US" dirty="0" err="1"/>
              <a:t>inputStyle</a:t>
            </a:r>
            <a:r>
              <a:rPr lang="en-US" dirty="0"/>
              <a:t>: “select:</a:t>
            </a:r>
          </a:p>
          <a:p>
            <a:r>
              <a:rPr lang="en-US" dirty="0"/>
              <a:t>order: “name </a:t>
            </a:r>
            <a:r>
              <a:rPr lang="en-US" dirty="0" err="1"/>
              <a:t>asc</a:t>
            </a:r>
            <a:r>
              <a:rPr lang="en-US" dirty="0"/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3EAC3F-143F-854E-E203-67135EF6C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SQL notation for this column (extract)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1338A4-54E1-C4AA-DAFF-FFBC5005F1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`customers`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id_customer_category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 int(8)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index (`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id_customer_category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7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lookup column,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“</a:t>
            </a:r>
            <a:r>
              <a:rPr lang="en-US" dirty="0" err="1"/>
              <a:t>id_customer_category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will be created as an int(8) with an SQL index</a:t>
            </a:r>
          </a:p>
          <a:p>
            <a:pPr lvl="1"/>
            <a:r>
              <a:rPr lang="en-US" dirty="0"/>
              <a:t>In a table, the name of the category will be displayed (instead of the numeric value in the SQL database). This is configured in a “</a:t>
            </a:r>
            <a:r>
              <a:rPr lang="en-US" dirty="0" err="1"/>
              <a:t>lookupSqlValue</a:t>
            </a:r>
            <a:r>
              <a:rPr lang="en-US" dirty="0"/>
              <a:t>” property of the model “Widgets/Customers/Models/</a:t>
            </a:r>
            <a:r>
              <a:rPr lang="en-US" dirty="0" err="1"/>
              <a:t>CustomerCategory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a form, the input will be always rendered as a &lt;select&gt; (see the “</a:t>
            </a:r>
            <a:r>
              <a:rPr lang="en-US" dirty="0" err="1"/>
              <a:t>inputStyle</a:t>
            </a:r>
            <a:r>
              <a:rPr lang="en-US" dirty="0"/>
              <a:t>” parameter)</a:t>
            </a:r>
          </a:p>
          <a:p>
            <a:pPr lvl="2"/>
            <a:r>
              <a:rPr lang="en-US" dirty="0"/>
              <a:t>Note: Default implementation of the input for the lookup is using the autocomplete in case there will be more than 35 items to select.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Centralized definition of both SQL notation of the column and its interpretation in the user interface (tables, forms, inputs).</a:t>
            </a:r>
          </a:p>
          <a:p>
            <a:pPr marL="0" indent="0" algn="ctr">
              <a:buNone/>
            </a:pP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In a columns() method of a model.</a:t>
            </a:r>
          </a:p>
        </p:txBody>
      </p:sp>
    </p:spTree>
    <p:extLst>
      <p:ext uri="{BB962C8B-B14F-4D97-AF65-F5344CB8AC3E}">
        <p14:creationId xmlns:p14="http://schemas.microsoft.com/office/powerpoint/2010/main" val="252812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parameters of the columns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D2E290C-9AFE-73CB-D38B-E2275E445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00510"/>
              </p:ext>
            </p:extLst>
          </p:nvPr>
        </p:nvGraphicFramePr>
        <p:xfrm>
          <a:off x="332902" y="1634066"/>
          <a:ext cx="8128000" cy="505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55">
                  <a:extLst>
                    <a:ext uri="{9D8B030D-6E8A-4147-A177-3AD203B41FA5}">
                      <a16:colId xmlns:a16="http://schemas.microsoft.com/office/drawing/2014/main" val="2796657207"/>
                    </a:ext>
                  </a:extLst>
                </a:gridCol>
                <a:gridCol w="6178145">
                  <a:extLst>
                    <a:ext uri="{9D8B030D-6E8A-4147-A177-3AD203B41FA5}">
                      <a16:colId xmlns:a16="http://schemas.microsoft.com/office/drawing/2014/main" val="2735798989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2475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most important. The ADIOS type of the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905985"/>
                  </a:ext>
                </a:extLst>
              </a:tr>
              <a:tr h="198841"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 in the tables, label for the inputs.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16339"/>
                  </a:ext>
                </a:extLst>
              </a:tr>
              <a:tr h="243048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Additional description of the column, used in the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65715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r>
                        <a:rPr lang="en-US" sz="120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E.g. “%”, “EUR”, “kg”. Used in the tables and inputs.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input_style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for lookups, available options: select, autocomplete.</a:t>
                      </a:r>
                    </a:p>
                    <a:p>
                      <a:r>
                        <a:rPr lang="en-US" sz="1200" dirty="0"/>
                        <a:t>Used also for </a:t>
                      </a:r>
                      <a:r>
                        <a:rPr lang="en-US" sz="1200" dirty="0" err="1"/>
                        <a:t>ints</a:t>
                      </a:r>
                      <a:r>
                        <a:rPr lang="en-US" sz="1200" dirty="0"/>
                        <a:t>, available option: slider. If this is used, additional parameters can be provided: max, min and step.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Note: shall be changed to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inputStyle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57214"/>
                  </a:ext>
                </a:extLst>
              </a:tr>
              <a:tr h="159606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of the class for the completely custom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4719"/>
                  </a:ext>
                </a:extLst>
              </a:tr>
              <a:tr h="164903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 value of the input (used in editing).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enum_values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an “int” contains “</a:t>
                      </a:r>
                      <a:r>
                        <a:rPr lang="en-US" sz="1200" dirty="0" err="1"/>
                        <a:t>enum_values</a:t>
                      </a:r>
                      <a:r>
                        <a:rPr lang="en-US" sz="1200" dirty="0"/>
                        <a:t>”, it is rendered as a &lt;select&gt;.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69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for &lt;input&gt; HTML tags (e.g. for varchar or int inputs).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in “text” data type. Available options: </a:t>
                      </a:r>
                      <a:r>
                        <a:rPr lang="en-US" sz="1200" dirty="0" err="1"/>
                        <a:t>plain_text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formatted_text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json_editor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00354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readonly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set to true, the input is rendered as </a:t>
                      </a:r>
                      <a:r>
                        <a:rPr lang="en-US" sz="1200" dirty="0" err="1"/>
                        <a:t>readonly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9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decimals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 of decimal characters for the float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0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onchange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Javascript</a:t>
                      </a:r>
                      <a:r>
                        <a:rPr lang="en-US" sz="1200" dirty="0"/>
                        <a:t> code to run for </a:t>
                      </a:r>
                      <a:r>
                        <a:rPr lang="en-US" sz="1200" dirty="0" err="1"/>
                        <a:t>onchange</a:t>
                      </a:r>
                      <a:r>
                        <a:rPr lang="en-US" sz="1200" dirty="0"/>
                        <a:t>.</a:t>
                      </a:r>
                    </a:p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Note: This shall not be parametrized in the columns() but in the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formParams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()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subdir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Used for file data type. The relative path to the sub folder (starting from ROOT_DIR/upload) where the files should be uploaded.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855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599096-A2DB-9E09-35CC-FBED9C0F0DDD}"/>
              </a:ext>
            </a:extLst>
          </p:cNvPr>
          <p:cNvSpPr txBox="1"/>
          <p:nvPr/>
        </p:nvSpPr>
        <p:spPr>
          <a:xfrm>
            <a:off x="8813260" y="1383572"/>
            <a:ext cx="3045838" cy="316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table does not list all available parameters. Only the most common used.</a:t>
            </a:r>
          </a:p>
          <a:p>
            <a:endParaRPr lang="en-US" sz="1600" dirty="0"/>
          </a:p>
          <a:p>
            <a:r>
              <a:rPr lang="en-US" sz="1600" dirty="0"/>
              <a:t>The parameters are still in an ongoing development. They should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23534-0229-57EE-8B7B-58DCCE4E2565}"/>
              </a:ext>
            </a:extLst>
          </p:cNvPr>
          <p:cNvSpPr txBox="1"/>
          <p:nvPr/>
        </p:nvSpPr>
        <p:spPr>
          <a:xfrm>
            <a:off x="8633838" y="5034854"/>
            <a:ext cx="3404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 strongly recommend to study the Input view: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/Core/Views/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Input.php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Search for ‘$this-&gt;params’.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C6A2AE-F151-B6A0-16D6-B1E1ACF3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239" y="4118168"/>
            <a:ext cx="2048845" cy="8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4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data type </a:t>
            </a:r>
            <a:r>
              <a:rPr lang="en-US" dirty="0" err="1"/>
              <a:t>transated</a:t>
            </a:r>
            <a:r>
              <a:rPr lang="en-US" dirty="0"/>
              <a:t> to SQL’s ENUM. For </a:t>
            </a:r>
            <a:r>
              <a:rPr lang="en-US" dirty="0" err="1"/>
              <a:t>enums</a:t>
            </a:r>
            <a:r>
              <a:rPr lang="en-US" dirty="0"/>
              <a:t>, the “int” is used, with an additional “</a:t>
            </a:r>
            <a:r>
              <a:rPr lang="en-US" dirty="0" err="1"/>
              <a:t>enum_values</a:t>
            </a:r>
            <a:r>
              <a:rPr lang="en-US" dirty="0"/>
              <a:t>” parameter”.</a:t>
            </a:r>
          </a:p>
          <a:p>
            <a:r>
              <a:rPr lang="en-US" dirty="0"/>
              <a:t>Refactoring from </a:t>
            </a:r>
            <a:r>
              <a:rPr lang="en-US" dirty="0" err="1"/>
              <a:t>underscore_notation</a:t>
            </a:r>
            <a:r>
              <a:rPr lang="en-US" dirty="0"/>
              <a:t> to camelCase is needed.</a:t>
            </a:r>
          </a:p>
          <a:p>
            <a:r>
              <a:rPr lang="en-US" dirty="0"/>
              <a:t>The parametrization of inputs is a “living development” – any comments or ideas are welcome.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6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forms (full of inputs)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It is important to understand the </a:t>
            </a:r>
            <a:r>
              <a:rPr lang="en-US" b="1" dirty="0"/>
              <a:t>templating mechanism </a:t>
            </a:r>
            <a:r>
              <a:rPr lang="en-US" dirty="0"/>
              <a:t>of the Form view.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Form view renders the forms for adding and editing records in the database. </a:t>
            </a:r>
            <a:r>
              <a:rPr lang="en-US" b="1" dirty="0"/>
              <a:t>By default, it iterates the columns defined in the columns()</a:t>
            </a:r>
            <a:r>
              <a:rPr lang="en-US" dirty="0"/>
              <a:t> method and for each column it renders the appropriate input. The input can be parametrized by the parameters explained in the previous slides.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template can be customized by the “template” parameter of the Form view. How it works – this is for the separate presentation.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Using templates in the Form is not the same as using the Grid view !</a:t>
            </a:r>
          </a:p>
        </p:txBody>
      </p:sp>
    </p:spTree>
    <p:extLst>
      <p:ext uri="{BB962C8B-B14F-4D97-AF65-F5344CB8AC3E}">
        <p14:creationId xmlns:p14="http://schemas.microsoft.com/office/powerpoint/2010/main" val="22652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1016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ADIOS framework</vt:lpstr>
      <vt:lpstr>ADIOS Data Types</vt:lpstr>
      <vt:lpstr>ADIOS Data Types, contd.</vt:lpstr>
      <vt:lpstr>Example – lookup column</vt:lpstr>
      <vt:lpstr>Example – lookup column, contd.</vt:lpstr>
      <vt:lpstr>Why all this?</vt:lpstr>
      <vt:lpstr>Available parameters of the columns</vt:lpstr>
      <vt:lpstr>Some additional comments</vt:lpstr>
      <vt:lpstr>Rendering forms (full of inputs)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ADIOS framework</dc:title>
  <dc:creator>Dusan Daniska</dc:creator>
  <cp:lastModifiedBy>Dusan Daniska</cp:lastModifiedBy>
  <cp:revision>24</cp:revision>
  <dcterms:created xsi:type="dcterms:W3CDTF">2023-05-22T12:37:12Z</dcterms:created>
  <dcterms:modified xsi:type="dcterms:W3CDTF">2023-06-28T08:14:11Z</dcterms:modified>
</cp:coreProperties>
</file>