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85" r:id="rId4"/>
    <p:sldId id="258" r:id="rId5"/>
    <p:sldId id="259" r:id="rId6"/>
    <p:sldId id="260" r:id="rId7"/>
    <p:sldId id="261" r:id="rId8"/>
    <p:sldId id="262" r:id="rId9"/>
    <p:sldId id="263" r:id="rId10"/>
    <p:sldId id="264" r:id="rId11"/>
    <p:sldId id="265" r:id="rId12"/>
    <p:sldId id="266" r:id="rId13"/>
    <p:sldId id="268" r:id="rId14"/>
    <p:sldId id="269" r:id="rId15"/>
    <p:sldId id="272" r:id="rId16"/>
    <p:sldId id="270" r:id="rId17"/>
    <p:sldId id="267" r:id="rId18"/>
    <p:sldId id="273" r:id="rId19"/>
    <p:sldId id="274" r:id="rId20"/>
    <p:sldId id="275" r:id="rId21"/>
    <p:sldId id="276" r:id="rId22"/>
    <p:sldId id="277" r:id="rId23"/>
    <p:sldId id="278" r:id="rId24"/>
    <p:sldId id="279" r:id="rId25"/>
    <p:sldId id="280"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50" d="100"/>
          <a:sy n="150" d="100"/>
        </p:scale>
        <p:origin x="-2424"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F05D37-DC9C-4599-B817-FBB29C7CCCE6}" type="datetimeFigureOut">
              <a:rPr lang="en-US" smtClean="0"/>
              <a:pPr/>
              <a:t>2022-10-27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6D5DD-0A65-4E95-B245-6635AFC26F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05D37-DC9C-4599-B817-FBB29C7CCCE6}" type="datetimeFigureOut">
              <a:rPr lang="en-US" smtClean="0"/>
              <a:pPr/>
              <a:t>2022-10-27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6D5DD-0A65-4E95-B245-6635AFC26F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iki.libsdl.org/" TargetMode="External"/><Relationship Id="rId3" Type="http://schemas.openxmlformats.org/officeDocument/2006/relationships/hyperlink" Target="https://eater.net/boidshttps:/en.wikipedia.org/wiki/Boids" TargetMode="External"/><Relationship Id="rId7" Type="http://schemas.openxmlformats.org/officeDocument/2006/relationships/hyperlink" Target="https://github.com/g-truc/glm" TargetMode="External"/><Relationship Id="rId2" Type="http://schemas.openxmlformats.org/officeDocument/2006/relationships/hyperlink" Target="https://www.youtube.com/playlist?list=PLSPw4ASQYyymu3PfG9gxywSPghnSMiOAW" TargetMode="External"/><Relationship Id="rId1" Type="http://schemas.openxmlformats.org/officeDocument/2006/relationships/slideLayout" Target="../slideLayouts/slideLayout2.xml"/><Relationship Id="rId6" Type="http://schemas.openxmlformats.org/officeDocument/2006/relationships/hyperlink" Target="https://learnopengl.com/" TargetMode="External"/><Relationship Id="rId5" Type="http://schemas.openxmlformats.org/officeDocument/2006/relationships/hyperlink" Target="http://www.cs.toronto.edu/~dt/siggraph97-course/cwr87/" TargetMode="External"/><Relationship Id="rId10" Type="http://schemas.openxmlformats.org/officeDocument/2006/relationships/hyperlink" Target="https://lodev.org/lodepng/" TargetMode="External"/><Relationship Id="rId4" Type="http://schemas.openxmlformats.org/officeDocument/2006/relationships/hyperlink" Target="https://en.wikipedia.org/wiki/Boids" TargetMode="External"/><Relationship Id="rId9" Type="http://schemas.openxmlformats.org/officeDocument/2006/relationships/hyperlink" Target="https://en.wikipedia.org/wiki/Simple_DirectMedia_Lay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917575"/>
          </a:xfrm>
        </p:spPr>
        <p:txBody>
          <a:bodyPr>
            <a:normAutofit fontScale="90000"/>
          </a:bodyPr>
          <a:lstStyle/>
          <a:p>
            <a:r>
              <a:rPr lang="ru-RU" sz="2000" b="1" dirty="0"/>
              <a:t>АКАДЕМИЈА ТЕХНИЧКИХ СТРУКОВНИХ СТУДИЈА БЕОГРАД</a:t>
            </a:r>
            <a:r>
              <a:rPr lang="en-US" sz="2000" dirty="0"/>
              <a:t/>
            </a:r>
            <a:br>
              <a:rPr lang="en-US" sz="2000" dirty="0"/>
            </a:br>
            <a:r>
              <a:rPr lang="ru-RU" sz="2000" b="1" dirty="0"/>
              <a:t>ОДСЕК ПРИМЕЊЕНЕ ИНЖЕЊЕРСКЕ НАУКЕ</a:t>
            </a:r>
            <a:r>
              <a:rPr lang="en-US" dirty="0"/>
              <a:t/>
            </a:r>
            <a:br>
              <a:rPr lang="en-US" dirty="0"/>
            </a:br>
            <a:endParaRPr lang="en-US" dirty="0"/>
          </a:p>
        </p:txBody>
      </p:sp>
      <p:sp>
        <p:nvSpPr>
          <p:cNvPr id="3" name="Subtitle 2"/>
          <p:cNvSpPr>
            <a:spLocks noGrp="1"/>
          </p:cNvSpPr>
          <p:nvPr>
            <p:ph type="subTitle" idx="1"/>
          </p:nvPr>
        </p:nvSpPr>
        <p:spPr>
          <a:xfrm>
            <a:off x="1371600" y="2438400"/>
            <a:ext cx="6400800" cy="1524000"/>
          </a:xfrm>
        </p:spPr>
        <p:txBody>
          <a:bodyPr>
            <a:normAutofit fontScale="62500" lnSpcReduction="20000"/>
          </a:bodyPr>
          <a:lstStyle/>
          <a:p>
            <a:r>
              <a:rPr lang="sr-Latn-CS" b="1" dirty="0" smtClean="0">
                <a:solidFill>
                  <a:schemeClr val="tx1"/>
                </a:solidFill>
              </a:rPr>
              <a:t>- </a:t>
            </a:r>
            <a:r>
              <a:rPr lang="sr-Cyrl-CS" b="1" dirty="0" smtClean="0">
                <a:solidFill>
                  <a:schemeClr val="tx1"/>
                </a:solidFill>
              </a:rPr>
              <a:t>ЗАВРШНИ РАД </a:t>
            </a:r>
            <a:r>
              <a:rPr lang="sr-Latn-CS" b="1" dirty="0" smtClean="0">
                <a:solidFill>
                  <a:schemeClr val="tx1"/>
                </a:solidFill>
              </a:rPr>
              <a:t>-</a:t>
            </a:r>
            <a:endParaRPr lang="en-US" dirty="0" smtClean="0">
              <a:solidFill>
                <a:schemeClr val="tx1"/>
              </a:solidFill>
            </a:endParaRPr>
          </a:p>
          <a:p>
            <a:endParaRPr lang="en-US" b="1" dirty="0" smtClean="0">
              <a:solidFill>
                <a:schemeClr val="tx1"/>
              </a:solidFill>
            </a:endParaRPr>
          </a:p>
          <a:p>
            <a:r>
              <a:rPr lang="sr-Cyrl-CS" b="1" dirty="0" smtClean="0">
                <a:solidFill>
                  <a:schemeClr val="tx1"/>
                </a:solidFill>
              </a:rPr>
              <a:t>СИМУЛАЦИЈА ГРУПНОГ КРЕТАЊА ПОМОЋУ</a:t>
            </a:r>
            <a:endParaRPr lang="en-US" dirty="0" smtClean="0">
              <a:solidFill>
                <a:schemeClr val="tx1"/>
              </a:solidFill>
            </a:endParaRPr>
          </a:p>
          <a:p>
            <a:r>
              <a:rPr lang="en-US" b="1" dirty="0" smtClean="0">
                <a:solidFill>
                  <a:schemeClr val="tx1"/>
                </a:solidFill>
              </a:rPr>
              <a:t>OPENGL </a:t>
            </a:r>
            <a:r>
              <a:rPr lang="sr-Cyrl-CS" b="1" dirty="0" smtClean="0">
                <a:solidFill>
                  <a:schemeClr val="tx1"/>
                </a:solidFill>
              </a:rPr>
              <a:t>СПЕЦИФИКАЦИЈЕ И </a:t>
            </a:r>
            <a:r>
              <a:rPr lang="en-US" b="1" dirty="0" smtClean="0">
                <a:solidFill>
                  <a:schemeClr val="tx1"/>
                </a:solidFill>
              </a:rPr>
              <a:t>C++ </a:t>
            </a:r>
            <a:r>
              <a:rPr lang="sr-Cyrl-CS" b="1" dirty="0" smtClean="0">
                <a:solidFill>
                  <a:schemeClr val="tx1"/>
                </a:solidFill>
              </a:rPr>
              <a:t>ПРОГРАМСКОГ ЈЕЗИК</a:t>
            </a:r>
            <a:r>
              <a:rPr lang="en-US" b="1" dirty="0" smtClean="0">
                <a:solidFill>
                  <a:schemeClr val="tx1"/>
                </a:solidFill>
              </a:rPr>
              <a:t>A</a:t>
            </a:r>
            <a:endParaRPr lang="en-US" dirty="0">
              <a:solidFill>
                <a:schemeClr val="tx1"/>
              </a:solidFill>
            </a:endParaRPr>
          </a:p>
        </p:txBody>
      </p:sp>
      <p:sp>
        <p:nvSpPr>
          <p:cNvPr id="5" name="TextBox 4"/>
          <p:cNvSpPr txBox="1"/>
          <p:nvPr/>
        </p:nvSpPr>
        <p:spPr>
          <a:xfrm>
            <a:off x="3429000" y="5943600"/>
            <a:ext cx="2839111" cy="646331"/>
          </a:xfrm>
          <a:prstGeom prst="rect">
            <a:avLst/>
          </a:prstGeom>
          <a:noFill/>
        </p:spPr>
        <p:txBody>
          <a:bodyPr wrap="none" rtlCol="0">
            <a:spAutoFit/>
          </a:bodyPr>
          <a:lstStyle/>
          <a:p>
            <a:r>
              <a:rPr lang="sr-Cyrl-CS" b="1" dirty="0"/>
              <a:t>Пожаревац</a:t>
            </a:r>
            <a:r>
              <a:rPr lang="sr-Latn-CS" b="1" dirty="0"/>
              <a:t>, </a:t>
            </a:r>
            <a:r>
              <a:rPr lang="en-US" b="1" dirty="0"/>
              <a:t>o</a:t>
            </a:r>
            <a:r>
              <a:rPr lang="sr-Cyrl-CS" b="1" dirty="0"/>
              <a:t>ктобар 2022.</a:t>
            </a:r>
            <a:endParaRPr lang="en-US" dirty="0"/>
          </a:p>
          <a:p>
            <a:endParaRPr lang="en-US" dirty="0"/>
          </a:p>
        </p:txBody>
      </p:sp>
      <p:sp>
        <p:nvSpPr>
          <p:cNvPr id="6" name="TextBox 5"/>
          <p:cNvSpPr txBox="1"/>
          <p:nvPr/>
        </p:nvSpPr>
        <p:spPr>
          <a:xfrm>
            <a:off x="304800" y="1447800"/>
            <a:ext cx="3510448" cy="738664"/>
          </a:xfrm>
          <a:prstGeom prst="rect">
            <a:avLst/>
          </a:prstGeom>
          <a:noFill/>
        </p:spPr>
        <p:txBody>
          <a:bodyPr wrap="none" rtlCol="0">
            <a:spAutoFit/>
          </a:bodyPr>
          <a:lstStyle/>
          <a:p>
            <a:r>
              <a:rPr lang="sr-Cyrl-CS" sz="1200" b="1" dirty="0"/>
              <a:t>Студијски програм: </a:t>
            </a:r>
            <a:r>
              <a:rPr lang="sr-Cyrl-CS" sz="1200" dirty="0"/>
              <a:t>Електротехника и рачунарство</a:t>
            </a:r>
            <a:endParaRPr lang="en-US" sz="1200" dirty="0"/>
          </a:p>
          <a:p>
            <a:r>
              <a:rPr lang="sr-Cyrl-CS" sz="1200" b="1" dirty="0"/>
              <a:t>Модул: </a:t>
            </a:r>
            <a:r>
              <a:rPr lang="sr-Cyrl-CS" sz="1200" dirty="0"/>
              <a:t>Информатика и рачунарство</a:t>
            </a:r>
            <a:endParaRPr lang="en-US" sz="1200" dirty="0"/>
          </a:p>
          <a:p>
            <a:endParaRPr lang="en-US" dirty="0"/>
          </a:p>
        </p:txBody>
      </p:sp>
      <p:sp>
        <p:nvSpPr>
          <p:cNvPr id="7" name="TextBox 6"/>
          <p:cNvSpPr txBox="1"/>
          <p:nvPr/>
        </p:nvSpPr>
        <p:spPr>
          <a:xfrm>
            <a:off x="457200" y="5029200"/>
            <a:ext cx="8414163" cy="1477328"/>
          </a:xfrm>
          <a:prstGeom prst="rect">
            <a:avLst/>
          </a:prstGeom>
          <a:noFill/>
        </p:spPr>
        <p:txBody>
          <a:bodyPr wrap="none" rtlCol="0">
            <a:spAutoFit/>
          </a:bodyPr>
          <a:lstStyle/>
          <a:p>
            <a:r>
              <a:rPr lang="en-US" b="1" dirty="0"/>
              <a:t> </a:t>
            </a:r>
            <a:r>
              <a:rPr lang="en-US" b="1" dirty="0" smtClean="0"/>
              <a:t>               </a:t>
            </a:r>
            <a:r>
              <a:rPr lang="sr-Latn-CS" b="1" dirty="0" smtClean="0"/>
              <a:t>Студент</a:t>
            </a:r>
            <a:r>
              <a:rPr lang="sr-Latn-CS" b="1" dirty="0"/>
              <a:t>:					</a:t>
            </a:r>
            <a:r>
              <a:rPr lang="sr-Cyrl-CS" b="1" dirty="0"/>
              <a:t>	     </a:t>
            </a:r>
            <a:r>
              <a:rPr lang="en-US" b="1" dirty="0" smtClean="0"/>
              <a:t>  </a:t>
            </a:r>
            <a:r>
              <a:rPr lang="sr-Latn-CS" b="1" dirty="0" smtClean="0"/>
              <a:t>Ментор</a:t>
            </a:r>
            <a:r>
              <a:rPr lang="sr-Latn-CS" b="1" dirty="0"/>
              <a:t>:</a:t>
            </a:r>
            <a:endParaRPr lang="en-US" dirty="0"/>
          </a:p>
          <a:p>
            <a:r>
              <a:rPr lang="sr-Cyrl-CS" dirty="0"/>
              <a:t>Душан Фајлер 40197/2022</a:t>
            </a:r>
            <a:r>
              <a:rPr lang="sr-Latn-CS" dirty="0"/>
              <a:t>	</a:t>
            </a:r>
            <a:r>
              <a:rPr lang="sr-Cyrl-CS" dirty="0"/>
              <a:t>				Алекса Срданов</a:t>
            </a:r>
            <a:endParaRPr lang="en-US" dirty="0"/>
          </a:p>
          <a:p>
            <a:r>
              <a:rPr lang="sr-Latn-CS" b="1" dirty="0"/>
              <a:t> </a:t>
            </a:r>
            <a:endParaRPr lang="en-US" dirty="0"/>
          </a:p>
          <a:p>
            <a:r>
              <a:rPr lang="sr-Latn-CS" b="1" dirty="0"/>
              <a:t> </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sr-Cyrl-RS" sz="2000" b="1" dirty="0"/>
              <a:t>4</a:t>
            </a:r>
            <a:r>
              <a:rPr lang="sr-Cyrl-CS" sz="2000" b="1" dirty="0"/>
              <a:t>.2. </a:t>
            </a:r>
            <a:r>
              <a:rPr lang="en-US" sz="2000" b="1" i="1" dirty="0"/>
              <a:t>The</a:t>
            </a:r>
            <a:r>
              <a:rPr lang="en-US" sz="2000" b="1" dirty="0"/>
              <a:t> </a:t>
            </a:r>
            <a:r>
              <a:rPr lang="sr-Cyrl-CS" sz="2000" b="1" i="1" dirty="0"/>
              <a:t>OpenGL Extension Wrangler Library (GLEW)</a:t>
            </a:r>
            <a:r>
              <a:rPr lang="sr-Cyrl-CS" sz="2000" b="1" dirty="0"/>
              <a:t> </a:t>
            </a:r>
            <a:endParaRPr lang="en-US" sz="2000" dirty="0"/>
          </a:p>
          <a:p>
            <a:pPr>
              <a:buNone/>
            </a:pPr>
            <a:r>
              <a:rPr lang="sr-Cyrl-CS" sz="2600" dirty="0" smtClean="0"/>
              <a:t>	</a:t>
            </a:r>
            <a:r>
              <a:rPr lang="sr-Cyrl-CS" sz="1800" dirty="0" smtClean="0"/>
              <a:t>Пошто </a:t>
            </a:r>
            <a:r>
              <a:rPr lang="sr-Cyrl-CS" sz="1800" dirty="0"/>
              <a:t>је </a:t>
            </a:r>
            <a:r>
              <a:rPr lang="sr-Cyrl-CS" sz="1800" i="1" dirty="0"/>
              <a:t>OpenGL</a:t>
            </a:r>
            <a:r>
              <a:rPr lang="sr-Cyrl-CS" sz="1800" dirty="0"/>
              <a:t> заправо само стандард/спецификација, на произвођачу драјвера је да имплементира спецификацију за драјвер који одређена графичка картица подржава. Пошто постоји много различитих верзија </a:t>
            </a:r>
            <a:r>
              <a:rPr lang="sr-Cyrl-CS" sz="1800" i="1" dirty="0"/>
              <a:t>OpenGL</a:t>
            </a:r>
            <a:r>
              <a:rPr lang="sr-Cyrl-CS" sz="1800" dirty="0"/>
              <a:t> драјвера, локација већине његових функција није позната у време компајлирања и треба да буде упитана током извршавања. Тада је задатак програмера да пронађе локацију функција које су му потребне и сачува их у показивачима функција за каснију употребу. Преузимање тих локација је специфично за </a:t>
            </a:r>
            <a:r>
              <a:rPr lang="sr-Cyrl-RS" sz="1800" dirty="0"/>
              <a:t>сваки оперативни систем </a:t>
            </a:r>
            <a:r>
              <a:rPr lang="sr-Cyrl-CS" sz="1800" dirty="0"/>
              <a:t>и јако је тежак и напоран посао. Ту „ускаче“ </a:t>
            </a:r>
            <a:r>
              <a:rPr lang="sr-Cyrl-CS" sz="1800" i="1" dirty="0"/>
              <a:t>GLEW</a:t>
            </a:r>
            <a:r>
              <a:rPr lang="sr-Cyrl-RS" sz="1800" dirty="0"/>
              <a:t>.</a:t>
            </a:r>
            <a:endParaRPr lang="en-US" sz="1800" dirty="0"/>
          </a:p>
          <a:p>
            <a:pPr>
              <a:buNone/>
            </a:pPr>
            <a:r>
              <a:rPr lang="sr-Cyrl-RS" sz="1800" i="1" dirty="0" smtClean="0"/>
              <a:t>	</a:t>
            </a:r>
            <a:r>
              <a:rPr lang="en-US" sz="1800" i="1" dirty="0" smtClean="0"/>
              <a:t>GLEW</a:t>
            </a:r>
            <a:r>
              <a:rPr lang="en-US" sz="1800" dirty="0" smtClean="0"/>
              <a:t> </a:t>
            </a:r>
            <a:r>
              <a:rPr lang="en-US" sz="1800" dirty="0"/>
              <a:t>j</a:t>
            </a:r>
            <a:r>
              <a:rPr lang="sr-Cyrl-CS" sz="1800" dirty="0"/>
              <a:t>е вишеплатформска библиотека за учитавање проширења </a:t>
            </a:r>
            <a:r>
              <a:rPr lang="en-US" sz="1800" i="1" dirty="0"/>
              <a:t>C</a:t>
            </a:r>
            <a:r>
              <a:rPr lang="sr-Cyrl-CS" sz="1800" i="1" dirty="0"/>
              <a:t>/</a:t>
            </a:r>
            <a:r>
              <a:rPr lang="en-US" sz="1800" i="1" dirty="0"/>
              <a:t>C</a:t>
            </a:r>
            <a:r>
              <a:rPr lang="sr-Cyrl-CS" sz="1800" i="1" dirty="0"/>
              <a:t>++</a:t>
            </a:r>
            <a:r>
              <a:rPr lang="sr-Cyrl-CS" sz="1800" dirty="0"/>
              <a:t> отвореног кода. </a:t>
            </a:r>
            <a:r>
              <a:rPr lang="en-US" sz="1800" i="1" dirty="0"/>
              <a:t>GLEW</a:t>
            </a:r>
            <a:r>
              <a:rPr lang="en-US" sz="1800" dirty="0"/>
              <a:t> </a:t>
            </a:r>
            <a:r>
              <a:rPr lang="sr-Cyrl-CS" sz="1800" dirty="0"/>
              <a:t>обезбеђује ефикасне механизме извођења за одређивање које </a:t>
            </a:r>
            <a:r>
              <a:rPr lang="sr-Cyrl-CS" sz="1800" i="1" dirty="0"/>
              <a:t>OpenGL</a:t>
            </a:r>
            <a:r>
              <a:rPr lang="sr-Cyrl-CS" sz="1800" dirty="0"/>
              <a:t> екстензије су подржане на циљној платформи. </a:t>
            </a:r>
            <a:r>
              <a:rPr lang="sr-Cyrl-CS" sz="1800" i="1" dirty="0"/>
              <a:t>OpenGL </a:t>
            </a:r>
            <a:r>
              <a:rPr lang="en-US" sz="1800" i="1" dirty="0"/>
              <a:t>Core</a:t>
            </a:r>
            <a:r>
              <a:rPr lang="sr-Cyrl-CS" sz="1800" dirty="0"/>
              <a:t> и функционалност проширења су изложени у једној датотеци заглавља.</a:t>
            </a:r>
            <a:endParaRPr lang="en-US" sz="18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09600"/>
            <a:ext cx="8229600" cy="5516563"/>
          </a:xfrm>
        </p:spPr>
        <p:txBody>
          <a:bodyPr>
            <a:normAutofit/>
          </a:bodyPr>
          <a:lstStyle/>
          <a:p>
            <a:pPr>
              <a:buNone/>
            </a:pPr>
            <a:r>
              <a:rPr lang="sr-Cyrl-RS" b="1" dirty="0"/>
              <a:t>	</a:t>
            </a:r>
            <a:r>
              <a:rPr lang="sr-Cyrl-RS" sz="2200" b="1" dirty="0" smtClean="0"/>
              <a:t>4</a:t>
            </a:r>
            <a:r>
              <a:rPr lang="sr-Cyrl-CS" sz="2200" b="1" dirty="0"/>
              <a:t>.3. </a:t>
            </a:r>
            <a:r>
              <a:rPr lang="sr-Cyrl-CS" sz="2200" b="1" i="1" dirty="0"/>
              <a:t>OpenGL Mathematics (GLM)</a:t>
            </a:r>
            <a:endParaRPr lang="en-US" sz="2200" dirty="0"/>
          </a:p>
          <a:p>
            <a:pPr>
              <a:buNone/>
            </a:pPr>
            <a:r>
              <a:rPr lang="sr-Cyrl-RS" i="1" dirty="0" smtClean="0"/>
              <a:t>	</a:t>
            </a:r>
            <a:r>
              <a:rPr lang="en-US" sz="2000" i="1" dirty="0" smtClean="0"/>
              <a:t>GLM</a:t>
            </a:r>
            <a:r>
              <a:rPr lang="en-US" sz="2000" dirty="0" smtClean="0"/>
              <a:t> </a:t>
            </a:r>
            <a:r>
              <a:rPr lang="sr-Cyrl-CS" sz="2000" dirty="0"/>
              <a:t>је библиотека математике за </a:t>
            </a:r>
            <a:r>
              <a:rPr lang="en-US" sz="2000" dirty="0"/>
              <a:t>C</a:t>
            </a:r>
            <a:r>
              <a:rPr lang="sr-Cyrl-CS" sz="2000" dirty="0"/>
              <a:t>++ </a:t>
            </a:r>
            <a:r>
              <a:rPr lang="sr-Cyrl-RS" sz="2000" dirty="0"/>
              <a:t>и</a:t>
            </a:r>
            <a:r>
              <a:rPr lang="sr-Cyrl-CS" sz="2000" dirty="0"/>
              <a:t> садржана</a:t>
            </a:r>
            <a:r>
              <a:rPr lang="sr-Cyrl-RS" sz="2000" dirty="0"/>
              <a:t> је</a:t>
            </a:r>
            <a:r>
              <a:rPr lang="sr-Cyrl-CS" sz="2000" dirty="0"/>
              <a:t> само од заглавља (.</a:t>
            </a:r>
            <a:r>
              <a:rPr lang="en-US" sz="2000" i="1" dirty="0" err="1"/>
              <a:t>hpp</a:t>
            </a:r>
            <a:r>
              <a:rPr lang="en-US" sz="2000" dirty="0"/>
              <a:t>)</a:t>
            </a:r>
            <a:r>
              <a:rPr lang="sr-Cyrl-CS" sz="2000" dirty="0"/>
              <a:t>, а заснована је на спецификацијама </a:t>
            </a:r>
            <a:r>
              <a:rPr lang="sr-Cyrl-CS" sz="2000" i="1" dirty="0"/>
              <a:t>OpenGL </a:t>
            </a:r>
            <a:r>
              <a:rPr lang="en-US" sz="2000" i="1" dirty="0"/>
              <a:t>Shading Language</a:t>
            </a:r>
            <a:r>
              <a:rPr lang="en-US" sz="2000" dirty="0"/>
              <a:t> - a</a:t>
            </a:r>
            <a:r>
              <a:rPr lang="sr-Cyrl-CS" sz="2000" dirty="0"/>
              <a:t> (</a:t>
            </a:r>
            <a:r>
              <a:rPr lang="en-US" sz="2000" i="1" dirty="0"/>
              <a:t>GLSL</a:t>
            </a:r>
            <a:r>
              <a:rPr lang="sr-Cyrl-CS" sz="2000" dirty="0"/>
              <a:t>) и обезбеђује класе и функције за математичке операције: матричне трансформације, кватернионе, паковање података, случајне бројеве, шум, итд...</a:t>
            </a:r>
            <a:endParaRPr lang="en-US" sz="2000" dirty="0"/>
          </a:p>
          <a:p>
            <a:pPr>
              <a:buNone/>
            </a:pPr>
            <a:r>
              <a:rPr lang="sr-Cyrl-RS" b="1" dirty="0" smtClean="0"/>
              <a:t>	</a:t>
            </a:r>
            <a:r>
              <a:rPr lang="sr-Latn-RS" sz="2200" b="1" dirty="0" smtClean="0"/>
              <a:t>4.4</a:t>
            </a:r>
            <a:r>
              <a:rPr lang="sr-Latn-RS" sz="2200" b="1" dirty="0"/>
              <a:t>. </a:t>
            </a:r>
            <a:r>
              <a:rPr lang="sr-Latn-RS" sz="2200" b="1" i="1" dirty="0"/>
              <a:t>PicoPNG</a:t>
            </a:r>
            <a:endParaRPr lang="en-US" sz="2200" b="1" dirty="0"/>
          </a:p>
          <a:p>
            <a:pPr>
              <a:buNone/>
            </a:pPr>
            <a:r>
              <a:rPr lang="sr-Cyrl-RS" i="1" dirty="0" smtClean="0"/>
              <a:t>	</a:t>
            </a:r>
            <a:r>
              <a:rPr lang="sr-Latn-RS" sz="2000" i="1" dirty="0" smtClean="0"/>
              <a:t>PicoPNG</a:t>
            </a:r>
            <a:r>
              <a:rPr lang="sr-Latn-RS" sz="2000" dirty="0" smtClean="0"/>
              <a:t> </a:t>
            </a:r>
            <a:r>
              <a:rPr lang="sr-Latn-RS" sz="2000" dirty="0"/>
              <a:t>је мало заглавље за декодирање и енкодирање .</a:t>
            </a:r>
            <a:r>
              <a:rPr lang="sr-Latn-RS" sz="2000" i="1" dirty="0"/>
              <a:t>png</a:t>
            </a:r>
            <a:r>
              <a:rPr lang="sr-Latn-RS" sz="2000" dirty="0"/>
              <a:t> фајлова. Користићемо га за декодирање текстуре којом ћемо да представимо боид</a:t>
            </a:r>
            <a:r>
              <a:rPr lang="sr-Cyrl-RS" sz="2000" dirty="0"/>
              <a:t>е.</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RS" b="1" dirty="0"/>
              <a:t>5</a:t>
            </a:r>
            <a:r>
              <a:rPr lang="sr-Cyrl-CS" b="1" dirty="0"/>
              <a:t>. Поставка пројекта</a:t>
            </a:r>
            <a:r>
              <a:rPr lang="sr-Cyrl-CS" dirty="0"/>
              <a:t>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sr-Cyrl-RS" b="1" dirty="0" smtClean="0"/>
              <a:t>	</a:t>
            </a:r>
            <a:r>
              <a:rPr lang="sr-Cyrl-RS" sz="2200" b="1" dirty="0" smtClean="0"/>
              <a:t>5</a:t>
            </a:r>
            <a:r>
              <a:rPr lang="sr-Cyrl-CS" sz="2200" b="1" dirty="0"/>
              <a:t>.1. Развојно окружење</a:t>
            </a:r>
            <a:endParaRPr lang="en-US" sz="2200" b="1" dirty="0"/>
          </a:p>
          <a:p>
            <a:pPr>
              <a:buNone/>
            </a:pPr>
            <a:r>
              <a:rPr lang="sr-Cyrl-CS" dirty="0" smtClean="0"/>
              <a:t>	</a:t>
            </a:r>
            <a:r>
              <a:rPr lang="sr-Cyrl-CS" sz="1800" dirty="0" smtClean="0"/>
              <a:t>Као </a:t>
            </a:r>
            <a:r>
              <a:rPr lang="sr-Cyrl-CS" sz="1800" dirty="0"/>
              <a:t>развојно окружење ћ</a:t>
            </a:r>
            <a:r>
              <a:rPr lang="sr-Cyrl-RS" sz="1800" dirty="0"/>
              <a:t>емо</a:t>
            </a:r>
            <a:r>
              <a:rPr lang="sr-Cyrl-CS" sz="1800" dirty="0"/>
              <a:t> користити </a:t>
            </a:r>
            <a:r>
              <a:rPr lang="en-US" sz="1800" i="1" dirty="0"/>
              <a:t>Visual Studio Community 2022</a:t>
            </a:r>
            <a:r>
              <a:rPr lang="sr-Cyrl-CS" sz="1800" dirty="0"/>
              <a:t>. То </a:t>
            </a:r>
            <a:r>
              <a:rPr lang="en-US" sz="1800" dirty="0" err="1"/>
              <a:t>је</a:t>
            </a:r>
            <a:r>
              <a:rPr lang="en-US" sz="1800" dirty="0"/>
              <a:t> </a:t>
            </a:r>
            <a:r>
              <a:rPr lang="en-US" sz="1800" dirty="0" err="1"/>
              <a:t>софтверски</a:t>
            </a:r>
            <a:r>
              <a:rPr lang="en-US" sz="1800" dirty="0"/>
              <a:t> </a:t>
            </a:r>
            <a:r>
              <a:rPr lang="en-US" sz="1800" dirty="0" err="1"/>
              <a:t>програм</a:t>
            </a:r>
            <a:r>
              <a:rPr lang="en-US" sz="1800" dirty="0"/>
              <a:t> </a:t>
            </a:r>
            <a:r>
              <a:rPr lang="sr-Cyrl-CS" sz="1800" dirty="0"/>
              <a:t>који служи за </a:t>
            </a:r>
            <a:r>
              <a:rPr lang="en-US" sz="1800" dirty="0" err="1"/>
              <a:t>пи</a:t>
            </a:r>
            <a:r>
              <a:rPr lang="sr-Cyrl-CS" sz="1800" dirty="0"/>
              <a:t>сање </a:t>
            </a:r>
            <a:r>
              <a:rPr lang="en-US" sz="1800" dirty="0"/>
              <a:t>и </a:t>
            </a:r>
            <a:r>
              <a:rPr lang="en-US" sz="1800" dirty="0" err="1"/>
              <a:t>уређ</a:t>
            </a:r>
            <a:r>
              <a:rPr lang="sr-Cyrl-CS" sz="1800" dirty="0"/>
              <a:t>ивање кода</a:t>
            </a:r>
            <a:r>
              <a:rPr lang="en-US" sz="1800" dirty="0"/>
              <a:t>. </a:t>
            </a:r>
            <a:r>
              <a:rPr lang="en-US" sz="1800" dirty="0" err="1"/>
              <a:t>Његов</a:t>
            </a:r>
            <a:r>
              <a:rPr lang="en-US" sz="1800" dirty="0"/>
              <a:t> </a:t>
            </a:r>
            <a:r>
              <a:rPr lang="en-US" sz="1800" dirty="0" err="1"/>
              <a:t>кориснички</a:t>
            </a:r>
            <a:r>
              <a:rPr lang="en-US" sz="1800" dirty="0"/>
              <a:t> </a:t>
            </a:r>
            <a:r>
              <a:rPr lang="en-US" sz="1800" dirty="0" err="1"/>
              <a:t>интерфејс</a:t>
            </a:r>
            <a:r>
              <a:rPr lang="en-US" sz="1800" dirty="0"/>
              <a:t> </a:t>
            </a:r>
            <a:r>
              <a:rPr lang="en-US" sz="1800" dirty="0" err="1"/>
              <a:t>се</a:t>
            </a:r>
            <a:r>
              <a:rPr lang="en-US" sz="1800" dirty="0"/>
              <a:t> </a:t>
            </a:r>
            <a:r>
              <a:rPr lang="en-US" sz="1800" dirty="0" err="1"/>
              <a:t>користи</a:t>
            </a:r>
            <a:r>
              <a:rPr lang="en-US" sz="1800" dirty="0"/>
              <a:t> </a:t>
            </a:r>
            <a:r>
              <a:rPr lang="en-US" sz="1800" dirty="0" err="1"/>
              <a:t>за</a:t>
            </a:r>
            <a:r>
              <a:rPr lang="en-US" sz="1800" dirty="0"/>
              <a:t> </a:t>
            </a:r>
            <a:r>
              <a:rPr lang="en-US" sz="1800" dirty="0" err="1"/>
              <a:t>развој</a:t>
            </a:r>
            <a:r>
              <a:rPr lang="en-US" sz="1800" dirty="0"/>
              <a:t> </a:t>
            </a:r>
            <a:r>
              <a:rPr lang="en-US" sz="1800" dirty="0" err="1"/>
              <a:t>софтвера</a:t>
            </a:r>
            <a:r>
              <a:rPr lang="en-US" sz="1800" dirty="0"/>
              <a:t> </a:t>
            </a:r>
            <a:r>
              <a:rPr lang="en-US" sz="1800" dirty="0" err="1"/>
              <a:t>за</a:t>
            </a:r>
            <a:r>
              <a:rPr lang="en-US" sz="1800" dirty="0"/>
              <a:t> </a:t>
            </a:r>
            <a:r>
              <a:rPr lang="en-US" sz="1800" dirty="0" err="1"/>
              <a:t>уређивање</a:t>
            </a:r>
            <a:r>
              <a:rPr lang="en-US" sz="1800" dirty="0"/>
              <a:t>, </a:t>
            </a:r>
            <a:r>
              <a:rPr lang="en-US" sz="1800" dirty="0" err="1"/>
              <a:t>отклањање</a:t>
            </a:r>
            <a:r>
              <a:rPr lang="en-US" sz="1800" dirty="0"/>
              <a:t> </a:t>
            </a:r>
            <a:r>
              <a:rPr lang="en-US" sz="1800" dirty="0" err="1"/>
              <a:t>грешака</a:t>
            </a:r>
            <a:r>
              <a:rPr lang="en-US" sz="1800" dirty="0"/>
              <a:t> и </a:t>
            </a:r>
            <a:r>
              <a:rPr lang="en-US" sz="1800" dirty="0" err="1"/>
              <a:t>прављење</a:t>
            </a:r>
            <a:r>
              <a:rPr lang="en-US" sz="1800" dirty="0"/>
              <a:t> </a:t>
            </a:r>
            <a:r>
              <a:rPr lang="en-US" sz="1800" dirty="0" err="1"/>
              <a:t>кода</a:t>
            </a:r>
            <a:r>
              <a:rPr lang="en-US" sz="1800" dirty="0"/>
              <a:t>. </a:t>
            </a:r>
            <a:r>
              <a:rPr lang="en-US" sz="1800" i="1" dirty="0"/>
              <a:t>Visual Studio </a:t>
            </a:r>
            <a:r>
              <a:rPr lang="en-US" sz="1800" dirty="0" err="1"/>
              <a:t>укључује</a:t>
            </a:r>
            <a:r>
              <a:rPr lang="en-US" sz="1800" dirty="0"/>
              <a:t> </a:t>
            </a:r>
            <a:r>
              <a:rPr lang="en-US" sz="1800" dirty="0" err="1"/>
              <a:t>уређивач</a:t>
            </a:r>
            <a:r>
              <a:rPr lang="en-US" sz="1800" dirty="0"/>
              <a:t> </a:t>
            </a:r>
            <a:r>
              <a:rPr lang="en-US" sz="1800" dirty="0" err="1"/>
              <a:t>кода</a:t>
            </a:r>
            <a:r>
              <a:rPr lang="en-US" sz="1800" dirty="0"/>
              <a:t> </a:t>
            </a:r>
            <a:r>
              <a:rPr lang="en-US" sz="1800" dirty="0" err="1"/>
              <a:t>који</a:t>
            </a:r>
            <a:r>
              <a:rPr lang="en-US" sz="1800" dirty="0"/>
              <a:t> </a:t>
            </a:r>
            <a:r>
              <a:rPr lang="en-US" sz="1800" dirty="0" err="1"/>
              <a:t>подржава</a:t>
            </a:r>
            <a:r>
              <a:rPr lang="en-US" sz="1800" dirty="0"/>
              <a:t> </a:t>
            </a:r>
            <a:r>
              <a:rPr lang="en-US" sz="1800" i="1" dirty="0"/>
              <a:t>IntelliSense</a:t>
            </a:r>
            <a:r>
              <a:rPr lang="en-US" sz="1800" dirty="0"/>
              <a:t> (</a:t>
            </a:r>
            <a:r>
              <a:rPr lang="en-US" sz="1800" dirty="0" err="1"/>
              <a:t>компоненту</a:t>
            </a:r>
            <a:r>
              <a:rPr lang="en-US" sz="1800" dirty="0"/>
              <a:t> </a:t>
            </a:r>
            <a:r>
              <a:rPr lang="en-US" sz="1800" dirty="0" err="1"/>
              <a:t>за</a:t>
            </a:r>
            <a:r>
              <a:rPr lang="en-US" sz="1800" dirty="0"/>
              <a:t> </a:t>
            </a:r>
            <a:r>
              <a:rPr lang="en-US" sz="1800" dirty="0" err="1"/>
              <a:t>довршавање</a:t>
            </a:r>
            <a:r>
              <a:rPr lang="en-US" sz="1800" dirty="0"/>
              <a:t> </a:t>
            </a:r>
            <a:r>
              <a:rPr lang="en-US" sz="1800" dirty="0" err="1"/>
              <a:t>кода</a:t>
            </a:r>
            <a:r>
              <a:rPr lang="en-US" sz="1800" dirty="0"/>
              <a:t>) </a:t>
            </a:r>
            <a:r>
              <a:rPr lang="en-US" sz="1800" dirty="0" err="1"/>
              <a:t>као</a:t>
            </a:r>
            <a:r>
              <a:rPr lang="en-US" sz="1800" dirty="0"/>
              <a:t> и </a:t>
            </a:r>
            <a:r>
              <a:rPr lang="en-US" sz="1800" dirty="0" err="1"/>
              <a:t>рефакторисање</a:t>
            </a:r>
            <a:r>
              <a:rPr lang="en-US" sz="1800" dirty="0"/>
              <a:t> </a:t>
            </a:r>
            <a:r>
              <a:rPr lang="en-US" sz="1800" dirty="0" err="1"/>
              <a:t>кода</a:t>
            </a:r>
            <a:r>
              <a:rPr lang="en-US" sz="1800" dirty="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5"/>
          <p:cNvPicPr>
            <a:picLocks noGrp="1" noChangeAspect="1" noChangeArrowheads="1"/>
          </p:cNvPicPr>
          <p:nvPr>
            <p:ph idx="1"/>
          </p:nvPr>
        </p:nvPicPr>
        <p:blipFill>
          <a:blip r:embed="rId2"/>
          <a:srcRect/>
          <a:stretch>
            <a:fillRect/>
          </a:stretch>
        </p:blipFill>
        <p:spPr bwMode="auto">
          <a:xfrm>
            <a:off x="1275890" y="2057942"/>
            <a:ext cx="6592220" cy="3610479"/>
          </a:xfrm>
          <a:prstGeom prst="rect">
            <a:avLst/>
          </a:prstGeom>
          <a:noFill/>
          <a:ln w="9525">
            <a:noFill/>
            <a:miter lim="800000"/>
            <a:headEnd/>
            <a:tailEnd/>
          </a:ln>
          <a:effectLst/>
        </p:spPr>
      </p:pic>
      <p:sp>
        <p:nvSpPr>
          <p:cNvPr id="9" name="TextBox 8"/>
          <p:cNvSpPr txBox="1"/>
          <p:nvPr/>
        </p:nvSpPr>
        <p:spPr>
          <a:xfrm>
            <a:off x="762000" y="838200"/>
            <a:ext cx="3162212" cy="646331"/>
          </a:xfrm>
          <a:prstGeom prst="rect">
            <a:avLst/>
          </a:prstGeom>
          <a:noFill/>
        </p:spPr>
        <p:txBody>
          <a:bodyPr wrap="none" rtlCol="0">
            <a:spAutoFit/>
          </a:bodyPr>
          <a:lstStyle/>
          <a:p>
            <a:r>
              <a:rPr lang="sr-Cyrl-RS" b="1" dirty="0"/>
              <a:t>5</a:t>
            </a:r>
            <a:r>
              <a:rPr lang="sr-Cyrl-CS" b="1" dirty="0"/>
              <a:t>.2. </a:t>
            </a:r>
            <a:r>
              <a:rPr lang="sr-Cyrl-RS" b="1" dirty="0"/>
              <a:t>Структура директоријума</a:t>
            </a:r>
            <a:endParaRPr lang="en-US" b="1"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RS" b="1" dirty="0"/>
              <a:t>5</a:t>
            </a:r>
            <a:r>
              <a:rPr lang="sr-Cyrl-CS" b="1" dirty="0"/>
              <a:t>.</a:t>
            </a:r>
            <a:r>
              <a:rPr lang="sr-Cyrl-RS" b="1" dirty="0"/>
              <a:t>3</a:t>
            </a:r>
            <a:r>
              <a:rPr lang="sr-Cyrl-CS" b="1" dirty="0"/>
              <a:t>. </a:t>
            </a:r>
            <a:r>
              <a:rPr lang="sr-Cyrl-RS" b="1" dirty="0"/>
              <a:t>Увоз б</a:t>
            </a:r>
            <a:r>
              <a:rPr lang="sr-Cyrl-CS" b="1" dirty="0"/>
              <a:t>иблиотек</a:t>
            </a:r>
            <a:r>
              <a:rPr lang="sr-Cyrl-RS" b="1" dirty="0"/>
              <a:t>а</a:t>
            </a:r>
            <a:r>
              <a:rPr lang="en-US" b="1" dirty="0"/>
              <a:t/>
            </a:r>
            <a:br>
              <a:rPr lang="en-US" b="1" dirty="0"/>
            </a:br>
            <a:endParaRPr lang="en-US" dirty="0"/>
          </a:p>
        </p:txBody>
      </p:sp>
      <p:sp>
        <p:nvSpPr>
          <p:cNvPr id="3" name="Content Placeholder 2"/>
          <p:cNvSpPr>
            <a:spLocks noGrp="1"/>
          </p:cNvSpPr>
          <p:nvPr>
            <p:ph idx="1"/>
          </p:nvPr>
        </p:nvSpPr>
        <p:spPr>
          <a:xfrm>
            <a:off x="457200" y="1295400"/>
            <a:ext cx="8229600" cy="4830763"/>
          </a:xfrm>
        </p:spPr>
        <p:txBody>
          <a:bodyPr/>
          <a:lstStyle/>
          <a:p>
            <a:pPr>
              <a:buNone/>
            </a:pPr>
            <a:r>
              <a:rPr lang="sr-Cyrl-RS" sz="2000" dirty="0" smtClean="0"/>
              <a:t>	Да </a:t>
            </a:r>
            <a:r>
              <a:rPr lang="sr-Cyrl-RS" sz="2000" dirty="0"/>
              <a:t>бисмо приступили библиотекама, морамо да прво да их подесимо за наш пројекат. С обзром да користимо </a:t>
            </a:r>
            <a:r>
              <a:rPr lang="en-US" sz="2000" dirty="0"/>
              <a:t>Visual Studio</a:t>
            </a:r>
            <a:r>
              <a:rPr lang="sr-Cyrl-RS" sz="2000" dirty="0"/>
              <a:t>, користићемо његов систем за подешавање библиотека.</a:t>
            </a:r>
            <a:endParaRPr lang="en-US" sz="2000" dirty="0"/>
          </a:p>
          <a:p>
            <a:endParaRPr lang="en-US" dirty="0"/>
          </a:p>
        </p:txBody>
      </p:sp>
      <p:pic>
        <p:nvPicPr>
          <p:cNvPr id="4" name="Picture 3"/>
          <p:cNvPicPr/>
          <p:nvPr/>
        </p:nvPicPr>
        <p:blipFill>
          <a:blip r:embed="rId2"/>
          <a:srcRect/>
          <a:stretch>
            <a:fillRect/>
          </a:stretch>
        </p:blipFill>
        <p:spPr bwMode="auto">
          <a:xfrm>
            <a:off x="1676400" y="2362200"/>
            <a:ext cx="5943600" cy="3450314"/>
          </a:xfrm>
          <a:prstGeom prst="rect">
            <a:avLst/>
          </a:prstGeom>
          <a:noFill/>
          <a:ln w="9525">
            <a:noFill/>
            <a:miter lim="800000"/>
            <a:headEnd/>
            <a:tailEnd/>
          </a:ln>
        </p:spPr>
      </p:pic>
      <p:sp>
        <p:nvSpPr>
          <p:cNvPr id="5" name="TextBox 4"/>
          <p:cNvSpPr txBox="1"/>
          <p:nvPr/>
        </p:nvSpPr>
        <p:spPr>
          <a:xfrm>
            <a:off x="3124200" y="5791200"/>
            <a:ext cx="3051156" cy="584775"/>
          </a:xfrm>
          <a:prstGeom prst="rect">
            <a:avLst/>
          </a:prstGeom>
          <a:noFill/>
        </p:spPr>
        <p:txBody>
          <a:bodyPr wrap="none" rtlCol="0">
            <a:spAutoFit/>
          </a:bodyPr>
          <a:lstStyle/>
          <a:p>
            <a:r>
              <a:rPr lang="sr-Cyrl-RS" sz="1400" dirty="0"/>
              <a:t>Сл. 6. Локација подешавања пројекта</a:t>
            </a:r>
            <a:endParaRPr lang="en-US" sz="14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srcRect/>
          <a:stretch>
            <a:fillRect/>
          </a:stretch>
        </p:blipFill>
        <p:spPr bwMode="auto">
          <a:xfrm>
            <a:off x="1600200" y="1600200"/>
            <a:ext cx="5716464" cy="394630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0" y="5638800"/>
            <a:ext cx="3936975" cy="523220"/>
          </a:xfrm>
          <a:prstGeom prst="rect">
            <a:avLst/>
          </a:prstGeom>
          <a:noFill/>
        </p:spPr>
        <p:txBody>
          <a:bodyPr wrap="none" rtlCol="0">
            <a:spAutoFit/>
          </a:bodyPr>
          <a:lstStyle/>
          <a:p>
            <a:r>
              <a:rPr lang="sr-Cyrl-RS" sz="1400" dirty="0"/>
              <a:t>Сл. 8. Навођење статичких библиотека за линкер</a:t>
            </a:r>
            <a:endParaRPr lang="en-US" sz="1400" dirty="0"/>
          </a:p>
          <a:p>
            <a:endParaRPr lang="en-US" sz="1400" dirty="0"/>
          </a:p>
        </p:txBody>
      </p:sp>
      <p:pic>
        <p:nvPicPr>
          <p:cNvPr id="7" name="Content Placeholder 6"/>
          <p:cNvPicPr>
            <a:picLocks noGrp="1"/>
          </p:cNvPicPr>
          <p:nvPr>
            <p:ph idx="1"/>
          </p:nvPr>
        </p:nvPicPr>
        <p:blipFill>
          <a:blip r:embed="rId2"/>
          <a:srcRect/>
          <a:stretch>
            <a:fillRect/>
          </a:stretch>
        </p:blipFill>
        <p:spPr bwMode="auto">
          <a:xfrm>
            <a:off x="533400" y="990600"/>
            <a:ext cx="8229600" cy="449264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RS" b="1" dirty="0"/>
              <a:t>6. Објашњење кода</a:t>
            </a:r>
            <a:r>
              <a:rPr lang="en-US" b="1" dirty="0"/>
              <a:t/>
            </a:r>
            <a:br>
              <a:rPr lang="en-US" b="1" dirty="0"/>
            </a:br>
            <a:endParaRPr lang="en-US" dirty="0"/>
          </a:p>
        </p:txBody>
      </p:sp>
      <p:pic>
        <p:nvPicPr>
          <p:cNvPr id="4" name="Content Placeholder 3"/>
          <p:cNvPicPr>
            <a:picLocks noGrp="1"/>
          </p:cNvPicPr>
          <p:nvPr>
            <p:ph idx="1"/>
          </p:nvPr>
        </p:nvPicPr>
        <p:blipFill>
          <a:blip r:embed="rId2"/>
          <a:srcRect/>
          <a:stretch>
            <a:fillRect/>
          </a:stretch>
        </p:blipFill>
        <p:spPr bwMode="auto">
          <a:xfrm>
            <a:off x="2895600" y="3505200"/>
            <a:ext cx="2990850" cy="2143125"/>
          </a:xfrm>
          <a:prstGeom prst="rect">
            <a:avLst/>
          </a:prstGeom>
          <a:noFill/>
          <a:ln w="9525">
            <a:noFill/>
            <a:miter lim="800000"/>
            <a:headEnd/>
            <a:tailEnd/>
          </a:ln>
        </p:spPr>
      </p:pic>
      <p:sp>
        <p:nvSpPr>
          <p:cNvPr id="17410" name="Rectangle 2"/>
          <p:cNvSpPr>
            <a:spLocks noChangeArrowheads="1"/>
          </p:cNvSpPr>
          <p:nvPr/>
        </p:nvSpPr>
        <p:spPr bwMode="auto">
          <a:xfrm>
            <a:off x="2743200" y="5715000"/>
            <a:ext cx="34290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400" b="0" i="0" u="none" strike="noStrike" cap="none" normalizeH="0" baseline="0" dirty="0" smtClean="0">
                <a:ln>
                  <a:noFill/>
                </a:ln>
                <a:solidFill>
                  <a:schemeClr val="tx1"/>
                </a:solidFill>
                <a:effectLst/>
                <a:ea typeface="Times New Roman" pitchFamily="18" charset="0"/>
                <a:cs typeface="Arial" pitchFamily="34" charset="0"/>
              </a:rPr>
              <a:t>Сл. 10. Пројекти у солуцији </a:t>
            </a:r>
            <a:r>
              <a:rPr kumimoji="0" lang="en-US" sz="1400" b="0" i="1" u="none" strike="noStrike" cap="none" normalizeH="0" baseline="0" dirty="0" smtClean="0">
                <a:ln>
                  <a:noFill/>
                </a:ln>
                <a:solidFill>
                  <a:schemeClr val="tx1"/>
                </a:solidFill>
                <a:effectLst/>
                <a:ea typeface="Times New Roman" pitchFamily="18" charset="0"/>
                <a:cs typeface="Arial" pitchFamily="34" charset="0"/>
              </a:rPr>
              <a:t>Visual Studio-a</a:t>
            </a:r>
            <a:endParaRPr kumimoji="0" lang="en-US" sz="1400" b="0" i="0" u="none" strike="noStrike" cap="none" normalizeH="0" baseline="0" dirty="0" smtClean="0">
              <a:ln>
                <a:noFill/>
              </a:ln>
              <a:solidFill>
                <a:schemeClr val="tx1"/>
              </a:solidFill>
              <a:effectLst/>
              <a:cs typeface="Arial" pitchFamily="34" charset="0"/>
            </a:endParaRPr>
          </a:p>
        </p:txBody>
      </p:sp>
      <p:sp>
        <p:nvSpPr>
          <p:cNvPr id="17411" name="Rectangle 3"/>
          <p:cNvSpPr>
            <a:spLocks noChangeArrowheads="1"/>
          </p:cNvSpPr>
          <p:nvPr/>
        </p:nvSpPr>
        <p:spPr bwMode="auto">
          <a:xfrm>
            <a:off x="349028" y="990600"/>
            <a:ext cx="8126199" cy="230832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Да не бисмо мешали логику самих Боида и исцртавања на екран,</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примања улаза из миша, тастатуре итд., померање камере,</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учитавање текстура итд. Направићемо наш фрејмворк који ћемо касније,</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у главном програму само да користимо и тиме ћемо да имамо доста јаснији код</a:t>
            </a:r>
          </a:p>
          <a:p>
            <a:pPr marL="0" marR="0" lvl="0" indent="0" algn="l" defTabSz="914400" rtl="0" eaLnBrk="1" fontAlgn="base" latinLnBrk="0" hangingPunct="1">
              <a:lnSpc>
                <a:spcPct val="100000"/>
              </a:lnSpc>
              <a:spcBef>
                <a:spcPct val="0"/>
              </a:spcBef>
              <a:spcAft>
                <a:spcPct val="0"/>
              </a:spcAft>
              <a:buClrTx/>
              <a:buSzTx/>
              <a:buFontTx/>
              <a:buNone/>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и олакшаћемо рад. Такође, можемо користи исти фрејмворк за друге пројекте.</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sr-Cyrl-CS" b="0" i="0" u="none" strike="noStrike" cap="none" normalizeH="0" baseline="0" dirty="0" smtClean="0">
                <a:ln>
                  <a:noFill/>
                </a:ln>
                <a:solidFill>
                  <a:schemeClr val="tx1"/>
                </a:solidFill>
                <a:effectLst/>
                <a:ea typeface="Times New Roman" pitchFamily="18" charset="0"/>
                <a:cs typeface="Arial" pitchFamily="34" charset="0"/>
              </a:rPr>
              <a:t> </a:t>
            </a:r>
            <a:r>
              <a:rPr kumimoji="0" lang="en-US" b="0" i="1" u="none" strike="noStrike" cap="none" normalizeH="0" baseline="0" dirty="0" smtClean="0">
                <a:ln>
                  <a:noFill/>
                </a:ln>
                <a:solidFill>
                  <a:schemeClr val="tx1"/>
                </a:solidFill>
                <a:effectLst/>
                <a:ea typeface="Times New Roman" pitchFamily="18" charset="0"/>
                <a:cs typeface="Arial" pitchFamily="34" charset="0"/>
              </a:rPr>
              <a:t>EFE</a:t>
            </a:r>
            <a:r>
              <a:rPr kumimoji="0" lang="sr-Cyrl-CS" b="0" i="0" u="none" strike="noStrike" cap="none" normalizeH="0" baseline="0" dirty="0" smtClean="0">
                <a:ln>
                  <a:noFill/>
                </a:ln>
                <a:solidFill>
                  <a:schemeClr val="tx1"/>
                </a:solidFill>
                <a:effectLst/>
                <a:ea typeface="Times New Roman" pitchFamily="18" charset="0"/>
                <a:cs typeface="Arial" pitchFamily="34" charset="0"/>
              </a:rPr>
              <a:t> – Наш фрејмворк који је статичка библиотека коју ћемо</a:t>
            </a:r>
          </a:p>
          <a:p>
            <a:pPr marL="0" marR="0" lvl="0" indent="0" algn="l" defTabSz="914400" rtl="0" eaLnBrk="0" fontAlgn="base" latinLnBrk="0" hangingPunct="0">
              <a:lnSpc>
                <a:spcPct val="100000"/>
              </a:lnSpc>
              <a:spcBef>
                <a:spcPct val="0"/>
              </a:spcBef>
              <a:spcAft>
                <a:spcPct val="0"/>
              </a:spcAft>
              <a:buClrTx/>
              <a:buSzTx/>
              <a:tabLst/>
            </a:pPr>
            <a:r>
              <a:rPr kumimoji="0" lang="sr-Cyrl-CS" b="0" i="0" u="none" strike="noStrike" cap="none" normalizeH="0" dirty="0" smtClean="0">
                <a:ln>
                  <a:noFill/>
                </a:ln>
                <a:solidFill>
                  <a:schemeClr val="tx1"/>
                </a:solidFill>
                <a:effectLst/>
                <a:ea typeface="Times New Roman" pitchFamily="18" charset="0"/>
                <a:cs typeface="Arial" pitchFamily="34" charset="0"/>
              </a:rPr>
              <a:t>   </a:t>
            </a:r>
            <a:r>
              <a:rPr kumimoji="0" lang="sr-Cyrl-CS" b="0" i="0" u="none" strike="noStrike" cap="none" normalizeH="0" baseline="0" dirty="0" smtClean="0">
                <a:ln>
                  <a:noFill/>
                </a:ln>
                <a:solidFill>
                  <a:schemeClr val="tx1"/>
                </a:solidFill>
                <a:effectLst/>
                <a:ea typeface="Times New Roman" pitchFamily="18" charset="0"/>
                <a:cs typeface="Arial" pitchFamily="34" charset="0"/>
              </a:rPr>
              <a:t>користити у </a:t>
            </a:r>
            <a:r>
              <a:rPr kumimoji="0" lang="en-US" b="0" i="1" u="none" strike="noStrike" cap="none" normalizeH="0" baseline="0" dirty="0" err="1" smtClean="0">
                <a:ln>
                  <a:noFill/>
                </a:ln>
                <a:solidFill>
                  <a:schemeClr val="tx1"/>
                </a:solidFill>
                <a:effectLst/>
                <a:ea typeface="Times New Roman" pitchFamily="18" charset="0"/>
                <a:cs typeface="Arial" pitchFamily="34" charset="0"/>
              </a:rPr>
              <a:t>Mag</a:t>
            </a:r>
            <a:r>
              <a:rPr kumimoji="0" lang="sr-Cyrl-CS" b="0" i="0" u="none" strike="noStrike" cap="none" normalizeH="0" baseline="0" dirty="0" smtClean="0">
                <a:ln>
                  <a:noFill/>
                </a:ln>
                <a:solidFill>
                  <a:schemeClr val="tx1"/>
                </a:solidFill>
                <a:effectLst/>
                <a:ea typeface="Times New Roman" pitchFamily="18" charset="0"/>
                <a:cs typeface="Arial" pitchFamily="34" charset="0"/>
              </a:rPr>
              <a:t> пројекту</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1" u="none" strike="noStrike" cap="none" normalizeH="0" baseline="0" dirty="0" err="1" smtClean="0">
                <a:ln>
                  <a:noFill/>
                </a:ln>
                <a:solidFill>
                  <a:schemeClr val="tx1"/>
                </a:solidFill>
                <a:effectLst/>
                <a:ea typeface="Times New Roman" pitchFamily="18" charset="0"/>
                <a:cs typeface="Arial" pitchFamily="34" charset="0"/>
              </a:rPr>
              <a:t>Mag</a:t>
            </a:r>
            <a:r>
              <a:rPr kumimoji="0" lang="en-US" b="0" i="0" u="none" strike="noStrike" cap="none" normalizeH="0" baseline="0" dirty="0" smtClean="0">
                <a:ln>
                  <a:noFill/>
                </a:ln>
                <a:solidFill>
                  <a:schemeClr val="tx1"/>
                </a:solidFill>
                <a:effectLst/>
                <a:ea typeface="Times New Roman" pitchFamily="18" charset="0"/>
                <a:cs typeface="Arial" pitchFamily="34" charset="0"/>
              </a:rPr>
              <a:t> –</a:t>
            </a:r>
            <a:r>
              <a:rPr kumimoji="0" lang="sr-Cyrl-CS" b="0" i="0" u="none" strike="noStrike" cap="none" normalizeH="0" baseline="0" dirty="0" smtClean="0">
                <a:ln>
                  <a:noFill/>
                </a:ln>
                <a:solidFill>
                  <a:schemeClr val="tx1"/>
                </a:solidFill>
                <a:effectLst/>
                <a:ea typeface="Times New Roman" pitchFamily="18" charset="0"/>
                <a:cs typeface="Arial" pitchFamily="34" charset="0"/>
              </a:rPr>
              <a:t> Извршни програм у коме ћемо писати логику за Боиде</a:t>
            </a:r>
            <a:endParaRPr kumimoji="0" lang="sr-Cyrl-C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4000" dirty="0"/>
              <a:t>6.1. </a:t>
            </a:r>
            <a:r>
              <a:rPr lang="en-US" sz="4000" i="1" dirty="0"/>
              <a:t>main.cpp </a:t>
            </a:r>
            <a:r>
              <a:rPr lang="en-US" sz="4000" dirty="0"/>
              <a:t>- </a:t>
            </a:r>
            <a:r>
              <a:rPr lang="sr-Cyrl-RS" sz="4000" dirty="0"/>
              <a:t>Почетна тачка</a:t>
            </a:r>
            <a:endParaRPr lang="en-US" sz="4000" dirty="0"/>
          </a:p>
        </p:txBody>
      </p:sp>
      <p:sp>
        <p:nvSpPr>
          <p:cNvPr id="3" name="Content Placeholder 2"/>
          <p:cNvSpPr>
            <a:spLocks noGrp="1"/>
          </p:cNvSpPr>
          <p:nvPr>
            <p:ph idx="1"/>
          </p:nvPr>
        </p:nvSpPr>
        <p:spPr/>
        <p:txBody>
          <a:bodyPr>
            <a:normAutofit lnSpcReduction="10000"/>
          </a:bodyPr>
          <a:lstStyle/>
          <a:p>
            <a:pPr>
              <a:buNone/>
            </a:pPr>
            <a:r>
              <a:rPr lang="en-US" sz="1800" dirty="0" smtClean="0"/>
              <a:t>	</a:t>
            </a:r>
            <a:r>
              <a:rPr lang="sr-Cyrl-RS" sz="1800" dirty="0" smtClean="0"/>
              <a:t>Почетна </a:t>
            </a:r>
            <a:r>
              <a:rPr lang="sr-Cyrl-RS" sz="1800" dirty="0"/>
              <a:t>тачка сваког </a:t>
            </a:r>
            <a:r>
              <a:rPr lang="en-US" sz="1800" i="1" dirty="0"/>
              <a:t>C++</a:t>
            </a:r>
            <a:r>
              <a:rPr lang="en-US" sz="1800" dirty="0"/>
              <a:t> </a:t>
            </a:r>
            <a:r>
              <a:rPr lang="sr-Cyrl-RS" sz="1800" dirty="0"/>
              <a:t>програма је фајл </a:t>
            </a:r>
            <a:r>
              <a:rPr lang="en-US" sz="1800" i="1" dirty="0"/>
              <a:t>main.cpp</a:t>
            </a:r>
            <a:r>
              <a:rPr lang="en-US" sz="1800" dirty="0"/>
              <a:t>. C</a:t>
            </a:r>
            <a:r>
              <a:rPr lang="sr-Cyrl-RS" sz="1800" dirty="0"/>
              <a:t> обзиром да нам је </a:t>
            </a:r>
            <a:r>
              <a:rPr lang="en-US" sz="1800" i="1" dirty="0" err="1"/>
              <a:t>Mag</a:t>
            </a:r>
            <a:r>
              <a:rPr lang="en-US" sz="1800" dirty="0"/>
              <a:t> </a:t>
            </a:r>
            <a:r>
              <a:rPr lang="sr-Cyrl-RS" sz="1800" dirty="0"/>
              <a:t>пројекат који је заправо главна апликација, ту ћемо и да га ставимо. Ту су и остали фајлови који чине апликацију о којим</a:t>
            </a:r>
            <a:r>
              <a:rPr lang="sr-Latn-RS" sz="1800" dirty="0"/>
              <a:t>a</a:t>
            </a:r>
            <a:r>
              <a:rPr lang="sr-Cyrl-RS" sz="1800" dirty="0"/>
              <a:t> ћемо да причамо мало касније.</a:t>
            </a:r>
            <a:endParaRPr lang="en-US" sz="1800" dirty="0"/>
          </a:p>
          <a:p>
            <a:pPr>
              <a:buNone/>
            </a:pPr>
            <a:r>
              <a:rPr lang="en-US" sz="1800" dirty="0" smtClean="0"/>
              <a:t>	</a:t>
            </a:r>
            <a:r>
              <a:rPr lang="sr-Cyrl-RS" sz="1800" dirty="0" smtClean="0"/>
              <a:t>У </a:t>
            </a:r>
            <a:r>
              <a:rPr lang="en-US" sz="1800" i="1" dirty="0"/>
              <a:t>main.cpp</a:t>
            </a:r>
            <a:r>
              <a:rPr lang="en-US" sz="1800" dirty="0"/>
              <a:t> </a:t>
            </a:r>
            <a:r>
              <a:rPr lang="sr-Cyrl-RS" sz="1800" dirty="0"/>
              <a:t>у </a:t>
            </a:r>
            <a:r>
              <a:rPr lang="en-US" sz="1800" dirty="0"/>
              <a:t>main() </a:t>
            </a:r>
            <a:r>
              <a:rPr lang="sr-Cyrl-RS" sz="1800" dirty="0"/>
              <a:t>функцији се само направи инстанца класе </a:t>
            </a:r>
            <a:r>
              <a:rPr lang="en-US" sz="1800" i="1" dirty="0" err="1"/>
              <a:t>MainGame</a:t>
            </a:r>
            <a:r>
              <a:rPr lang="en-US" sz="1800" dirty="0"/>
              <a:t> </a:t>
            </a:r>
            <a:r>
              <a:rPr lang="sr-Cyrl-RS" sz="1800" dirty="0"/>
              <a:t>и покрене се </a:t>
            </a:r>
            <a:r>
              <a:rPr lang="en-US" sz="1800" dirty="0"/>
              <a:t>“</a:t>
            </a:r>
            <a:r>
              <a:rPr lang="en-US" sz="1800" i="1" dirty="0"/>
              <a:t>run()</a:t>
            </a:r>
            <a:r>
              <a:rPr lang="en-US" sz="1800" dirty="0"/>
              <a:t>” </a:t>
            </a:r>
            <a:r>
              <a:rPr lang="sr-Cyrl-RS" sz="1800" dirty="0"/>
              <a:t>функција из те инстанце</a:t>
            </a:r>
            <a:endParaRPr lang="en-US" sz="1800" dirty="0"/>
          </a:p>
          <a:p>
            <a:pPr>
              <a:buNone/>
            </a:pPr>
            <a:endParaRPr lang="en-US" sz="1800" dirty="0"/>
          </a:p>
          <a:p>
            <a:pPr lvl="1">
              <a:buNone/>
            </a:pPr>
            <a:endParaRPr lang="en-US" sz="1400" dirty="0" smtClean="0">
              <a:solidFill>
                <a:srgbClr val="808080"/>
              </a:solidFill>
              <a:ea typeface="Calibri"/>
            </a:endParaRPr>
          </a:p>
          <a:p>
            <a:pPr lvl="1">
              <a:buNone/>
            </a:pPr>
            <a:r>
              <a:rPr lang="en-US" sz="1400" dirty="0" smtClean="0">
                <a:solidFill>
                  <a:srgbClr val="808080"/>
                </a:solidFill>
                <a:ea typeface="Calibri"/>
              </a:rPr>
              <a:t>#include</a:t>
            </a:r>
            <a:r>
              <a:rPr lang="en-US" sz="1400" dirty="0" smtClean="0">
                <a:solidFill>
                  <a:srgbClr val="000000"/>
                </a:solidFill>
                <a:ea typeface="Calibri"/>
              </a:rPr>
              <a:t> </a:t>
            </a:r>
            <a:r>
              <a:rPr lang="en-US" sz="1400" dirty="0" smtClean="0">
                <a:solidFill>
                  <a:srgbClr val="A31515"/>
                </a:solidFill>
                <a:ea typeface="Calibri"/>
              </a:rPr>
              <a:t>&lt;</a:t>
            </a:r>
            <a:r>
              <a:rPr lang="en-US" sz="1400" dirty="0" err="1" smtClean="0">
                <a:solidFill>
                  <a:srgbClr val="A31515"/>
                </a:solidFill>
                <a:ea typeface="Calibri"/>
              </a:rPr>
              <a:t>iostream</a:t>
            </a:r>
            <a:r>
              <a:rPr lang="en-US" sz="1400" dirty="0" smtClean="0">
                <a:solidFill>
                  <a:srgbClr val="A31515"/>
                </a:solidFill>
                <a:ea typeface="Calibri"/>
              </a:rPr>
              <a:t>&gt;</a:t>
            </a:r>
            <a:endParaRPr lang="en-US" sz="1400" dirty="0" smtClean="0">
              <a:ea typeface="Times New Roman"/>
            </a:endParaRPr>
          </a:p>
          <a:p>
            <a:pPr lvl="1">
              <a:buNone/>
            </a:pPr>
            <a:r>
              <a:rPr lang="en-US" sz="1400" dirty="0" smtClean="0">
                <a:solidFill>
                  <a:srgbClr val="808080"/>
                </a:solidFill>
                <a:ea typeface="Calibri"/>
              </a:rPr>
              <a:t>#include</a:t>
            </a:r>
            <a:r>
              <a:rPr lang="en-US" sz="1400" dirty="0" smtClean="0">
                <a:solidFill>
                  <a:srgbClr val="000000"/>
                </a:solidFill>
                <a:ea typeface="Calibri"/>
              </a:rPr>
              <a:t> </a:t>
            </a:r>
            <a:r>
              <a:rPr lang="en-US" sz="1400" dirty="0" smtClean="0">
                <a:solidFill>
                  <a:srgbClr val="A31515"/>
                </a:solidFill>
                <a:ea typeface="Calibri"/>
              </a:rPr>
              <a:t>"</a:t>
            </a:r>
            <a:r>
              <a:rPr lang="en-US" sz="1400" dirty="0" err="1" smtClean="0">
                <a:solidFill>
                  <a:srgbClr val="A31515"/>
                </a:solidFill>
                <a:ea typeface="Calibri"/>
              </a:rPr>
              <a:t>MainGame.h</a:t>
            </a:r>
            <a:r>
              <a:rPr lang="en-US" sz="1400" dirty="0" smtClean="0">
                <a:solidFill>
                  <a:srgbClr val="A31515"/>
                </a:solidFill>
                <a:ea typeface="Calibri"/>
              </a:rPr>
              <a:t>"</a:t>
            </a:r>
            <a:endParaRPr lang="en-US" sz="1400" dirty="0" smtClean="0">
              <a:ea typeface="Times New Roman"/>
            </a:endParaRPr>
          </a:p>
          <a:p>
            <a:pPr lvl="1">
              <a:buNone/>
            </a:pPr>
            <a:r>
              <a:rPr lang="en-US" sz="1400" dirty="0" smtClean="0">
                <a:solidFill>
                  <a:srgbClr val="000000"/>
                </a:solidFill>
                <a:ea typeface="Calibri"/>
              </a:rPr>
              <a:t> </a:t>
            </a:r>
            <a:endParaRPr lang="en-US" sz="1400" dirty="0" smtClean="0">
              <a:ea typeface="Times New Roman"/>
            </a:endParaRPr>
          </a:p>
          <a:p>
            <a:pPr lvl="1">
              <a:buNone/>
            </a:pPr>
            <a:r>
              <a:rPr lang="en-US" sz="1400" dirty="0" err="1" smtClean="0">
                <a:solidFill>
                  <a:srgbClr val="0000FF"/>
                </a:solidFill>
                <a:ea typeface="Calibri"/>
              </a:rPr>
              <a:t>int</a:t>
            </a:r>
            <a:r>
              <a:rPr lang="en-US" sz="1400" dirty="0" smtClean="0">
                <a:solidFill>
                  <a:srgbClr val="000000"/>
                </a:solidFill>
                <a:ea typeface="Calibri"/>
              </a:rPr>
              <a:t> </a:t>
            </a:r>
            <a:r>
              <a:rPr lang="en-US" sz="1400" dirty="0" smtClean="0">
                <a:solidFill>
                  <a:srgbClr val="6F008A"/>
                </a:solidFill>
                <a:ea typeface="Calibri"/>
              </a:rPr>
              <a:t>main</a:t>
            </a:r>
            <a:r>
              <a:rPr lang="en-US" sz="1400" dirty="0" smtClean="0">
                <a:solidFill>
                  <a:srgbClr val="000000"/>
                </a:solidFill>
                <a:ea typeface="Calibri"/>
              </a:rPr>
              <a:t>(</a:t>
            </a:r>
            <a:r>
              <a:rPr lang="en-US" sz="1400" dirty="0" err="1" smtClean="0">
                <a:solidFill>
                  <a:srgbClr val="0000FF"/>
                </a:solidFill>
                <a:ea typeface="Calibri"/>
              </a:rPr>
              <a:t>int</a:t>
            </a:r>
            <a:r>
              <a:rPr lang="en-US" sz="1400" dirty="0" smtClean="0">
                <a:solidFill>
                  <a:srgbClr val="000000"/>
                </a:solidFill>
                <a:ea typeface="Calibri"/>
              </a:rPr>
              <a:t> </a:t>
            </a:r>
            <a:r>
              <a:rPr lang="en-US" sz="1400" dirty="0" err="1" smtClean="0">
                <a:solidFill>
                  <a:srgbClr val="808080"/>
                </a:solidFill>
                <a:ea typeface="Calibri"/>
              </a:rPr>
              <a:t>argc</a:t>
            </a:r>
            <a:r>
              <a:rPr lang="en-US" sz="1400" dirty="0" smtClean="0">
                <a:solidFill>
                  <a:srgbClr val="000000"/>
                </a:solidFill>
                <a:ea typeface="Calibri"/>
              </a:rPr>
              <a:t>, </a:t>
            </a:r>
            <a:r>
              <a:rPr lang="en-US" sz="1400" dirty="0" smtClean="0">
                <a:solidFill>
                  <a:srgbClr val="0000FF"/>
                </a:solidFill>
                <a:ea typeface="Calibri"/>
              </a:rPr>
              <a:t>char</a:t>
            </a:r>
            <a:r>
              <a:rPr lang="en-US" sz="1400" dirty="0" smtClean="0">
                <a:solidFill>
                  <a:srgbClr val="000000"/>
                </a:solidFill>
                <a:ea typeface="Calibri"/>
              </a:rPr>
              <a:t>** </a:t>
            </a:r>
            <a:r>
              <a:rPr lang="en-US" sz="1400" dirty="0" err="1" smtClean="0">
                <a:solidFill>
                  <a:srgbClr val="808080"/>
                </a:solidFill>
                <a:ea typeface="Calibri"/>
              </a:rPr>
              <a:t>argv</a:t>
            </a:r>
            <a:r>
              <a:rPr lang="en-US" sz="1400" dirty="0" smtClean="0">
                <a:solidFill>
                  <a:srgbClr val="000000"/>
                </a:solidFill>
                <a:ea typeface="Calibri"/>
              </a:rPr>
              <a:t>)</a:t>
            </a:r>
            <a:endParaRPr lang="en-US" sz="1400" dirty="0" smtClean="0">
              <a:ea typeface="Times New Roman"/>
            </a:endParaRPr>
          </a:p>
          <a:p>
            <a:pPr lvl="1">
              <a:buNone/>
            </a:pPr>
            <a:r>
              <a:rPr lang="en-US" sz="1400" dirty="0" smtClean="0">
                <a:solidFill>
                  <a:srgbClr val="000000"/>
                </a:solidFill>
                <a:ea typeface="Calibri"/>
              </a:rPr>
              <a:t>{</a:t>
            </a:r>
            <a:endParaRPr lang="en-US" sz="1400" dirty="0" smtClean="0">
              <a:ea typeface="Times New Roman"/>
            </a:endParaRPr>
          </a:p>
          <a:p>
            <a:pPr lvl="1">
              <a:buNone/>
            </a:pPr>
            <a:r>
              <a:rPr lang="en-US" sz="1400" dirty="0" smtClean="0">
                <a:solidFill>
                  <a:srgbClr val="000000"/>
                </a:solidFill>
                <a:ea typeface="Calibri"/>
              </a:rPr>
              <a:t>	</a:t>
            </a:r>
            <a:r>
              <a:rPr lang="en-US" sz="1400" dirty="0" err="1" smtClean="0">
                <a:solidFill>
                  <a:srgbClr val="2B91AF"/>
                </a:solidFill>
                <a:ea typeface="Calibri"/>
              </a:rPr>
              <a:t>MainGame</a:t>
            </a:r>
            <a:r>
              <a:rPr lang="en-US" sz="1400" dirty="0" smtClean="0">
                <a:solidFill>
                  <a:srgbClr val="000000"/>
                </a:solidFill>
                <a:ea typeface="Calibri"/>
              </a:rPr>
              <a:t> </a:t>
            </a:r>
            <a:r>
              <a:rPr lang="en-US" sz="1400" dirty="0" err="1" smtClean="0">
                <a:solidFill>
                  <a:srgbClr val="000000"/>
                </a:solidFill>
                <a:ea typeface="Calibri"/>
              </a:rPr>
              <a:t>mainGame</a:t>
            </a:r>
            <a:r>
              <a:rPr lang="en-US" sz="1400" dirty="0" smtClean="0">
                <a:solidFill>
                  <a:srgbClr val="000000"/>
                </a:solidFill>
                <a:ea typeface="Calibri"/>
              </a:rPr>
              <a:t>;</a:t>
            </a:r>
            <a:endParaRPr lang="en-US" sz="1400" dirty="0" smtClean="0">
              <a:ea typeface="Times New Roman"/>
            </a:endParaRPr>
          </a:p>
          <a:p>
            <a:pPr lvl="1">
              <a:buNone/>
            </a:pPr>
            <a:r>
              <a:rPr lang="en-US" sz="1400" dirty="0" smtClean="0">
                <a:solidFill>
                  <a:srgbClr val="000000"/>
                </a:solidFill>
                <a:ea typeface="Calibri"/>
              </a:rPr>
              <a:t>	</a:t>
            </a:r>
            <a:r>
              <a:rPr lang="en-US" sz="1400" dirty="0" err="1" smtClean="0">
                <a:solidFill>
                  <a:srgbClr val="000000"/>
                </a:solidFill>
                <a:ea typeface="Calibri"/>
              </a:rPr>
              <a:t>mainGame.run</a:t>
            </a:r>
            <a:r>
              <a:rPr lang="en-US" sz="1400" dirty="0" smtClean="0">
                <a:solidFill>
                  <a:srgbClr val="000000"/>
                </a:solidFill>
                <a:ea typeface="Calibri"/>
              </a:rPr>
              <a:t>();</a:t>
            </a:r>
            <a:endParaRPr lang="en-US" sz="1400" dirty="0" smtClean="0">
              <a:ea typeface="Times New Roman"/>
            </a:endParaRPr>
          </a:p>
          <a:p>
            <a:pPr lvl="1">
              <a:buNone/>
            </a:pPr>
            <a:r>
              <a:rPr lang="en-US" sz="1400" dirty="0" smtClean="0">
                <a:solidFill>
                  <a:srgbClr val="000000"/>
                </a:solidFill>
                <a:ea typeface="Calibri"/>
              </a:rPr>
              <a:t> </a:t>
            </a:r>
            <a:endParaRPr lang="en-US" sz="1400" dirty="0" smtClean="0">
              <a:ea typeface="Times New Roman"/>
            </a:endParaRPr>
          </a:p>
          <a:p>
            <a:pPr lvl="1">
              <a:buNone/>
            </a:pPr>
            <a:r>
              <a:rPr lang="en-US" sz="1400" dirty="0" smtClean="0">
                <a:solidFill>
                  <a:srgbClr val="000000"/>
                </a:solidFill>
                <a:ea typeface="Calibri"/>
              </a:rPr>
              <a:t>	</a:t>
            </a:r>
            <a:r>
              <a:rPr lang="en-US" sz="1400" dirty="0" smtClean="0">
                <a:solidFill>
                  <a:srgbClr val="0000FF"/>
                </a:solidFill>
                <a:ea typeface="Calibri"/>
              </a:rPr>
              <a:t>return</a:t>
            </a:r>
            <a:r>
              <a:rPr lang="en-US" sz="1400" dirty="0" smtClean="0">
                <a:solidFill>
                  <a:srgbClr val="000000"/>
                </a:solidFill>
                <a:ea typeface="Calibri"/>
              </a:rPr>
              <a:t> 0;</a:t>
            </a:r>
            <a:endParaRPr lang="en-US" sz="1400" dirty="0" smtClean="0">
              <a:ea typeface="Times New Roman"/>
            </a:endParaRPr>
          </a:p>
          <a:p>
            <a:pPr lvl="1">
              <a:lnSpc>
                <a:spcPct val="115000"/>
              </a:lnSpc>
              <a:spcAft>
                <a:spcPts val="1000"/>
              </a:spcAft>
              <a:buNone/>
            </a:pPr>
            <a:r>
              <a:rPr lang="en-US" sz="1400" dirty="0" smtClean="0">
                <a:solidFill>
                  <a:srgbClr val="000000"/>
                </a:solidFill>
                <a:ea typeface="Calibri"/>
              </a:rPr>
              <a:t>}</a:t>
            </a:r>
            <a:endParaRPr lang="en-US" sz="1400" dirty="0" smtClean="0">
              <a:ea typeface="Times New Roman"/>
            </a:endParaRPr>
          </a:p>
          <a:p>
            <a:endParaRPr lang="en-US" sz="1800" dirty="0"/>
          </a:p>
        </p:txBody>
      </p:sp>
      <p:pic>
        <p:nvPicPr>
          <p:cNvPr id="4" name="Picture 3"/>
          <p:cNvPicPr/>
          <p:nvPr/>
        </p:nvPicPr>
        <p:blipFill>
          <a:blip r:embed="rId2"/>
          <a:srcRect/>
          <a:stretch>
            <a:fillRect/>
          </a:stretch>
        </p:blipFill>
        <p:spPr bwMode="auto">
          <a:xfrm>
            <a:off x="5029200" y="3200400"/>
            <a:ext cx="2915920" cy="2294890"/>
          </a:xfrm>
          <a:prstGeom prst="rect">
            <a:avLst/>
          </a:prstGeom>
          <a:noFill/>
          <a:ln w="9525">
            <a:noFill/>
            <a:miter lim="800000"/>
            <a:headEnd/>
            <a:tailEnd/>
          </a:ln>
        </p:spPr>
      </p:pic>
      <p:sp>
        <p:nvSpPr>
          <p:cNvPr id="37889" name="Rectangle 1"/>
          <p:cNvSpPr>
            <a:spLocks noChangeArrowheads="1"/>
          </p:cNvSpPr>
          <p:nvPr/>
        </p:nvSpPr>
        <p:spPr bwMode="auto">
          <a:xfrm>
            <a:off x="5334000" y="5638800"/>
            <a:ext cx="28194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sr-Cyrl-CS" sz="1200" b="0" i="0" u="none" strike="noStrike" cap="none" normalizeH="0" baseline="0" dirty="0" smtClean="0">
                <a:ln>
                  <a:noFill/>
                </a:ln>
                <a:solidFill>
                  <a:schemeClr val="tx1"/>
                </a:solidFill>
                <a:effectLst/>
                <a:ea typeface="Times New Roman" pitchFamily="18" charset="0"/>
                <a:cs typeface="Arial" pitchFamily="34" charset="0"/>
              </a:rPr>
              <a:t>Сл. 11. Локација </a:t>
            </a:r>
            <a:r>
              <a:rPr kumimoji="0" lang="en-US" sz="1200" b="0" i="1" u="none" strike="noStrike" cap="none" normalizeH="0" baseline="0" dirty="0" smtClean="0">
                <a:ln>
                  <a:noFill/>
                </a:ln>
                <a:solidFill>
                  <a:schemeClr val="tx1"/>
                </a:solidFill>
                <a:effectLst/>
                <a:ea typeface="Times New Roman" pitchFamily="18" charset="0"/>
                <a:cs typeface="Arial" pitchFamily="34" charset="0"/>
              </a:rPr>
              <a:t>main.cpp</a:t>
            </a:r>
            <a:r>
              <a:rPr kumimoji="0" lang="en-US" sz="1200" b="0" i="0" u="none" strike="noStrike" cap="none" normalizeH="0" baseline="0" dirty="0" smtClean="0">
                <a:ln>
                  <a:noFill/>
                </a:ln>
                <a:solidFill>
                  <a:schemeClr val="tx1"/>
                </a:solidFill>
                <a:effectLst/>
                <a:ea typeface="Times New Roman" pitchFamily="18" charset="0"/>
                <a:cs typeface="Arial" pitchFamily="34" charset="0"/>
              </a:rPr>
              <a:t> </a:t>
            </a:r>
            <a:r>
              <a:rPr kumimoji="0" lang="sr-Cyrl-CS" sz="1200" b="0" i="0" u="none" strike="noStrike" cap="none" normalizeH="0" baseline="0" dirty="0" smtClean="0">
                <a:ln>
                  <a:noFill/>
                </a:ln>
                <a:solidFill>
                  <a:schemeClr val="tx1"/>
                </a:solidFill>
                <a:effectLst/>
                <a:ea typeface="Times New Roman" pitchFamily="18" charset="0"/>
                <a:cs typeface="Arial" pitchFamily="34" charset="0"/>
              </a:rPr>
              <a:t>фајла</a:t>
            </a:r>
            <a:endParaRPr kumimoji="0" lang="sr-Cyrl-CS" sz="1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4000" b="1" dirty="0"/>
              <a:t>6</a:t>
            </a:r>
            <a:r>
              <a:rPr lang="en-US" sz="4000" b="1" dirty="0"/>
              <a:t>.2. </a:t>
            </a:r>
            <a:r>
              <a:rPr lang="en-US" sz="4000" b="1" i="1" dirty="0" err="1"/>
              <a:t>MainGame</a:t>
            </a:r>
            <a:r>
              <a:rPr lang="en-US" sz="4000" b="1" dirty="0"/>
              <a:t> </a:t>
            </a:r>
            <a:r>
              <a:rPr lang="sr-Cyrl-RS" sz="4000" b="1" dirty="0" smtClean="0"/>
              <a:t>класа</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sr-Cyrl-RS" sz="2000" b="1" dirty="0"/>
              <a:t>6</a:t>
            </a:r>
            <a:r>
              <a:rPr lang="sr-Latn-RS" sz="2000" b="1" dirty="0"/>
              <a:t>.2.1. </a:t>
            </a:r>
            <a:r>
              <a:rPr lang="en-US" sz="2000" b="1" i="1" dirty="0" err="1"/>
              <a:t>MainGame.h</a:t>
            </a:r>
            <a:endParaRPr lang="en-US" sz="2000" b="1" dirty="0"/>
          </a:p>
          <a:p>
            <a:pPr>
              <a:buNone/>
            </a:pPr>
            <a:r>
              <a:rPr lang="sr-Cyrl-RS" sz="2000" dirty="0" smtClean="0"/>
              <a:t>На почетку </a:t>
            </a:r>
            <a:r>
              <a:rPr lang="sr-Cyrl-RS" sz="2000" i="1" dirty="0" smtClean="0"/>
              <a:t>MainGame.</a:t>
            </a:r>
            <a:r>
              <a:rPr lang="en-US" sz="2000" i="1" dirty="0" smtClean="0"/>
              <a:t>h </a:t>
            </a:r>
            <a:endParaRPr lang="en-US" sz="2000" i="1" dirty="0"/>
          </a:p>
          <a:p>
            <a:pPr>
              <a:buNone/>
            </a:pPr>
            <a:r>
              <a:rPr lang="sr-Cyrl-RS" sz="2000" dirty="0" smtClean="0"/>
              <a:t>дефинишемо следећи код:</a:t>
            </a:r>
            <a:endParaRPr lang="en-US" sz="2000" dirty="0" smtClean="0"/>
          </a:p>
          <a:p>
            <a:pPr>
              <a:buNone/>
            </a:pPr>
            <a:endParaRPr lang="en-US" sz="2000" dirty="0" smtClean="0"/>
          </a:p>
          <a:p>
            <a:pPr>
              <a:buNone/>
            </a:pPr>
            <a:r>
              <a:rPr lang="en-US" sz="1700" dirty="0" smtClean="0">
                <a:solidFill>
                  <a:srgbClr val="808080"/>
                </a:solidFill>
                <a:latin typeface="Cascadia Mono"/>
                <a:ea typeface="Calibri"/>
              </a:rPr>
              <a:t>#</a:t>
            </a:r>
            <a:r>
              <a:rPr lang="en-US" sz="1700" dirty="0" err="1" smtClean="0">
                <a:solidFill>
                  <a:srgbClr val="808080"/>
                </a:solidFill>
                <a:latin typeface="Cascadia Mono"/>
                <a:ea typeface="Calibri"/>
              </a:rPr>
              <a:t>pragma</a:t>
            </a:r>
            <a:r>
              <a:rPr lang="en-US" sz="1700" dirty="0" smtClean="0">
                <a:solidFill>
                  <a:srgbClr val="000000"/>
                </a:solidFill>
                <a:latin typeface="Cascadia Mono"/>
                <a:ea typeface="Calibri"/>
              </a:rPr>
              <a:t> </a:t>
            </a:r>
            <a:r>
              <a:rPr lang="en-US" sz="1700" dirty="0" smtClean="0">
                <a:solidFill>
                  <a:srgbClr val="808080"/>
                </a:solidFill>
                <a:latin typeface="Cascadia Mono"/>
                <a:ea typeface="Calibri"/>
              </a:rPr>
              <a:t>once</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&lt;SDL/</a:t>
            </a:r>
            <a:r>
              <a:rPr lang="en-US" sz="1700" dirty="0" err="1" smtClean="0">
                <a:solidFill>
                  <a:srgbClr val="A31515"/>
                </a:solidFill>
                <a:latin typeface="Cascadia Mono"/>
                <a:ea typeface="Calibri"/>
              </a:rPr>
              <a:t>SDL.h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&lt;GL/</a:t>
            </a:r>
            <a:r>
              <a:rPr lang="en-US" sz="1700" dirty="0" err="1" smtClean="0">
                <a:solidFill>
                  <a:srgbClr val="A31515"/>
                </a:solidFill>
                <a:latin typeface="Cascadia Mono"/>
                <a:ea typeface="Calibri"/>
              </a:rPr>
              <a:t>glew.h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EFE.h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Sprite.h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GLSLProgram.h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GLTexture.h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Window.h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&lt;EFE/Camera2D.h&gt;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SpriteBatch.h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InputManager.h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&lt;EFE/</a:t>
            </a:r>
            <a:r>
              <a:rPr lang="en-US" sz="1700" dirty="0" err="1" smtClean="0">
                <a:solidFill>
                  <a:srgbClr val="A31515"/>
                </a:solidFill>
                <a:latin typeface="Cascadia Mono"/>
                <a:ea typeface="Calibri"/>
              </a:rPr>
              <a:t>Timing.h</a:t>
            </a:r>
            <a:r>
              <a:rPr lang="en-US" sz="1700" dirty="0" smtClean="0">
                <a:solidFill>
                  <a:srgbClr val="A31515"/>
                </a:solidFill>
                <a:latin typeface="Cascadia Mono"/>
                <a:ea typeface="Calibri"/>
              </a:rPr>
              <a:t>&gt;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&lt;vector&gt;</a:t>
            </a:r>
            <a:endParaRPr lang="en-US" sz="1700" dirty="0" smtClean="0">
              <a:latin typeface="Times New Roman"/>
              <a:ea typeface="Times New Roman"/>
            </a:endParaRPr>
          </a:p>
          <a:p>
            <a:pPr>
              <a:buNone/>
            </a:pPr>
            <a:r>
              <a:rPr lang="en-US" sz="1700" dirty="0" smtClean="0">
                <a:solidFill>
                  <a:srgbClr val="000000"/>
                </a:solidFill>
                <a:latin typeface="Cascadia Mono"/>
                <a:ea typeface="Calibri"/>
              </a:rPr>
              <a:t> </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a:t>
            </a:r>
            <a:r>
              <a:rPr lang="en-US" sz="1700" dirty="0" err="1" smtClean="0">
                <a:solidFill>
                  <a:srgbClr val="A31515"/>
                </a:solidFill>
                <a:latin typeface="Cascadia Mono"/>
                <a:ea typeface="Calibri"/>
              </a:rPr>
              <a:t>Boid.h</a:t>
            </a:r>
            <a:r>
              <a:rPr lang="en-US" sz="1700" dirty="0" smtClean="0">
                <a:solidFill>
                  <a:srgbClr val="A31515"/>
                </a:solidFill>
                <a:latin typeface="Cascadia Mono"/>
                <a:ea typeface="Calibri"/>
              </a:rPr>
              <a:t>"</a:t>
            </a:r>
            <a:endParaRPr lang="en-US" sz="1700" dirty="0" smtClean="0">
              <a:latin typeface="Times New Roman"/>
              <a:ea typeface="Times New Roman"/>
            </a:endParaRPr>
          </a:p>
          <a:p>
            <a:pPr>
              <a:buNone/>
            </a:pPr>
            <a:r>
              <a:rPr lang="en-US" sz="1700" dirty="0" smtClean="0">
                <a:solidFill>
                  <a:srgbClr val="808080"/>
                </a:solidFill>
                <a:latin typeface="Cascadia Mono"/>
                <a:ea typeface="Calibri"/>
              </a:rPr>
              <a:t>#include</a:t>
            </a:r>
            <a:r>
              <a:rPr lang="en-US" sz="1700" dirty="0" smtClean="0">
                <a:solidFill>
                  <a:srgbClr val="000000"/>
                </a:solidFill>
                <a:latin typeface="Cascadia Mono"/>
                <a:ea typeface="Calibri"/>
              </a:rPr>
              <a:t> </a:t>
            </a:r>
            <a:r>
              <a:rPr lang="en-US" sz="1700" dirty="0" smtClean="0">
                <a:solidFill>
                  <a:srgbClr val="A31515"/>
                </a:solidFill>
                <a:latin typeface="Cascadia Mono"/>
                <a:ea typeface="Calibri"/>
              </a:rPr>
              <a:t>"</a:t>
            </a:r>
            <a:r>
              <a:rPr lang="en-US" sz="1700" dirty="0" err="1" smtClean="0">
                <a:solidFill>
                  <a:srgbClr val="A31515"/>
                </a:solidFill>
                <a:latin typeface="Cascadia Mono"/>
                <a:ea typeface="Calibri"/>
              </a:rPr>
              <a:t>BoidManager.h</a:t>
            </a:r>
            <a:r>
              <a:rPr lang="en-US" sz="1700" dirty="0" smtClean="0">
                <a:solidFill>
                  <a:srgbClr val="A31515"/>
                </a:solidFill>
                <a:latin typeface="Cascadia Mono"/>
                <a:ea typeface="Calibri"/>
              </a:rPr>
              <a:t>"</a:t>
            </a:r>
            <a:endParaRPr lang="en-US" sz="1700" dirty="0" smtClean="0">
              <a:latin typeface="Times New Roman"/>
              <a:ea typeface="Times New Roman"/>
            </a:endParaRPr>
          </a:p>
          <a:p>
            <a:pPr>
              <a:lnSpc>
                <a:spcPct val="115000"/>
              </a:lnSpc>
              <a:spcAft>
                <a:spcPts val="1000"/>
              </a:spcAft>
              <a:buNone/>
            </a:pPr>
            <a:r>
              <a:rPr lang="en-US" sz="1700" dirty="0" err="1" smtClean="0">
                <a:solidFill>
                  <a:srgbClr val="0000FF"/>
                </a:solidFill>
                <a:latin typeface="Cascadia Mono"/>
                <a:ea typeface="Calibri"/>
              </a:rPr>
              <a:t>enum</a:t>
            </a:r>
            <a:r>
              <a:rPr lang="en-US" sz="1700" dirty="0" smtClean="0">
                <a:solidFill>
                  <a:srgbClr val="000000"/>
                </a:solidFill>
                <a:latin typeface="Cascadia Mono"/>
                <a:ea typeface="Calibri"/>
              </a:rPr>
              <a:t> </a:t>
            </a:r>
            <a:r>
              <a:rPr lang="en-US" sz="1700" dirty="0" smtClean="0">
                <a:solidFill>
                  <a:srgbClr val="0000FF"/>
                </a:solidFill>
                <a:latin typeface="Cascadia Mono"/>
                <a:ea typeface="Calibri"/>
              </a:rPr>
              <a:t>class</a:t>
            </a:r>
            <a:r>
              <a:rPr lang="en-US" sz="1700" dirty="0" smtClean="0">
                <a:solidFill>
                  <a:srgbClr val="000000"/>
                </a:solidFill>
                <a:latin typeface="Cascadia Mono"/>
                <a:ea typeface="Calibri"/>
              </a:rPr>
              <a:t> </a:t>
            </a:r>
            <a:r>
              <a:rPr lang="en-US" sz="1700" dirty="0" err="1" smtClean="0">
                <a:solidFill>
                  <a:srgbClr val="2B91AF"/>
                </a:solidFill>
                <a:latin typeface="Cascadia Mono"/>
                <a:ea typeface="Calibri"/>
              </a:rPr>
              <a:t>GameState</a:t>
            </a:r>
            <a:r>
              <a:rPr lang="en-US" sz="1700" dirty="0" smtClean="0">
                <a:solidFill>
                  <a:srgbClr val="000000"/>
                </a:solidFill>
                <a:latin typeface="Cascadia Mono"/>
                <a:ea typeface="Calibri"/>
              </a:rPr>
              <a:t> { </a:t>
            </a:r>
            <a:r>
              <a:rPr lang="en-US" sz="1700" dirty="0" smtClean="0">
                <a:solidFill>
                  <a:srgbClr val="2F4F4F"/>
                </a:solidFill>
                <a:latin typeface="Cascadia Mono"/>
                <a:ea typeface="Calibri"/>
              </a:rPr>
              <a:t>PLAY</a:t>
            </a:r>
            <a:r>
              <a:rPr lang="en-US" sz="1700" dirty="0" smtClean="0">
                <a:solidFill>
                  <a:srgbClr val="000000"/>
                </a:solidFill>
                <a:latin typeface="Cascadia Mono"/>
                <a:ea typeface="Calibri"/>
              </a:rPr>
              <a:t>, </a:t>
            </a:r>
            <a:r>
              <a:rPr lang="en-US" sz="1700" dirty="0" smtClean="0">
                <a:solidFill>
                  <a:srgbClr val="2F4F4F"/>
                </a:solidFill>
                <a:latin typeface="Cascadia Mono"/>
                <a:ea typeface="Calibri"/>
              </a:rPr>
              <a:t>EXIT</a:t>
            </a:r>
            <a:r>
              <a:rPr lang="en-US" sz="1700" dirty="0" smtClean="0">
                <a:solidFill>
                  <a:srgbClr val="000000"/>
                </a:solidFill>
                <a:latin typeface="Cascadia Mono"/>
                <a:ea typeface="Calibri"/>
              </a:rPr>
              <a:t> };</a:t>
            </a:r>
            <a:endParaRPr lang="en-US" sz="1700" dirty="0" smtClean="0">
              <a:latin typeface="Times New Roman"/>
              <a:ea typeface="Times New Roman"/>
            </a:endParaRPr>
          </a:p>
          <a:p>
            <a:pPr>
              <a:buNone/>
            </a:pPr>
            <a:endParaRPr lang="en-US" sz="2000" dirty="0"/>
          </a:p>
        </p:txBody>
      </p:sp>
      <p:sp>
        <p:nvSpPr>
          <p:cNvPr id="9" name="TextBox 8"/>
          <p:cNvSpPr txBox="1"/>
          <p:nvPr/>
        </p:nvSpPr>
        <p:spPr>
          <a:xfrm>
            <a:off x="3657600" y="1447800"/>
            <a:ext cx="5122621" cy="3139321"/>
          </a:xfrm>
          <a:prstGeom prst="rect">
            <a:avLst/>
          </a:prstGeom>
          <a:noFill/>
        </p:spPr>
        <p:txBody>
          <a:bodyPr wrap="none" rtlCol="0">
            <a:spAutoFit/>
          </a:bodyPr>
          <a:lstStyle/>
          <a:p>
            <a:r>
              <a:rPr lang="sr-Cyrl-RS" dirty="0"/>
              <a:t>У овом делу, увозимо сва </a:t>
            </a:r>
            <a:r>
              <a:rPr lang="sr-Cyrl-RS" dirty="0" smtClean="0"/>
              <a:t>потребна</a:t>
            </a:r>
            <a:endParaRPr lang="en-US" dirty="0" smtClean="0"/>
          </a:p>
          <a:p>
            <a:r>
              <a:rPr lang="sr-Cyrl-RS" dirty="0" smtClean="0"/>
              <a:t>заглавља </a:t>
            </a:r>
            <a:r>
              <a:rPr lang="sr-Cyrl-RS" dirty="0"/>
              <a:t>које ћемо да </a:t>
            </a:r>
            <a:r>
              <a:rPr lang="sr-Cyrl-RS" dirty="0" smtClean="0"/>
              <a:t>користимо.</a:t>
            </a:r>
            <a:endParaRPr lang="en-US" dirty="0" smtClean="0"/>
          </a:p>
          <a:p>
            <a:r>
              <a:rPr lang="sr-Cyrl-RS" dirty="0" smtClean="0"/>
              <a:t>Приметити </a:t>
            </a:r>
            <a:r>
              <a:rPr lang="sr-Cyrl-RS" dirty="0"/>
              <a:t>да постоји доста </a:t>
            </a:r>
            <a:r>
              <a:rPr lang="sr-Cyrl-RS" dirty="0" smtClean="0"/>
              <a:t>увоза</a:t>
            </a:r>
            <a:r>
              <a:rPr lang="en-US" dirty="0"/>
              <a:t> </a:t>
            </a:r>
            <a:r>
              <a:rPr lang="sr-Cyrl-RS" dirty="0" smtClean="0"/>
              <a:t>из </a:t>
            </a:r>
            <a:r>
              <a:rPr lang="sr-Cyrl-RS" dirty="0"/>
              <a:t>путање </a:t>
            </a:r>
            <a:r>
              <a:rPr lang="en-US" i="1" dirty="0"/>
              <a:t>EFE/</a:t>
            </a:r>
            <a:r>
              <a:rPr lang="sr-Cyrl-RS" dirty="0" smtClean="0"/>
              <a:t>.</a:t>
            </a:r>
            <a:endParaRPr lang="en-US" dirty="0" smtClean="0"/>
          </a:p>
          <a:p>
            <a:r>
              <a:rPr lang="sr-Cyrl-RS" dirty="0" smtClean="0"/>
              <a:t>То </a:t>
            </a:r>
            <a:r>
              <a:rPr lang="sr-Cyrl-RS" dirty="0"/>
              <a:t>су заглавља из нашег фрејмворка о </a:t>
            </a:r>
            <a:r>
              <a:rPr lang="sr-Cyrl-RS" dirty="0" smtClean="0"/>
              <a:t>којима</a:t>
            </a:r>
            <a:endParaRPr lang="en-US" dirty="0" smtClean="0"/>
          </a:p>
          <a:p>
            <a:r>
              <a:rPr lang="sr-Cyrl-RS" dirty="0" smtClean="0"/>
              <a:t>ћемо </a:t>
            </a:r>
            <a:r>
              <a:rPr lang="sr-Cyrl-RS" dirty="0"/>
              <a:t>причати касније. </a:t>
            </a:r>
            <a:endParaRPr lang="en-US" dirty="0"/>
          </a:p>
          <a:p>
            <a:r>
              <a:rPr lang="sr-Cyrl-RS" dirty="0"/>
              <a:t>Такође дефинишемо енумерацију стања </a:t>
            </a:r>
            <a:r>
              <a:rPr lang="sr-Cyrl-RS" dirty="0" smtClean="0"/>
              <a:t>игре.</a:t>
            </a:r>
            <a:endParaRPr lang="en-US" dirty="0" smtClean="0"/>
          </a:p>
          <a:p>
            <a:r>
              <a:rPr lang="sr-Cyrl-RS" dirty="0" smtClean="0"/>
              <a:t>Докле </a:t>
            </a:r>
            <a:r>
              <a:rPr lang="sr-Cyrl-RS" dirty="0"/>
              <a:t>год је </a:t>
            </a:r>
            <a:r>
              <a:rPr lang="en-US" i="1" dirty="0"/>
              <a:t>PLAY</a:t>
            </a:r>
            <a:r>
              <a:rPr lang="sr-Cyrl-RS" dirty="0"/>
              <a:t> стање </a:t>
            </a:r>
            <a:r>
              <a:rPr lang="sr-Cyrl-RS" dirty="0" smtClean="0"/>
              <a:t>активно,</a:t>
            </a:r>
            <a:endParaRPr lang="en-US" dirty="0" smtClean="0"/>
          </a:p>
          <a:p>
            <a:r>
              <a:rPr lang="sr-Cyrl-RS" dirty="0" smtClean="0"/>
              <a:t>нормално </a:t>
            </a:r>
            <a:r>
              <a:rPr lang="sr-Cyrl-RS" dirty="0"/>
              <a:t>извршавамо </a:t>
            </a:r>
            <a:r>
              <a:rPr lang="sr-Cyrl-RS" dirty="0" smtClean="0"/>
              <a:t>програм.</a:t>
            </a:r>
            <a:endParaRPr lang="en-US" dirty="0" smtClean="0"/>
          </a:p>
          <a:p>
            <a:r>
              <a:rPr lang="sr-Cyrl-RS" dirty="0" smtClean="0"/>
              <a:t>Када </a:t>
            </a:r>
            <a:r>
              <a:rPr lang="sr-Cyrl-RS" dirty="0"/>
              <a:t>се деси промена стања на </a:t>
            </a:r>
            <a:r>
              <a:rPr lang="en-US" i="1" dirty="0" smtClean="0"/>
              <a:t>EXIT</a:t>
            </a:r>
          </a:p>
          <a:p>
            <a:r>
              <a:rPr lang="sr-Cyrl-RS" dirty="0" smtClean="0"/>
              <a:t>програм </a:t>
            </a:r>
            <a:r>
              <a:rPr lang="sr-Cyrl-RS" dirty="0"/>
              <a:t>завршава са радом.</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Cyrl-CS" b="1" dirty="0"/>
              <a:t>1. Увод</a:t>
            </a:r>
            <a:r>
              <a:rPr lang="en-US" b="1" dirty="0"/>
              <a:t/>
            </a:r>
            <a:br>
              <a:rPr lang="en-US" b="1" dirty="0"/>
            </a:br>
            <a:endParaRPr lang="en-US" dirty="0"/>
          </a:p>
        </p:txBody>
      </p:sp>
      <p:sp>
        <p:nvSpPr>
          <p:cNvPr id="3" name="Content Placeholder 2"/>
          <p:cNvSpPr>
            <a:spLocks noGrp="1"/>
          </p:cNvSpPr>
          <p:nvPr>
            <p:ph idx="1"/>
          </p:nvPr>
        </p:nvSpPr>
        <p:spPr/>
        <p:txBody>
          <a:bodyPr/>
          <a:lstStyle/>
          <a:p>
            <a:r>
              <a:rPr lang="sr-Cyrl-CS" sz="1600" dirty="0" smtClean="0"/>
              <a:t>Тема овог рада је симулација групног кретања у природи. То може бити јато птица, крдо бизона, рој мушица итд. </a:t>
            </a:r>
            <a:endParaRPr lang="en-US" sz="1600" dirty="0" smtClean="0"/>
          </a:p>
          <a:p>
            <a:r>
              <a:rPr lang="sr-Cyrl-CS" sz="1600" dirty="0" smtClean="0"/>
              <a:t>Кретање јата птица једно је од ужитака природе</a:t>
            </a:r>
            <a:r>
              <a:rPr lang="en-US" sz="1600" dirty="0" smtClean="0"/>
              <a:t>. </a:t>
            </a:r>
            <a:r>
              <a:rPr lang="en-US" sz="1600" dirty="0" err="1" smtClean="0"/>
              <a:t>Јата</a:t>
            </a:r>
            <a:r>
              <a:rPr lang="en-US" sz="1600" dirty="0" smtClean="0"/>
              <a:t> и </a:t>
            </a:r>
            <a:r>
              <a:rPr lang="en-US" sz="1600" dirty="0" err="1" smtClean="0"/>
              <a:t>сродна</a:t>
            </a:r>
            <a:r>
              <a:rPr lang="en-US" sz="1600" dirty="0" smtClean="0"/>
              <a:t> </a:t>
            </a:r>
            <a:r>
              <a:rPr lang="en-US" sz="1600" dirty="0" err="1" smtClean="0"/>
              <a:t>синхронизована</a:t>
            </a:r>
            <a:r>
              <a:rPr lang="en-US" sz="1600" dirty="0" smtClean="0"/>
              <a:t> </a:t>
            </a:r>
            <a:r>
              <a:rPr lang="en-US" sz="1600" dirty="0" err="1" smtClean="0"/>
              <a:t>групна</a:t>
            </a:r>
            <a:r>
              <a:rPr lang="en-US" sz="1600" dirty="0" smtClean="0"/>
              <a:t> </a:t>
            </a:r>
            <a:r>
              <a:rPr lang="en-US" sz="1600" dirty="0" err="1" smtClean="0"/>
              <a:t>понашања</a:t>
            </a:r>
            <a:r>
              <a:rPr lang="en-US" sz="1600" dirty="0" smtClean="0"/>
              <a:t> </a:t>
            </a:r>
            <a:r>
              <a:rPr lang="en-US" sz="1600" dirty="0" err="1" smtClean="0"/>
              <a:t>као</a:t>
            </a:r>
            <a:r>
              <a:rPr lang="en-US" sz="1600" dirty="0" smtClean="0"/>
              <a:t> </a:t>
            </a:r>
            <a:r>
              <a:rPr lang="en-US" sz="1600" dirty="0" err="1" smtClean="0"/>
              <a:t>што</a:t>
            </a:r>
            <a:r>
              <a:rPr lang="en-US" sz="1600" dirty="0" smtClean="0"/>
              <a:t> </a:t>
            </a:r>
            <a:r>
              <a:rPr lang="en-US" sz="1600" dirty="0" err="1" smtClean="0"/>
              <a:t>су</a:t>
            </a:r>
            <a:r>
              <a:rPr lang="en-US" sz="1600" dirty="0" smtClean="0"/>
              <a:t> </a:t>
            </a:r>
            <a:r>
              <a:rPr lang="en-US" sz="1600" dirty="0" err="1" smtClean="0"/>
              <a:t>јата</a:t>
            </a:r>
            <a:r>
              <a:rPr lang="en-US" sz="1600" dirty="0" smtClean="0"/>
              <a:t> </a:t>
            </a:r>
            <a:r>
              <a:rPr lang="en-US" sz="1600" dirty="0" err="1" smtClean="0"/>
              <a:t>риба</a:t>
            </a:r>
            <a:r>
              <a:rPr lang="en-US" sz="1600" dirty="0" smtClean="0"/>
              <a:t> </a:t>
            </a:r>
            <a:r>
              <a:rPr lang="en-US" sz="1600" dirty="0" err="1" smtClean="0"/>
              <a:t>или</a:t>
            </a:r>
            <a:r>
              <a:rPr lang="en-US" sz="1600" dirty="0" smtClean="0"/>
              <a:t> </a:t>
            </a:r>
            <a:r>
              <a:rPr lang="en-US" sz="1600" dirty="0" err="1" smtClean="0"/>
              <a:t>крда</a:t>
            </a:r>
            <a:r>
              <a:rPr lang="en-US" sz="1600" dirty="0" smtClean="0"/>
              <a:t> </a:t>
            </a:r>
            <a:r>
              <a:rPr lang="en-US" sz="1600" dirty="0" err="1" smtClean="0"/>
              <a:t>копнених</a:t>
            </a:r>
            <a:r>
              <a:rPr lang="en-US" sz="1600" dirty="0" smtClean="0"/>
              <a:t> </a:t>
            </a:r>
            <a:r>
              <a:rPr lang="en-US" sz="1600" dirty="0" err="1" smtClean="0"/>
              <a:t>животиња</a:t>
            </a:r>
            <a:r>
              <a:rPr lang="en-US" sz="1600" dirty="0" smtClean="0"/>
              <a:t> </a:t>
            </a:r>
            <a:r>
              <a:rPr lang="en-US" sz="1600" dirty="0" err="1" smtClean="0"/>
              <a:t>су</a:t>
            </a:r>
            <a:r>
              <a:rPr lang="en-US" sz="1600" dirty="0" smtClean="0"/>
              <a:t> и </a:t>
            </a:r>
            <a:r>
              <a:rPr lang="en-US" sz="1600" dirty="0" err="1" smtClean="0"/>
              <a:t>лепа</a:t>
            </a:r>
            <a:r>
              <a:rPr lang="en-US" sz="1600" dirty="0" smtClean="0"/>
              <a:t> </a:t>
            </a:r>
            <a:r>
              <a:rPr lang="en-US" sz="1600" dirty="0" err="1" smtClean="0"/>
              <a:t>за</a:t>
            </a:r>
            <a:r>
              <a:rPr lang="en-US" sz="1600" dirty="0" smtClean="0"/>
              <a:t> </a:t>
            </a:r>
            <a:r>
              <a:rPr lang="en-US" sz="1600" dirty="0" err="1" smtClean="0"/>
              <a:t>посматрање</a:t>
            </a:r>
            <a:r>
              <a:rPr lang="en-US" sz="1600" dirty="0" smtClean="0"/>
              <a:t> и </a:t>
            </a:r>
            <a:r>
              <a:rPr lang="en-US" sz="1600" dirty="0" err="1" smtClean="0"/>
              <a:t>интригантна</a:t>
            </a:r>
            <a:r>
              <a:rPr lang="en-US" sz="1600" dirty="0" smtClean="0"/>
              <a:t> </a:t>
            </a:r>
            <a:r>
              <a:rPr lang="en-US" sz="1600" dirty="0" err="1" smtClean="0"/>
              <a:t>за</a:t>
            </a:r>
            <a:r>
              <a:rPr lang="en-US" sz="1600" dirty="0" smtClean="0"/>
              <a:t> </a:t>
            </a:r>
            <a:r>
              <a:rPr lang="en-US" sz="1600" dirty="0" err="1" smtClean="0"/>
              <a:t>размишљање</a:t>
            </a:r>
            <a:r>
              <a:rPr lang="en-US" sz="1600" dirty="0" smtClean="0"/>
              <a:t>. </a:t>
            </a:r>
            <a:r>
              <a:rPr lang="en-US" sz="1600" dirty="0" err="1" smtClean="0"/>
              <a:t>Јато</a:t>
            </a:r>
            <a:r>
              <a:rPr lang="en-US" sz="1600" dirty="0" smtClean="0"/>
              <a:t>  </a:t>
            </a:r>
            <a:r>
              <a:rPr lang="en-US" sz="1600" dirty="0" err="1" smtClean="0"/>
              <a:t>показује</a:t>
            </a:r>
            <a:r>
              <a:rPr lang="en-US" sz="1600" dirty="0" smtClean="0"/>
              <a:t> </a:t>
            </a:r>
            <a:r>
              <a:rPr lang="en-US" sz="1600" dirty="0" err="1" smtClean="0"/>
              <a:t>много</a:t>
            </a:r>
            <a:r>
              <a:rPr lang="en-US" sz="1600" dirty="0" smtClean="0"/>
              <a:t> </a:t>
            </a:r>
            <a:r>
              <a:rPr lang="en-US" sz="1600" dirty="0" err="1" smtClean="0"/>
              <a:t>контраста</a:t>
            </a:r>
            <a:r>
              <a:rPr lang="en-US" sz="1600" dirty="0" smtClean="0"/>
              <a:t>. </a:t>
            </a:r>
            <a:r>
              <a:rPr lang="en-US" sz="1600" dirty="0" err="1" smtClean="0"/>
              <a:t>Састоји</a:t>
            </a:r>
            <a:r>
              <a:rPr lang="en-US" sz="1600" dirty="0" smtClean="0"/>
              <a:t> </a:t>
            </a:r>
            <a:r>
              <a:rPr lang="en-US" sz="1600" dirty="0" err="1" smtClean="0"/>
              <a:t>се</a:t>
            </a:r>
            <a:r>
              <a:rPr lang="en-US" sz="1600" dirty="0" smtClean="0"/>
              <a:t> </a:t>
            </a:r>
            <a:r>
              <a:rPr lang="en-US" sz="1600" dirty="0" err="1" smtClean="0"/>
              <a:t>од</a:t>
            </a:r>
            <a:r>
              <a:rPr lang="en-US" sz="1600" dirty="0" smtClean="0"/>
              <a:t> </a:t>
            </a:r>
            <a:r>
              <a:rPr lang="en-US" sz="1600" dirty="0" err="1" smtClean="0"/>
              <a:t>дискретних</a:t>
            </a:r>
            <a:r>
              <a:rPr lang="en-US" sz="1600" dirty="0" smtClean="0"/>
              <a:t> </a:t>
            </a:r>
            <a:r>
              <a:rPr lang="en-US" sz="1600" dirty="0" err="1" smtClean="0"/>
              <a:t>птица</a:t>
            </a:r>
            <a:r>
              <a:rPr lang="en-US" sz="1600" dirty="0" smtClean="0"/>
              <a:t>, </a:t>
            </a:r>
            <a:r>
              <a:rPr lang="en-US" sz="1600" dirty="0" err="1" smtClean="0"/>
              <a:t>али</a:t>
            </a:r>
            <a:r>
              <a:rPr lang="en-US" sz="1600" dirty="0" smtClean="0"/>
              <a:t> </a:t>
            </a:r>
            <a:r>
              <a:rPr lang="en-US" sz="1600" dirty="0" err="1" smtClean="0"/>
              <a:t>свеукупно</a:t>
            </a:r>
            <a:r>
              <a:rPr lang="en-US" sz="1600" dirty="0" smtClean="0"/>
              <a:t> </a:t>
            </a:r>
            <a:r>
              <a:rPr lang="en-US" sz="1600" dirty="0" err="1" smtClean="0"/>
              <a:t>кретање</a:t>
            </a:r>
            <a:r>
              <a:rPr lang="en-US" sz="1600" dirty="0" smtClean="0"/>
              <a:t> </a:t>
            </a:r>
            <a:r>
              <a:rPr lang="en-US" sz="1600" dirty="0" err="1" smtClean="0"/>
              <a:t>изгледа</a:t>
            </a:r>
            <a:r>
              <a:rPr lang="en-US" sz="1600" dirty="0" smtClean="0"/>
              <a:t> </a:t>
            </a:r>
            <a:r>
              <a:rPr lang="en-US" sz="1600" dirty="0" err="1" smtClean="0"/>
              <a:t>течно</a:t>
            </a:r>
            <a:r>
              <a:rPr lang="sr-Cyrl-RS" sz="1600" dirty="0" smtClean="0"/>
              <a:t>. Ј</a:t>
            </a:r>
            <a:r>
              <a:rPr lang="sr-Cyrl-CS" sz="1600" dirty="0" smtClean="0"/>
              <a:t>едноставан је у концепту, али је визуелно сложен, изгледа насумично поређан, а ипак је синхронизован.</a:t>
            </a:r>
            <a:endParaRPr lang="en-US" sz="1600" dirty="0" smtClean="0"/>
          </a:p>
          <a:p>
            <a:r>
              <a:rPr lang="sr-Cyrl-RS" sz="1600" dirty="0" smtClean="0"/>
              <a:t> </a:t>
            </a:r>
            <a:endParaRPr lang="en-US" sz="1600" dirty="0" smtClean="0"/>
          </a:p>
          <a:p>
            <a:r>
              <a:rPr lang="sr-Cyrl-RS" sz="1600" dirty="0" smtClean="0"/>
              <a:t>Ако </a:t>
            </a:r>
            <a:r>
              <a:rPr lang="sr-Cyrl-CS" sz="1600" dirty="0" smtClean="0"/>
              <a:t>претпостав</a:t>
            </a:r>
            <a:r>
              <a:rPr lang="sr-Cyrl-RS" sz="1600" dirty="0" smtClean="0"/>
              <a:t>имо</a:t>
            </a:r>
            <a:r>
              <a:rPr lang="sr-Cyrl-CS" sz="1600" dirty="0" smtClean="0"/>
              <a:t> да је јато једноставно резултат интеракције између понашања појединих птица</a:t>
            </a:r>
            <a:r>
              <a:rPr lang="sr-Cyrl-RS" sz="1600" dirty="0" smtClean="0"/>
              <a:t>, д</a:t>
            </a:r>
            <a:r>
              <a:rPr lang="sr-Cyrl-CS" sz="1600" dirty="0" smtClean="0"/>
              <a:t>а бисмо симулирали јато, симулирамо понашање појединачне птице</a:t>
            </a:r>
            <a:r>
              <a:rPr lang="sr-Cyrl-RS" sz="1600" dirty="0" smtClean="0"/>
              <a:t>.</a:t>
            </a:r>
            <a:endParaRPr lang="en-US" sz="1600" dirty="0" smtClean="0"/>
          </a:p>
          <a:p>
            <a:r>
              <a:rPr lang="sr-Cyrl-RS" sz="1600" dirty="0" smtClean="0"/>
              <a:t>Ако овај симулирани модел птице има исправно понашање члана јата, све што би требало да буде потребно да би се креирало симулирано јато је да се креирају неке инстанце симулираног модела птице и да им се омогући интеракција.</a:t>
            </a:r>
            <a:endParaRPr lang="en-US" sz="1600" dirty="0" smtClean="0"/>
          </a:p>
          <a:p>
            <a:r>
              <a:rPr lang="sr-Cyrl-RS" sz="1600" dirty="0" smtClean="0"/>
              <a:t> </a:t>
            </a:r>
            <a:endParaRPr lang="en-US" sz="1600" dirty="0" smtClean="0"/>
          </a:p>
          <a:p>
            <a:r>
              <a:rPr lang="sr-Cyrl-RS" sz="1600" dirty="0" smtClean="0"/>
              <a:t>П</a:t>
            </a:r>
            <a:r>
              <a:rPr lang="sr-Cyrl-CS" sz="1600" dirty="0" smtClean="0"/>
              <a:t>ојединачну јединку у групи </a:t>
            </a:r>
            <a:r>
              <a:rPr lang="sr-Cyrl-RS" sz="1600" dirty="0" smtClean="0"/>
              <a:t>ћемо у овом раду</a:t>
            </a:r>
            <a:r>
              <a:rPr lang="sr-Cyrl-CS" sz="1600" dirty="0" smtClean="0"/>
              <a:t> називати „Боид“ (енг. </a:t>
            </a:r>
            <a:r>
              <a:rPr lang="en-US" sz="1600" i="1" dirty="0" err="1" smtClean="0"/>
              <a:t>Boid</a:t>
            </a:r>
            <a:r>
              <a:rPr lang="sr-Cyrl-CS" sz="1600" dirty="0" smtClean="0"/>
              <a:t>).</a:t>
            </a:r>
            <a:endParaRPr lang="en-US" sz="1600" dirty="0" smtClean="0"/>
          </a:p>
          <a:p>
            <a:endParaRPr lang="en-US" dirty="0"/>
          </a:p>
        </p:txBody>
      </p:sp>
      <p:sp>
        <p:nvSpPr>
          <p:cNvPr id="6" name="TextBox 5"/>
          <p:cNvSpPr txBox="1"/>
          <p:nvPr/>
        </p:nvSpPr>
        <p:spPr>
          <a:xfrm>
            <a:off x="1600200" y="5791200"/>
            <a:ext cx="1332994" cy="553998"/>
          </a:xfrm>
          <a:prstGeom prst="rect">
            <a:avLst/>
          </a:prstGeom>
          <a:noFill/>
        </p:spPr>
        <p:txBody>
          <a:bodyPr wrap="none" rtlCol="0">
            <a:spAutoFit/>
          </a:bodyPr>
          <a:lstStyle/>
          <a:p>
            <a:r>
              <a:rPr lang="sr-Cyrl-RS" sz="1200" dirty="0"/>
              <a:t>Сл. 1. Симулација</a:t>
            </a:r>
            <a:endParaRPr lang="en-US" sz="1200"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4267200" cy="5668963"/>
          </a:xfrm>
        </p:spPr>
        <p:txBody>
          <a:bodyPr>
            <a:noAutofit/>
          </a:bodyPr>
          <a:lstStyle/>
          <a:p>
            <a:pPr>
              <a:buNone/>
            </a:pPr>
            <a:r>
              <a:rPr lang="en-US" sz="2000" b="1" i="1" dirty="0" err="1" smtClean="0"/>
              <a:t>MainGame.h</a:t>
            </a:r>
            <a:endParaRPr lang="en-US" sz="2000" dirty="0" smtClean="0">
              <a:solidFill>
                <a:srgbClr val="0000FF"/>
              </a:solidFill>
              <a:latin typeface="Cascadia Mono"/>
            </a:endParaRPr>
          </a:p>
          <a:p>
            <a:pPr>
              <a:buNone/>
            </a:pPr>
            <a:endParaRPr lang="en-US" sz="1200" dirty="0" smtClean="0">
              <a:solidFill>
                <a:srgbClr val="0000FF"/>
              </a:solidFill>
              <a:latin typeface="Cascadia Mono"/>
            </a:endParaRPr>
          </a:p>
          <a:p>
            <a:pPr>
              <a:buNone/>
            </a:pPr>
            <a:r>
              <a:rPr lang="en-US" sz="1200" dirty="0" smtClean="0">
                <a:solidFill>
                  <a:srgbClr val="0000FF"/>
                </a:solidFill>
                <a:latin typeface="Cascadia Mono"/>
              </a:rPr>
              <a:t>class</a:t>
            </a:r>
            <a:r>
              <a:rPr lang="en-US" sz="1200" dirty="0" smtClean="0">
                <a:solidFill>
                  <a:srgbClr val="000000"/>
                </a:solidFill>
                <a:latin typeface="Cascadia Mono"/>
              </a:rPr>
              <a:t> </a:t>
            </a:r>
            <a:r>
              <a:rPr lang="en-US" sz="1200" dirty="0" err="1" smtClean="0">
                <a:solidFill>
                  <a:srgbClr val="2B91AF"/>
                </a:solidFill>
                <a:latin typeface="Cascadia Mono"/>
              </a:rPr>
              <a:t>MainGame</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FF"/>
                </a:solidFill>
                <a:latin typeface="Cascadia Mono"/>
              </a:rPr>
              <a:t>public</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00"/>
                </a:solidFill>
                <a:latin typeface="Cascadia Mono"/>
              </a:rPr>
              <a:t>MainGame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a:t>
            </a:r>
            <a:r>
              <a:rPr lang="en-US" sz="1200" dirty="0" err="1" smtClean="0">
                <a:solidFill>
                  <a:srgbClr val="000000"/>
                </a:solidFill>
                <a:latin typeface="Cascadia Mono"/>
              </a:rPr>
              <a:t>MainGame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Polazna</a:t>
            </a:r>
            <a:r>
              <a:rPr lang="en-US" sz="1200" dirty="0" smtClean="0">
                <a:solidFill>
                  <a:srgbClr val="008000"/>
                </a:solidFill>
                <a:latin typeface="Cascadia Mono"/>
              </a:rPr>
              <a:t> </a:t>
            </a:r>
            <a:r>
              <a:rPr lang="en-US" sz="1200" dirty="0" err="1" smtClean="0">
                <a:solidFill>
                  <a:srgbClr val="008000"/>
                </a:solidFill>
                <a:latin typeface="Cascadia Mono"/>
              </a:rPr>
              <a:t>tačka</a:t>
            </a:r>
            <a:r>
              <a:rPr lang="en-US" sz="1200" dirty="0" smtClean="0">
                <a:solidFill>
                  <a:srgbClr val="008000"/>
                </a:solidFill>
                <a:latin typeface="Cascadia Mono"/>
              </a:rPr>
              <a:t> </a:t>
            </a:r>
            <a:r>
              <a:rPr lang="en-US" sz="1200" dirty="0" err="1" smtClean="0">
                <a:solidFill>
                  <a:srgbClr val="008000"/>
                </a:solidFill>
                <a:latin typeface="Cascadia Mono"/>
              </a:rPr>
              <a:t>programa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run();</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private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Inicijalizacija</a:t>
            </a:r>
            <a:r>
              <a:rPr lang="en-US" sz="1200" dirty="0" smtClean="0">
                <a:solidFill>
                  <a:srgbClr val="008000"/>
                </a:solidFill>
                <a:latin typeface="Cascadia Mono"/>
              </a:rPr>
              <a:t> </a:t>
            </a:r>
            <a:r>
              <a:rPr lang="en-US" sz="1200" dirty="0" err="1" smtClean="0">
                <a:solidFill>
                  <a:srgbClr val="008000"/>
                </a:solidFill>
                <a:latin typeface="Cascadia Mono"/>
              </a:rPr>
              <a:t>potrebnih</a:t>
            </a:r>
            <a:r>
              <a:rPr lang="en-US" sz="1200" dirty="0" smtClean="0">
                <a:solidFill>
                  <a:srgbClr val="008000"/>
                </a:solidFill>
                <a:latin typeface="Cascadia Mono"/>
              </a:rPr>
              <a:t> </a:t>
            </a:r>
            <a:r>
              <a:rPr lang="en-US" sz="1200" dirty="0" err="1" smtClean="0">
                <a:solidFill>
                  <a:srgbClr val="008000"/>
                </a:solidFill>
                <a:latin typeface="Cascadia Mono"/>
              </a:rPr>
              <a:t>sistema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initSystems</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Inicijalizacija</a:t>
            </a:r>
            <a:r>
              <a:rPr lang="en-US" sz="1200" dirty="0" smtClean="0">
                <a:solidFill>
                  <a:srgbClr val="008000"/>
                </a:solidFill>
                <a:latin typeface="Cascadia Mono"/>
              </a:rPr>
              <a:t> OpenGL </a:t>
            </a:r>
            <a:r>
              <a:rPr lang="en-US" sz="1200" dirty="0" err="1" smtClean="0">
                <a:solidFill>
                  <a:srgbClr val="008000"/>
                </a:solidFill>
                <a:latin typeface="Cascadia Mono"/>
              </a:rPr>
              <a:t>šejder</a:t>
            </a:r>
            <a:r>
              <a:rPr lang="en-US" sz="1200" dirty="0" smtClean="0">
                <a:solidFill>
                  <a:srgbClr val="008000"/>
                </a:solidFill>
                <a:latin typeface="Cascadia Mono"/>
              </a:rPr>
              <a:t> </a:t>
            </a:r>
            <a:r>
              <a:rPr lang="en-US" sz="1200" dirty="0" err="1" smtClean="0">
                <a:solidFill>
                  <a:srgbClr val="008000"/>
                </a:solidFill>
                <a:latin typeface="Cascadia Mono"/>
              </a:rPr>
              <a:t>programa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initShaders</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Glavna</a:t>
            </a:r>
            <a:r>
              <a:rPr lang="en-US" sz="1200" dirty="0" smtClean="0">
                <a:solidFill>
                  <a:srgbClr val="008000"/>
                </a:solidFill>
                <a:latin typeface="Cascadia Mono"/>
              </a:rPr>
              <a:t> </a:t>
            </a:r>
            <a:r>
              <a:rPr lang="en-US" sz="1200" dirty="0" err="1" smtClean="0">
                <a:solidFill>
                  <a:srgbClr val="008000"/>
                </a:solidFill>
                <a:latin typeface="Cascadia Mono"/>
              </a:rPr>
              <a:t>petlja</a:t>
            </a:r>
            <a:r>
              <a:rPr lang="en-US" sz="1200" dirty="0" smtClean="0">
                <a:solidFill>
                  <a:srgbClr val="008000"/>
                </a:solidFill>
                <a:latin typeface="Cascadia Mono"/>
              </a:rPr>
              <a:t> </a:t>
            </a:r>
            <a:r>
              <a:rPr lang="en-US" sz="1200" dirty="0" err="1" smtClean="0">
                <a:solidFill>
                  <a:srgbClr val="008000"/>
                </a:solidFill>
                <a:latin typeface="Cascadia Mono"/>
              </a:rPr>
              <a:t>za</a:t>
            </a:r>
            <a:r>
              <a:rPr lang="en-US" sz="1200" dirty="0" smtClean="0">
                <a:solidFill>
                  <a:srgbClr val="008000"/>
                </a:solidFill>
                <a:latin typeface="Cascadia Mono"/>
              </a:rPr>
              <a:t> </a:t>
            </a:r>
            <a:r>
              <a:rPr lang="en-US" sz="1200" dirty="0" err="1" smtClean="0">
                <a:solidFill>
                  <a:srgbClr val="008000"/>
                </a:solidFill>
                <a:latin typeface="Cascadia Mono"/>
              </a:rPr>
              <a:t>simulaciju</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gameLoop</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Primanje</a:t>
            </a:r>
            <a:r>
              <a:rPr lang="en-US" sz="1200" dirty="0" smtClean="0">
                <a:solidFill>
                  <a:srgbClr val="008000"/>
                </a:solidFill>
                <a:latin typeface="Cascadia Mono"/>
              </a:rPr>
              <a:t> </a:t>
            </a:r>
            <a:r>
              <a:rPr lang="en-US" sz="1200" dirty="0" err="1" smtClean="0">
                <a:solidFill>
                  <a:srgbClr val="008000"/>
                </a:solidFill>
                <a:latin typeface="Cascadia Mono"/>
              </a:rPr>
              <a:t>inputa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processInput</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iscrtavanje</a:t>
            </a:r>
            <a:r>
              <a:rPr lang="en-US" sz="1200" dirty="0" smtClean="0">
                <a:solidFill>
                  <a:srgbClr val="008000"/>
                </a:solidFill>
                <a:latin typeface="Cascadia Mono"/>
              </a:rPr>
              <a:t> </a:t>
            </a:r>
            <a:r>
              <a:rPr lang="en-US" sz="1200" dirty="0" err="1" smtClean="0">
                <a:solidFill>
                  <a:srgbClr val="008000"/>
                </a:solidFill>
                <a:latin typeface="Cascadia Mono"/>
              </a:rPr>
              <a:t>simulacije</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void</a:t>
            </a:r>
            <a:r>
              <a:rPr lang="en-US" sz="1200" dirty="0" smtClean="0">
                <a:solidFill>
                  <a:srgbClr val="000000"/>
                </a:solidFill>
                <a:latin typeface="Cascadia Mono"/>
              </a:rPr>
              <a:t> </a:t>
            </a:r>
            <a:r>
              <a:rPr lang="en-US" sz="1200" dirty="0" err="1" smtClean="0">
                <a:solidFill>
                  <a:srgbClr val="000000"/>
                </a:solidFill>
                <a:latin typeface="Cascadia Mono"/>
              </a:rPr>
              <a:t>drawGame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err="1" smtClean="0">
                <a:solidFill>
                  <a:srgbClr val="2B91AF"/>
                </a:solidFill>
                <a:latin typeface="Cascadia Mono"/>
              </a:rPr>
              <a:t>GameState</a:t>
            </a:r>
            <a:r>
              <a:rPr lang="en-US" sz="1200" dirty="0" smtClean="0">
                <a:solidFill>
                  <a:srgbClr val="000000"/>
                </a:solidFill>
                <a:latin typeface="Cascadia Mono"/>
              </a:rPr>
              <a:t> _</a:t>
            </a:r>
            <a:r>
              <a:rPr lang="en-US" sz="1200" dirty="0" err="1" smtClean="0">
                <a:solidFill>
                  <a:srgbClr val="000000"/>
                </a:solidFill>
                <a:latin typeface="Cascadia Mono"/>
              </a:rPr>
              <a:t>gameState</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2B91AF"/>
                </a:solidFill>
                <a:latin typeface="Cascadia Mono"/>
              </a:rPr>
              <a:t>BoidManager</a:t>
            </a:r>
            <a:r>
              <a:rPr lang="en-US" sz="1200" dirty="0" smtClean="0">
                <a:solidFill>
                  <a:srgbClr val="000000"/>
                </a:solidFill>
                <a:latin typeface="Cascadia Mono"/>
              </a:rPr>
              <a:t> _</a:t>
            </a:r>
            <a:r>
              <a:rPr lang="en-US" sz="1200" dirty="0" err="1" smtClean="0">
                <a:solidFill>
                  <a:srgbClr val="000000"/>
                </a:solidFill>
                <a:latin typeface="Cascadia Mono"/>
              </a:rPr>
              <a:t>boidManager</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endParaRPr lang="en-US" sz="1200" dirty="0"/>
          </a:p>
        </p:txBody>
      </p:sp>
      <p:sp>
        <p:nvSpPr>
          <p:cNvPr id="4" name="TextBox 3"/>
          <p:cNvSpPr txBox="1"/>
          <p:nvPr/>
        </p:nvSpPr>
        <p:spPr>
          <a:xfrm>
            <a:off x="4876800" y="2743200"/>
            <a:ext cx="3506088" cy="3416320"/>
          </a:xfrm>
          <a:prstGeom prst="rect">
            <a:avLst/>
          </a:prstGeom>
          <a:noFill/>
        </p:spPr>
        <p:txBody>
          <a:bodyPr wrap="none" rtlCol="0">
            <a:spAutoFit/>
          </a:bodyPr>
          <a:lstStyle/>
          <a:p>
            <a:r>
              <a:rPr lang="en-US" sz="1200" dirty="0" smtClean="0">
                <a:solidFill>
                  <a:srgbClr val="000000"/>
                </a:solidFill>
                <a:latin typeface="Cascadia Mono"/>
              </a:rPr>
              <a:t/>
            </a:r>
            <a:br>
              <a:rPr lang="en-US" sz="1200" dirty="0" smtClean="0">
                <a:solidFill>
                  <a:srgbClr val="000000"/>
                </a:solidFill>
                <a:latin typeface="Cascadia Mono"/>
              </a:rPr>
            </a:br>
            <a:endParaRPr lang="en-US" sz="1200" dirty="0" smtClean="0">
              <a:solidFill>
                <a:srgbClr val="000000"/>
              </a:solidFill>
              <a:latin typeface="Cascadia Mono"/>
            </a:endParaRPr>
          </a:p>
          <a:p>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smtClean="0">
                <a:solidFill>
                  <a:srgbClr val="2B91AF"/>
                </a:solidFill>
                <a:latin typeface="Cascadia Mono"/>
              </a:rPr>
              <a:t>Window</a:t>
            </a:r>
            <a:r>
              <a:rPr lang="en-US" sz="1200" dirty="0" smtClean="0">
                <a:solidFill>
                  <a:srgbClr val="000000"/>
                </a:solidFill>
                <a:latin typeface="Cascadia Mono"/>
              </a:rPr>
              <a:t> _window;</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smtClean="0">
                <a:solidFill>
                  <a:srgbClr val="2B91AF"/>
                </a:solidFill>
                <a:latin typeface="Cascadia Mono"/>
              </a:rPr>
              <a:t>Camera2D</a:t>
            </a:r>
            <a:r>
              <a:rPr lang="en-US" sz="1200" dirty="0" smtClean="0">
                <a:solidFill>
                  <a:srgbClr val="000000"/>
                </a:solidFill>
                <a:latin typeface="Cascadia Mono"/>
              </a:rPr>
              <a:t> _camera;</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err="1" smtClean="0">
                <a:solidFill>
                  <a:srgbClr val="2B91AF"/>
                </a:solidFill>
                <a:latin typeface="Cascadia Mono"/>
              </a:rPr>
              <a:t>GLSLProgram</a:t>
            </a:r>
            <a:r>
              <a:rPr lang="en-US" sz="1200" dirty="0" smtClean="0">
                <a:solidFill>
                  <a:srgbClr val="000000"/>
                </a:solidFill>
                <a:latin typeface="Cascadia Mono"/>
              </a:rPr>
              <a:t> _</a:t>
            </a:r>
            <a:r>
              <a:rPr lang="en-US" sz="1200" dirty="0" err="1" smtClean="0">
                <a:solidFill>
                  <a:srgbClr val="000000"/>
                </a:solidFill>
                <a:latin typeface="Cascadia Mono"/>
              </a:rPr>
              <a:t>colorProgram</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err="1" smtClean="0">
                <a:solidFill>
                  <a:srgbClr val="2B91AF"/>
                </a:solidFill>
                <a:latin typeface="Cascadia Mono"/>
              </a:rPr>
              <a:t>InputManager</a:t>
            </a:r>
            <a:r>
              <a:rPr lang="en-US" sz="1200" dirty="0" smtClean="0">
                <a:solidFill>
                  <a:srgbClr val="000000"/>
                </a:solidFill>
                <a:latin typeface="Cascadia Mono"/>
              </a:rPr>
              <a:t> _</a:t>
            </a:r>
            <a:r>
              <a:rPr lang="en-US" sz="1200" dirty="0" err="1" smtClean="0">
                <a:solidFill>
                  <a:srgbClr val="000000"/>
                </a:solidFill>
                <a:latin typeface="Cascadia Mono"/>
              </a:rPr>
              <a:t>inputManager</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err="1" smtClean="0">
                <a:solidFill>
                  <a:srgbClr val="2B91AF"/>
                </a:solidFill>
                <a:latin typeface="Cascadia Mono"/>
              </a:rPr>
              <a:t>SpriteBatch</a:t>
            </a:r>
            <a:r>
              <a:rPr lang="en-US" sz="1200" dirty="0" smtClean="0">
                <a:solidFill>
                  <a:srgbClr val="000000"/>
                </a:solidFill>
                <a:latin typeface="Cascadia Mono"/>
              </a:rPr>
              <a:t> _</a:t>
            </a:r>
            <a:r>
              <a:rPr lang="en-US" sz="1200" dirty="0" err="1" smtClean="0">
                <a:solidFill>
                  <a:srgbClr val="000000"/>
                </a:solidFill>
                <a:latin typeface="Cascadia Mono"/>
              </a:rPr>
              <a:t>spriteBatch</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00"/>
                </a:solidFill>
                <a:latin typeface="Cascadia Mono"/>
              </a:rPr>
              <a:t>efe</a:t>
            </a:r>
            <a:r>
              <a:rPr lang="en-US" sz="1200" dirty="0" smtClean="0">
                <a:solidFill>
                  <a:srgbClr val="000000"/>
                </a:solidFill>
                <a:latin typeface="Cascadia Mono"/>
              </a:rPr>
              <a:t>::</a:t>
            </a:r>
            <a:r>
              <a:rPr lang="en-US" sz="1200" dirty="0" err="1" smtClean="0">
                <a:solidFill>
                  <a:srgbClr val="2B91AF"/>
                </a:solidFill>
                <a:latin typeface="Cascadia Mono"/>
              </a:rPr>
              <a:t>FpsLimiter</a:t>
            </a:r>
            <a:r>
              <a:rPr lang="en-US" sz="1200" dirty="0" smtClean="0">
                <a:solidFill>
                  <a:srgbClr val="000000"/>
                </a:solidFill>
                <a:latin typeface="Cascadia Mono"/>
              </a:rPr>
              <a:t> _</a:t>
            </a:r>
            <a:r>
              <a:rPr lang="en-US" sz="1200" dirty="0" err="1" smtClean="0">
                <a:solidFill>
                  <a:srgbClr val="000000"/>
                </a:solidFill>
                <a:latin typeface="Cascadia Mono"/>
              </a:rPr>
              <a:t>fpsLimiter</a:t>
            </a:r>
            <a:r>
              <a:rPr lang="en-US" sz="1200" dirty="0" smtClean="0">
                <a:solidFill>
                  <a:srgbClr val="000000"/>
                </a:solidFill>
                <a:latin typeface="Cascadia Mono"/>
              </a:rPr>
              <a:t>;</a:t>
            </a:r>
          </a:p>
          <a:p>
            <a:r>
              <a:rPr lang="en-US" sz="1200" dirty="0" smtClean="0">
                <a:solidFill>
                  <a:srgbClr val="008000"/>
                </a:solidFill>
                <a:latin typeface="Cascadia Mono"/>
              </a:rPr>
              <a:t>// </a:t>
            </a:r>
            <a:r>
              <a:rPr lang="en-US" sz="1200" dirty="0" err="1" smtClean="0">
                <a:solidFill>
                  <a:srgbClr val="008000"/>
                </a:solidFill>
                <a:latin typeface="Cascadia Mono"/>
              </a:rPr>
              <a:t>Širina</a:t>
            </a:r>
            <a:r>
              <a:rPr lang="en-US" sz="1200" dirty="0" smtClean="0">
                <a:solidFill>
                  <a:srgbClr val="008000"/>
                </a:solidFill>
                <a:latin typeface="Cascadia Mono"/>
              </a:rPr>
              <a:t> </a:t>
            </a:r>
            <a:r>
              <a:rPr lang="en-US" sz="1200" dirty="0" err="1" smtClean="0">
                <a:solidFill>
                  <a:srgbClr val="008000"/>
                </a:solidFill>
                <a:latin typeface="Cascadia Mono"/>
              </a:rPr>
              <a:t>i</a:t>
            </a:r>
            <a:r>
              <a:rPr lang="en-US" sz="1200" dirty="0" smtClean="0">
                <a:solidFill>
                  <a:srgbClr val="008000"/>
                </a:solidFill>
                <a:latin typeface="Cascadia Mono"/>
              </a:rPr>
              <a:t> </a:t>
            </a:r>
            <a:r>
              <a:rPr lang="en-US" sz="1200" dirty="0" err="1" smtClean="0">
                <a:solidFill>
                  <a:srgbClr val="008000"/>
                </a:solidFill>
                <a:latin typeface="Cascadia Mono"/>
              </a:rPr>
              <a:t>visina</a:t>
            </a:r>
            <a:r>
              <a:rPr lang="en-US" sz="1200" dirty="0" smtClean="0">
                <a:solidFill>
                  <a:srgbClr val="008000"/>
                </a:solidFill>
                <a:latin typeface="Cascadia Mono"/>
              </a:rPr>
              <a:t> </a:t>
            </a:r>
            <a:r>
              <a:rPr lang="en-US" sz="1200" dirty="0" err="1" smtClean="0">
                <a:solidFill>
                  <a:srgbClr val="008000"/>
                </a:solidFill>
                <a:latin typeface="Cascadia Mono"/>
              </a:rPr>
              <a:t>prozora</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err="1" smtClean="0">
                <a:solidFill>
                  <a:srgbClr val="0000FF"/>
                </a:solidFill>
                <a:latin typeface="Cascadia Mono"/>
              </a:rPr>
              <a:t>int</a:t>
            </a:r>
            <a:r>
              <a:rPr lang="en-US" sz="1200" dirty="0" smtClean="0">
                <a:solidFill>
                  <a:srgbClr val="000000"/>
                </a:solidFill>
                <a:latin typeface="Cascadia Mono"/>
              </a:rPr>
              <a:t> _</a:t>
            </a:r>
            <a:r>
              <a:rPr lang="en-US" sz="1200" dirty="0" err="1" smtClean="0">
                <a:solidFill>
                  <a:srgbClr val="000000"/>
                </a:solidFill>
                <a:latin typeface="Cascadia Mono"/>
              </a:rPr>
              <a:t>screenWidth</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err="1" smtClean="0">
                <a:solidFill>
                  <a:srgbClr val="0000FF"/>
                </a:solidFill>
                <a:latin typeface="Cascadia Mono"/>
              </a:rPr>
              <a:t>int</a:t>
            </a:r>
            <a:r>
              <a:rPr lang="en-US" sz="1200" dirty="0" smtClean="0">
                <a:solidFill>
                  <a:srgbClr val="000000"/>
                </a:solidFill>
                <a:latin typeface="Cascadia Mono"/>
              </a:rPr>
              <a:t> _</a:t>
            </a:r>
            <a:r>
              <a:rPr lang="en-US" sz="1200" dirty="0" err="1" smtClean="0">
                <a:solidFill>
                  <a:srgbClr val="000000"/>
                </a:solidFill>
                <a:latin typeface="Cascadia Mono"/>
              </a:rPr>
              <a:t>screenHeight</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pl-PL" sz="1200" dirty="0" smtClean="0">
                <a:solidFill>
                  <a:srgbClr val="008000"/>
                </a:solidFill>
                <a:latin typeface="Cascadia Mono"/>
              </a:rPr>
              <a:t>// Maksimalni broj frejmova u sekundi</a:t>
            </a:r>
            <a:r>
              <a:rPr lang="pl-PL" sz="1200" dirty="0" smtClean="0">
                <a:solidFill>
                  <a:srgbClr val="000000"/>
                </a:solidFill>
                <a:latin typeface="Cascadia Mono"/>
              </a:rPr>
              <a:t/>
            </a:r>
            <a:br>
              <a:rPr lang="pl-PL" sz="1200" dirty="0" smtClean="0">
                <a:solidFill>
                  <a:srgbClr val="000000"/>
                </a:solidFill>
                <a:latin typeface="Cascadia Mono"/>
              </a:rPr>
            </a:br>
            <a:r>
              <a:rPr lang="en-US" sz="1200" dirty="0" smtClean="0">
                <a:solidFill>
                  <a:srgbClr val="0000FF"/>
                </a:solidFill>
                <a:latin typeface="Cascadia Mono"/>
              </a:rPr>
              <a:t>float</a:t>
            </a:r>
            <a:r>
              <a:rPr lang="en-US" sz="1200" dirty="0" smtClean="0">
                <a:solidFill>
                  <a:srgbClr val="000000"/>
                </a:solidFill>
                <a:latin typeface="Cascadia Mono"/>
              </a:rPr>
              <a:t> _</a:t>
            </a:r>
            <a:r>
              <a:rPr lang="en-US" sz="1200" dirty="0" err="1" smtClean="0">
                <a:solidFill>
                  <a:srgbClr val="000000"/>
                </a:solidFill>
                <a:latin typeface="Cascadia Mono"/>
              </a:rPr>
              <a:t>maxFPS</a:t>
            </a:r>
            <a:r>
              <a:rPr lang="en-US" sz="1200" dirty="0" smtClean="0">
                <a:solidFill>
                  <a:srgbClr val="000000"/>
                </a:solidFill>
                <a:latin typeface="Cascadia Mono"/>
              </a:rPr>
              <a:t>;</a:t>
            </a:r>
            <a:br>
              <a:rPr lang="en-US" sz="1200" dirty="0" smtClean="0">
                <a:solidFill>
                  <a:srgbClr val="000000"/>
                </a:solidFill>
                <a:latin typeface="Cascadia Mono"/>
              </a:rPr>
            </a:br>
            <a:r>
              <a:rPr lang="en-US" sz="1200" dirty="0" smtClean="0">
                <a:solidFill>
                  <a:srgbClr val="008000"/>
                </a:solidFill>
                <a:latin typeface="Cascadia Mono"/>
              </a:rPr>
              <a:t>// </a:t>
            </a:r>
            <a:r>
              <a:rPr lang="en-US" sz="1200" dirty="0" err="1" smtClean="0">
                <a:solidFill>
                  <a:srgbClr val="008000"/>
                </a:solidFill>
                <a:latin typeface="Cascadia Mono"/>
              </a:rPr>
              <a:t>Trenutni</a:t>
            </a:r>
            <a:r>
              <a:rPr lang="en-US" sz="1200" dirty="0" smtClean="0">
                <a:solidFill>
                  <a:srgbClr val="008000"/>
                </a:solidFill>
                <a:latin typeface="Cascadia Mono"/>
              </a:rPr>
              <a:t> </a:t>
            </a:r>
            <a:r>
              <a:rPr lang="en-US" sz="1200" dirty="0" err="1" smtClean="0">
                <a:solidFill>
                  <a:srgbClr val="008000"/>
                </a:solidFill>
                <a:latin typeface="Cascadia Mono"/>
              </a:rPr>
              <a:t>broj</a:t>
            </a:r>
            <a:r>
              <a:rPr lang="en-US" sz="1200" dirty="0" smtClean="0">
                <a:solidFill>
                  <a:srgbClr val="008000"/>
                </a:solidFill>
                <a:latin typeface="Cascadia Mono"/>
              </a:rPr>
              <a:t> </a:t>
            </a:r>
            <a:r>
              <a:rPr lang="en-US" sz="1200" dirty="0" err="1" smtClean="0">
                <a:solidFill>
                  <a:srgbClr val="008000"/>
                </a:solidFill>
                <a:latin typeface="Cascadia Mono"/>
              </a:rPr>
              <a:t>frejmova</a:t>
            </a:r>
            <a:r>
              <a:rPr lang="en-US" sz="1200" dirty="0" smtClean="0">
                <a:solidFill>
                  <a:srgbClr val="008000"/>
                </a:solidFill>
                <a:latin typeface="Cascadia Mono"/>
              </a:rPr>
              <a:t> u </a:t>
            </a:r>
            <a:r>
              <a:rPr lang="en-US" sz="1200" dirty="0" err="1" smtClean="0">
                <a:solidFill>
                  <a:srgbClr val="008000"/>
                </a:solidFill>
                <a:latin typeface="Cascadia Mono"/>
              </a:rPr>
              <a:t>sekundi</a:t>
            </a: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FF"/>
                </a:solidFill>
                <a:latin typeface="Cascadia Mono"/>
              </a:rPr>
              <a:t>float</a:t>
            </a:r>
            <a:r>
              <a:rPr lang="en-US" sz="1200" dirty="0" smtClean="0">
                <a:solidFill>
                  <a:srgbClr val="000000"/>
                </a:solidFill>
                <a:latin typeface="Cascadia Mono"/>
              </a:rPr>
              <a:t> _fps;</a:t>
            </a:r>
            <a:br>
              <a:rPr lang="en-US" sz="1200" dirty="0" smtClean="0">
                <a:solidFill>
                  <a:srgbClr val="000000"/>
                </a:solidFill>
                <a:latin typeface="Cascadia Mono"/>
              </a:rPr>
            </a:br>
            <a:r>
              <a:rPr lang="en-US" sz="1200" dirty="0" smtClean="0">
                <a:solidFill>
                  <a:srgbClr val="000000"/>
                </a:solidFill>
                <a:latin typeface="Cascadia Mono"/>
              </a:rPr>
              <a:t/>
            </a:r>
            <a:br>
              <a:rPr lang="en-US" sz="1200" dirty="0" smtClean="0">
                <a:solidFill>
                  <a:srgbClr val="000000"/>
                </a:solidFill>
                <a:latin typeface="Cascadia Mono"/>
              </a:rPr>
            </a:br>
            <a:r>
              <a:rPr lang="en-US" sz="1200" dirty="0" smtClean="0">
                <a:solidFill>
                  <a:srgbClr val="000000"/>
                </a:solidFill>
                <a:latin typeface="Cascadia Mono"/>
              </a:rPr>
              <a:t>};</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None/>
            </a:pPr>
            <a:r>
              <a:rPr lang="sr-Cyrl-RS" b="1" dirty="0" smtClean="0"/>
              <a:t>6</a:t>
            </a:r>
            <a:r>
              <a:rPr lang="en-US" b="1" dirty="0" smtClean="0"/>
              <a:t>.2.2. </a:t>
            </a:r>
            <a:r>
              <a:rPr lang="en-US" b="1" i="1" dirty="0" smtClean="0"/>
              <a:t>MainGame.cpp</a:t>
            </a:r>
            <a:endParaRPr lang="en-US" b="1" dirty="0" smtClean="0"/>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MainGame.h</a:t>
            </a:r>
            <a:r>
              <a:rPr lang="en-US" sz="1200" dirty="0" smtClean="0">
                <a:solidFill>
                  <a:srgbClr val="A31515"/>
                </a:solidFill>
                <a:latin typeface="Cascadia Mono"/>
                <a:ea typeface="Calibri"/>
              </a:rPr>
              <a:t>"</a:t>
            </a:r>
            <a:endParaRPr lang="en-US" sz="1200" dirty="0" smtClean="0">
              <a:latin typeface="Times New Roman"/>
              <a:ea typeface="Times New Roman"/>
            </a:endParaRPr>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&lt;</a:t>
            </a:r>
            <a:r>
              <a:rPr lang="en-US" sz="1200" dirty="0" err="1" smtClean="0">
                <a:solidFill>
                  <a:srgbClr val="A31515"/>
                </a:solidFill>
                <a:latin typeface="Cascadia Mono"/>
                <a:ea typeface="Calibri"/>
              </a:rPr>
              <a:t>iostream</a:t>
            </a:r>
            <a:r>
              <a:rPr lang="en-US" sz="1200" dirty="0" smtClean="0">
                <a:solidFill>
                  <a:srgbClr val="A31515"/>
                </a:solidFill>
                <a:latin typeface="Cascadia Mono"/>
                <a:ea typeface="Calibri"/>
              </a:rPr>
              <a:t>&gt;</a:t>
            </a:r>
            <a:endParaRPr lang="en-US" sz="1200" dirty="0" smtClean="0">
              <a:latin typeface="Times New Roman"/>
              <a:ea typeface="Times New Roman"/>
            </a:endParaRPr>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&lt;string&gt;</a:t>
            </a:r>
            <a:endParaRPr lang="en-US" sz="1200" dirty="0" smtClean="0">
              <a:latin typeface="Times New Roman"/>
              <a:ea typeface="Times New Roman"/>
            </a:endParaRPr>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&lt;EFE/</a:t>
            </a:r>
            <a:r>
              <a:rPr lang="en-US" sz="1200" dirty="0" err="1" smtClean="0">
                <a:solidFill>
                  <a:srgbClr val="A31515"/>
                </a:solidFill>
                <a:latin typeface="Cascadia Mono"/>
                <a:ea typeface="Calibri"/>
              </a:rPr>
              <a:t>errors.h</a:t>
            </a:r>
            <a:r>
              <a:rPr lang="en-US" sz="1200" dirty="0" smtClean="0">
                <a:solidFill>
                  <a:srgbClr val="A31515"/>
                </a:solidFill>
                <a:latin typeface="Cascadia Mono"/>
                <a:ea typeface="Calibri"/>
              </a:rPr>
              <a:t>&gt;</a:t>
            </a:r>
            <a:endParaRPr lang="en-US" sz="1200" dirty="0" smtClean="0">
              <a:latin typeface="Times New Roman"/>
              <a:ea typeface="Times New Roman"/>
            </a:endParaRPr>
          </a:p>
          <a:p>
            <a:pPr>
              <a:buNone/>
            </a:pPr>
            <a:r>
              <a:rPr lang="en-US" sz="1200" dirty="0" smtClean="0">
                <a:solidFill>
                  <a:srgbClr val="808080"/>
                </a:solidFill>
                <a:latin typeface="Cascadia Mono"/>
                <a:ea typeface="Calibri"/>
              </a:rPr>
              <a:t>#include</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&lt;EFE/</a:t>
            </a:r>
            <a:r>
              <a:rPr lang="en-US" sz="1200" dirty="0" err="1" smtClean="0">
                <a:solidFill>
                  <a:srgbClr val="A31515"/>
                </a:solidFill>
                <a:latin typeface="Cascadia Mono"/>
                <a:ea typeface="Calibri"/>
              </a:rPr>
              <a:t>ResourceManager.h</a:t>
            </a:r>
            <a:r>
              <a:rPr lang="en-US" sz="1200" dirty="0" smtClean="0">
                <a:solidFill>
                  <a:srgbClr val="A31515"/>
                </a:solidFill>
                <a:latin typeface="Cascadia Mono"/>
                <a:ea typeface="Calibri"/>
              </a:rPr>
              <a:t>&gt;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Konstruktor</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Inicijalizacija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privatnih</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varijabli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koristeći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inicijaliznu</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listu</a:t>
            </a:r>
            <a:endParaRPr lang="en-US" sz="1200" dirty="0" smtClean="0">
              <a:latin typeface="Times New Roman"/>
              <a:ea typeface="Times New Roman"/>
            </a:endParaRPr>
          </a:p>
          <a:p>
            <a:pPr>
              <a:buNone/>
            </a:pPr>
            <a:r>
              <a:rPr lang="en-US" sz="1200" dirty="0" err="1" smtClean="0">
                <a:solidFill>
                  <a:srgbClr val="2B91AF"/>
                </a:solidFill>
                <a:latin typeface="Cascadia Mono"/>
                <a:ea typeface="Calibri"/>
              </a:rPr>
              <a:t>MainGame</a:t>
            </a:r>
            <a:r>
              <a:rPr lang="en-US" sz="1200" dirty="0" smtClean="0">
                <a:solidFill>
                  <a:srgbClr val="000000"/>
                </a:solidFill>
                <a:latin typeface="Cascadia Mono"/>
                <a:ea typeface="Calibri"/>
              </a:rPr>
              <a:t>::</a:t>
            </a:r>
            <a:r>
              <a:rPr lang="en-US" sz="1200" dirty="0" err="1" smtClean="0">
                <a:solidFill>
                  <a:srgbClr val="000000"/>
                </a:solidFill>
                <a:latin typeface="Cascadia Mono"/>
                <a:ea typeface="Calibri"/>
              </a:rPr>
              <a:t>MainGame</a:t>
            </a: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screenWidth</a:t>
            </a:r>
            <a:r>
              <a:rPr lang="en-US" sz="1200" dirty="0" smtClean="0">
                <a:solidFill>
                  <a:srgbClr val="000000"/>
                </a:solidFill>
                <a:latin typeface="Cascadia Mono"/>
                <a:ea typeface="Calibri"/>
              </a:rPr>
              <a:t>(1920),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screenHeight</a:t>
            </a:r>
            <a:r>
              <a:rPr lang="en-US" sz="1200" dirty="0" smtClean="0">
                <a:solidFill>
                  <a:srgbClr val="000000"/>
                </a:solidFill>
                <a:latin typeface="Cascadia Mono"/>
                <a:ea typeface="Calibri"/>
              </a:rPr>
              <a:t>(1080),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gameState</a:t>
            </a:r>
            <a:r>
              <a:rPr lang="en-US" sz="1200" dirty="0" smtClean="0">
                <a:solidFill>
                  <a:srgbClr val="000000"/>
                </a:solidFill>
                <a:latin typeface="Cascadia Mono"/>
                <a:ea typeface="Calibri"/>
              </a:rPr>
              <a:t>(</a:t>
            </a:r>
            <a:r>
              <a:rPr lang="en-US" sz="1200" dirty="0" err="1" smtClean="0">
                <a:solidFill>
                  <a:srgbClr val="2B91AF"/>
                </a:solidFill>
                <a:latin typeface="Cascadia Mono"/>
                <a:ea typeface="Calibri"/>
              </a:rPr>
              <a:t>GameState</a:t>
            </a:r>
            <a:r>
              <a:rPr lang="en-US" sz="1200" dirty="0" smtClean="0">
                <a:solidFill>
                  <a:srgbClr val="000000"/>
                </a:solidFill>
                <a:latin typeface="Cascadia Mono"/>
                <a:ea typeface="Calibri"/>
              </a:rPr>
              <a:t>::</a:t>
            </a:r>
            <a:r>
              <a:rPr lang="en-US" sz="1200" dirty="0" smtClean="0">
                <a:solidFill>
                  <a:srgbClr val="2F4F4F"/>
                </a:solidFill>
                <a:latin typeface="Cascadia Mono"/>
                <a:ea typeface="Calibri"/>
              </a:rPr>
              <a:t>PLAY</a:t>
            </a: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maxFPS</a:t>
            </a:r>
            <a:r>
              <a:rPr lang="en-US" sz="1200" dirty="0" smtClean="0">
                <a:solidFill>
                  <a:srgbClr val="000000"/>
                </a:solidFill>
                <a:latin typeface="Cascadia Mono"/>
                <a:ea typeface="Calibri"/>
              </a:rPr>
              <a:t>(75.f),</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_fps(0.0f)</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camera.init</a:t>
            </a:r>
            <a:r>
              <a:rPr lang="en-US" sz="1200" dirty="0" smtClean="0">
                <a:solidFill>
                  <a:srgbClr val="000000"/>
                </a:solidFill>
                <a:latin typeface="Cascadia Mono"/>
                <a:ea typeface="Calibri"/>
              </a:rPr>
              <a:t>(_</a:t>
            </a:r>
            <a:r>
              <a:rPr lang="en-US" sz="1200" dirty="0" err="1" smtClean="0">
                <a:solidFill>
                  <a:srgbClr val="000000"/>
                </a:solidFill>
                <a:latin typeface="Cascadia Mono"/>
                <a:ea typeface="Calibri"/>
              </a:rPr>
              <a:t>screenWidth</a:t>
            </a: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screenHeight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p>
          <a:p>
            <a:pPr>
              <a:buNone/>
            </a:pPr>
            <a:r>
              <a:rPr lang="en-US" sz="1200" dirty="0" smtClean="0">
                <a:solidFill>
                  <a:srgbClr val="008000"/>
                </a:solidFill>
                <a:latin typeface="Cascadia Mono"/>
                <a:ea typeface="Calibri"/>
              </a:rPr>
              <a:t>// U </a:t>
            </a:r>
            <a:r>
              <a:rPr lang="en-US" sz="1200" dirty="0" err="1" smtClean="0">
                <a:solidFill>
                  <a:srgbClr val="008000"/>
                </a:solidFill>
                <a:latin typeface="Cascadia Mono"/>
                <a:ea typeface="Calibri"/>
              </a:rPr>
              <a:t>dekonstruktoru</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trenutno</a:t>
            </a:r>
            <a:r>
              <a:rPr lang="en-US" sz="1200" dirty="0" smtClean="0">
                <a:solidFill>
                  <a:srgbClr val="008000"/>
                </a:solidFill>
                <a:latin typeface="Cascadia Mono"/>
                <a:ea typeface="Calibri"/>
              </a:rPr>
              <a:t> ne </a:t>
            </a:r>
            <a:r>
              <a:rPr lang="en-US" sz="1200" dirty="0" err="1" smtClean="0">
                <a:solidFill>
                  <a:srgbClr val="008000"/>
                </a:solidFill>
                <a:latin typeface="Cascadia Mono"/>
                <a:ea typeface="Calibri"/>
              </a:rPr>
              <a:t>radimo</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ništa</a:t>
            </a:r>
            <a:endParaRPr lang="en-US" sz="1800" dirty="0" smtClean="0">
              <a:latin typeface="Times New Roman"/>
              <a:ea typeface="Times New Roman"/>
            </a:endParaRPr>
          </a:p>
          <a:p>
            <a:pPr>
              <a:buNone/>
            </a:pPr>
            <a:r>
              <a:rPr lang="en-US" sz="1200" dirty="0" err="1" smtClean="0">
                <a:solidFill>
                  <a:srgbClr val="2B91AF"/>
                </a:solidFill>
                <a:latin typeface="Cascadia Mono"/>
                <a:ea typeface="Calibri"/>
              </a:rPr>
              <a:t>MainGame</a:t>
            </a:r>
            <a:r>
              <a:rPr lang="en-US" sz="1200" dirty="0" smtClean="0">
                <a:solidFill>
                  <a:srgbClr val="000000"/>
                </a:solidFill>
                <a:latin typeface="Cascadia Mono"/>
                <a:ea typeface="Calibri"/>
              </a:rPr>
              <a:t>::~</a:t>
            </a:r>
            <a:r>
              <a:rPr lang="en-US" sz="1200" dirty="0" err="1" smtClean="0">
                <a:solidFill>
                  <a:srgbClr val="000000"/>
                </a:solidFill>
                <a:latin typeface="Cascadia Mono"/>
                <a:ea typeface="Calibri"/>
              </a:rPr>
              <a:t>MainGame</a:t>
            </a:r>
            <a:r>
              <a:rPr lang="en-US" sz="1200" dirty="0" smtClean="0">
                <a:solidFill>
                  <a:srgbClr val="000000"/>
                </a:solidFill>
                <a:latin typeface="Cascadia Mono"/>
                <a:ea typeface="Calibri"/>
              </a:rPr>
              <a:t>()</a:t>
            </a:r>
            <a:endParaRPr lang="en-US" sz="18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8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8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800" dirty="0" smtClean="0">
              <a:latin typeface="Times New Roman"/>
              <a:ea typeface="Times New Roman"/>
            </a:endParaRPr>
          </a:p>
          <a:p>
            <a:pPr>
              <a:buNone/>
            </a:pPr>
            <a:endParaRPr lang="en-US" sz="1200" dirty="0" smtClean="0">
              <a:latin typeface="Times New Roman"/>
              <a:ea typeface="Times New Roman"/>
            </a:endParaRP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32500" lnSpcReduction="20000"/>
          </a:bodyPr>
          <a:lstStyle/>
          <a:p>
            <a:pPr>
              <a:buNone/>
            </a:pP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Polazna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tačka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programa</a:t>
            </a:r>
            <a:endParaRPr lang="en-US" sz="3700" dirty="0" smtClean="0">
              <a:latin typeface="Times New Roman"/>
              <a:ea typeface="Times New Roman"/>
            </a:endParaRPr>
          </a:p>
          <a:p>
            <a:pPr>
              <a:buNone/>
            </a:pPr>
            <a:r>
              <a:rPr lang="en-US" sz="3700" dirty="0" smtClean="0">
                <a:solidFill>
                  <a:srgbClr val="0000FF"/>
                </a:solidFill>
                <a:latin typeface="Cascadia Mono"/>
                <a:ea typeface="Calibri"/>
              </a:rPr>
              <a:t>void</a:t>
            </a:r>
            <a:r>
              <a:rPr lang="en-US" sz="3700" dirty="0" smtClean="0">
                <a:solidFill>
                  <a:srgbClr val="000000"/>
                </a:solidFill>
                <a:latin typeface="Cascadia Mono"/>
                <a:ea typeface="Calibri"/>
              </a:rPr>
              <a:t> </a:t>
            </a:r>
            <a:r>
              <a:rPr lang="en-US" sz="3700" dirty="0" err="1" smtClean="0">
                <a:solidFill>
                  <a:srgbClr val="2B91AF"/>
                </a:solidFill>
                <a:latin typeface="Cascadia Mono"/>
                <a:ea typeface="Calibri"/>
              </a:rPr>
              <a:t>MainGame</a:t>
            </a:r>
            <a:r>
              <a:rPr lang="en-US" sz="3700" dirty="0" smtClean="0">
                <a:solidFill>
                  <a:srgbClr val="000000"/>
                </a:solidFill>
                <a:latin typeface="Cascadia Mono"/>
                <a:ea typeface="Calibri"/>
              </a:rPr>
              <a:t>::run()</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potrebnih</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sistema</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err="1" smtClean="0">
                <a:solidFill>
                  <a:srgbClr val="000000"/>
                </a:solidFill>
                <a:latin typeface="Cascadia Mono"/>
                <a:ea typeface="Calibri"/>
              </a:rPr>
              <a:t>initSystems</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Pokretanje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glavne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petlje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za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simulaciju</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err="1" smtClean="0">
                <a:solidFill>
                  <a:srgbClr val="000000"/>
                </a:solidFill>
                <a:latin typeface="Cascadia Mono"/>
                <a:ea typeface="Calibri"/>
              </a:rPr>
              <a:t>gameLoop</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endParaRPr lang="en-US" sz="3700" dirty="0" smtClean="0">
              <a:latin typeface="Times New Roman"/>
              <a:ea typeface="Times New Roman"/>
            </a:endParaRPr>
          </a:p>
          <a:p>
            <a:pPr>
              <a:buNone/>
            </a:pP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a:t>
            </a:r>
            <a:r>
              <a:rPr lang="en-US" sz="3700" i="1" dirty="0" smtClean="0">
                <a:solidFill>
                  <a:srgbClr val="008000"/>
                </a:solidFill>
                <a:latin typeface="Times New Roman"/>
                <a:ea typeface="Calibri"/>
                <a:cs typeface="Cascadia Mono"/>
              </a:rPr>
              <a:t>OpenGL</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šejder</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programa</a:t>
            </a:r>
            <a:endParaRPr lang="en-US" sz="3700" dirty="0" smtClean="0">
              <a:latin typeface="Times New Roman"/>
              <a:ea typeface="Times New Roman"/>
            </a:endParaRPr>
          </a:p>
          <a:p>
            <a:pPr>
              <a:buNone/>
            </a:pPr>
            <a:r>
              <a:rPr lang="en-US" sz="3700" dirty="0" smtClean="0">
                <a:solidFill>
                  <a:srgbClr val="0000FF"/>
                </a:solidFill>
                <a:latin typeface="Cascadia Mono"/>
                <a:ea typeface="Calibri"/>
              </a:rPr>
              <a:t>void</a:t>
            </a:r>
            <a:r>
              <a:rPr lang="en-US" sz="3700" dirty="0" smtClean="0">
                <a:solidFill>
                  <a:srgbClr val="000000"/>
                </a:solidFill>
                <a:latin typeface="Cascadia Mono"/>
                <a:ea typeface="Calibri"/>
              </a:rPr>
              <a:t> </a:t>
            </a:r>
            <a:r>
              <a:rPr lang="en-US" sz="3700" dirty="0" err="1" smtClean="0">
                <a:solidFill>
                  <a:srgbClr val="2B91AF"/>
                </a:solidFill>
                <a:latin typeface="Cascadia Mono"/>
                <a:ea typeface="Calibri"/>
              </a:rPr>
              <a:t>MainGame</a:t>
            </a:r>
            <a:r>
              <a:rPr lang="en-US" sz="3700" dirty="0" smtClean="0">
                <a:solidFill>
                  <a:srgbClr val="000000"/>
                </a:solidFill>
                <a:latin typeface="Cascadia Mono"/>
                <a:ea typeface="Calibri"/>
              </a:rPr>
              <a:t>::</a:t>
            </a:r>
            <a:r>
              <a:rPr lang="en-US" sz="3700" dirty="0" err="1" smtClean="0">
                <a:solidFill>
                  <a:srgbClr val="000000"/>
                </a:solidFill>
                <a:latin typeface="Cascadia Mono"/>
                <a:ea typeface="Calibri"/>
              </a:rPr>
              <a:t>initSystems</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Kreiranje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prozora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sa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imenom</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širinom</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visinom</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dodatnim</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opcijama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za</a:t>
            </a:r>
            <a:r>
              <a:rPr lang="en-US" sz="3700" dirty="0" smtClean="0">
                <a:solidFill>
                  <a:srgbClr val="008000"/>
                </a:solidFill>
                <a:latin typeface="Cascadia Mono"/>
                <a:ea typeface="Calibri"/>
              </a:rPr>
              <a:t> tip </a:t>
            </a:r>
            <a:r>
              <a:rPr lang="en-US" sz="3700" dirty="0" err="1" smtClean="0">
                <a:solidFill>
                  <a:srgbClr val="008000"/>
                </a:solidFill>
                <a:latin typeface="Cascadia Mono"/>
                <a:ea typeface="Calibri"/>
              </a:rPr>
              <a:t>prozora</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window.create</a:t>
            </a:r>
            <a:r>
              <a:rPr lang="en-US" sz="3700" dirty="0" smtClean="0">
                <a:solidFill>
                  <a:srgbClr val="000000"/>
                </a:solidFill>
                <a:latin typeface="Cascadia Mono"/>
                <a:ea typeface="Calibri"/>
              </a:rPr>
              <a:t>(</a:t>
            </a:r>
            <a:r>
              <a:rPr lang="en-US" sz="3700" dirty="0" smtClean="0">
                <a:solidFill>
                  <a:srgbClr val="A31515"/>
                </a:solidFill>
                <a:latin typeface="Cascadia Mono"/>
                <a:ea typeface="Calibri"/>
              </a:rPr>
              <a:t>"</a:t>
            </a:r>
            <a:r>
              <a:rPr lang="en-US" sz="3700" dirty="0" err="1" smtClean="0">
                <a:solidFill>
                  <a:srgbClr val="A31515"/>
                </a:solidFill>
                <a:latin typeface="Cascadia Mono"/>
                <a:ea typeface="Calibri"/>
              </a:rPr>
              <a:t>Zavrsni</a:t>
            </a:r>
            <a:r>
              <a:rPr lang="en-US" sz="3700" dirty="0" smtClean="0">
                <a:solidFill>
                  <a:srgbClr val="A31515"/>
                </a:solidFill>
                <a:latin typeface="Cascadia Mono"/>
                <a:ea typeface="Calibri"/>
              </a:rPr>
              <a:t> </a:t>
            </a:r>
            <a:r>
              <a:rPr lang="en-US" sz="3700" dirty="0" err="1" smtClean="0">
                <a:solidFill>
                  <a:srgbClr val="A31515"/>
                </a:solidFill>
                <a:latin typeface="Cascadia Mono"/>
                <a:ea typeface="Calibri"/>
              </a:rPr>
              <a:t>rad</a:t>
            </a:r>
            <a:r>
              <a:rPr lang="en-US" sz="3700" dirty="0" smtClean="0">
                <a:solidFill>
                  <a:srgbClr val="A31515"/>
                </a:solidFill>
                <a:latin typeface="Cascadia Mono"/>
                <a:ea typeface="Calibri"/>
              </a:rPr>
              <a:t> - </a:t>
            </a:r>
            <a:r>
              <a:rPr lang="en-US" sz="3700" dirty="0" err="1" smtClean="0">
                <a:solidFill>
                  <a:srgbClr val="A31515"/>
                </a:solidFill>
                <a:latin typeface="Cascadia Mono"/>
                <a:ea typeface="Calibri"/>
              </a:rPr>
              <a:t>Dusan</a:t>
            </a:r>
            <a:r>
              <a:rPr lang="en-US" sz="3700" dirty="0" smtClean="0">
                <a:solidFill>
                  <a:srgbClr val="A31515"/>
                </a:solidFill>
                <a:latin typeface="Cascadia Mono"/>
                <a:ea typeface="Calibri"/>
              </a:rPr>
              <a:t> </a:t>
            </a:r>
            <a:r>
              <a:rPr lang="en-US" sz="3700" dirty="0" err="1" smtClean="0">
                <a:solidFill>
                  <a:srgbClr val="A31515"/>
                </a:solidFill>
                <a:latin typeface="Cascadia Mono"/>
                <a:ea typeface="Calibri"/>
              </a:rPr>
              <a:t>Fajler</a:t>
            </a:r>
            <a:r>
              <a:rPr lang="en-US" sz="3700" dirty="0" smtClean="0">
                <a:solidFill>
                  <a:srgbClr val="A31515"/>
                </a:solidFill>
                <a:latin typeface="Cascadia Mono"/>
                <a:ea typeface="Calibri"/>
              </a:rPr>
              <a:t>"</a:t>
            </a: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screenWidth</a:t>
            </a: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screenHeight</a:t>
            </a:r>
            <a:r>
              <a:rPr lang="en-US" sz="3700" dirty="0" smtClean="0">
                <a:solidFill>
                  <a:srgbClr val="000000"/>
                </a:solidFill>
                <a:latin typeface="Cascadia Mono"/>
                <a:ea typeface="Calibri"/>
              </a:rPr>
              <a:t>, 0);</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a:t>
            </a:r>
            <a:r>
              <a:rPr lang="en-US" sz="3700" i="1" dirty="0" smtClean="0">
                <a:solidFill>
                  <a:srgbClr val="008000"/>
                </a:solidFill>
                <a:latin typeface="Times New Roman"/>
                <a:ea typeface="Calibri"/>
                <a:cs typeface="Cascadia Mono"/>
              </a:rPr>
              <a:t>OpenGL</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šejder</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programa</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err="1" smtClean="0">
                <a:solidFill>
                  <a:srgbClr val="000000"/>
                </a:solidFill>
                <a:latin typeface="Cascadia Mono"/>
                <a:ea typeface="Calibri"/>
              </a:rPr>
              <a:t>initShaders</a:t>
            </a:r>
            <a:r>
              <a:rPr lang="en-US" sz="3700" dirty="0" smtClean="0">
                <a:solidFill>
                  <a:srgbClr val="000000"/>
                </a:solidFill>
                <a:latin typeface="Cascadia Mono"/>
                <a:ea typeface="Calibri"/>
              </a:rPr>
              <a:t>();</a:t>
            </a:r>
            <a:endParaRPr lang="en-US" sz="3700" dirty="0" smtClean="0">
              <a:latin typeface="Times New Roman"/>
              <a:ea typeface="Times New Roman"/>
            </a:endParaRPr>
          </a:p>
          <a:p>
            <a:pPr marL="457200">
              <a:buNone/>
            </a:pP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_</a:t>
            </a:r>
            <a:r>
              <a:rPr lang="en-US" sz="3700" dirty="0" err="1" smtClean="0">
                <a:solidFill>
                  <a:srgbClr val="008000"/>
                </a:solidFill>
                <a:latin typeface="Cascadia Mono"/>
                <a:ea typeface="Calibri"/>
              </a:rPr>
              <a:t>spriteBatch</a:t>
            </a:r>
            <a:r>
              <a:rPr lang="en-US" sz="3700" dirty="0" smtClean="0">
                <a:solidFill>
                  <a:srgbClr val="008000"/>
                </a:solidFill>
                <a:latin typeface="Cascadia Mono"/>
                <a:ea typeface="Calibri"/>
              </a:rPr>
              <a:t> instance </a:t>
            </a:r>
            <a:r>
              <a:rPr lang="en-US" sz="3700" dirty="0" err="1" smtClean="0">
                <a:solidFill>
                  <a:srgbClr val="008000"/>
                </a:solidFill>
                <a:latin typeface="Cascadia Mono"/>
                <a:ea typeface="Calibri"/>
              </a:rPr>
              <a:t>koju</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ćemo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da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koristimo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za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grupno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iscrtavanje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boida</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spriteBatch.init</a:t>
            </a:r>
            <a:r>
              <a:rPr lang="en-US" sz="3700" dirty="0" smtClean="0">
                <a:solidFill>
                  <a:srgbClr val="000000"/>
                </a:solidFill>
                <a:latin typeface="Cascadia Mono"/>
                <a:ea typeface="Calibri"/>
              </a:rPr>
              <a:t>();</a:t>
            </a:r>
            <a:endParaRPr lang="en-US" sz="3700" dirty="0" smtClean="0">
              <a:latin typeface="Times New Roman"/>
              <a:ea typeface="Times New Roman"/>
            </a:endParaRPr>
          </a:p>
          <a:p>
            <a:pPr marL="457200">
              <a:buNone/>
            </a:pP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Inicijalizacija</a:t>
            </a:r>
            <a:r>
              <a:rPr lang="en-US" sz="3700" dirty="0" smtClean="0">
                <a:solidFill>
                  <a:srgbClr val="008000"/>
                </a:solidFill>
                <a:latin typeface="Cascadia Mono"/>
                <a:ea typeface="Calibri"/>
              </a:rPr>
              <a:t> _</a:t>
            </a:r>
            <a:r>
              <a:rPr lang="en-US" sz="3700" dirty="0" err="1" smtClean="0">
                <a:solidFill>
                  <a:srgbClr val="008000"/>
                </a:solidFill>
                <a:latin typeface="Cascadia Mono"/>
                <a:ea typeface="Calibri"/>
              </a:rPr>
              <a:t>fpsLimiter</a:t>
            </a:r>
            <a:r>
              <a:rPr lang="en-US" sz="3700" dirty="0" smtClean="0">
                <a:solidFill>
                  <a:srgbClr val="008000"/>
                </a:solidFill>
                <a:latin typeface="Cascadia Mono"/>
                <a:ea typeface="Calibri"/>
              </a:rPr>
              <a:t> instance </a:t>
            </a:r>
            <a:r>
              <a:rPr lang="en-US" sz="3700" dirty="0" err="1" smtClean="0">
                <a:solidFill>
                  <a:srgbClr val="008000"/>
                </a:solidFill>
                <a:latin typeface="Cascadia Mono"/>
                <a:ea typeface="Calibri"/>
              </a:rPr>
              <a:t>koju</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koristimo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za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limitiranje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koliko</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ćemo</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frejmova</a:t>
            </a:r>
            <a:r>
              <a:rPr lang="en-US" sz="3700" dirty="0" smtClean="0">
                <a:solidFill>
                  <a:srgbClr val="008000"/>
                </a:solidFill>
                <a:latin typeface="Cascadia Mono"/>
                <a:ea typeface="Calibri"/>
              </a:rPr>
              <a:t> u </a:t>
            </a:r>
            <a:r>
              <a:rPr lang="en-US" sz="3700" dirty="0" err="1" smtClean="0">
                <a:solidFill>
                  <a:srgbClr val="008000"/>
                </a:solidFill>
                <a:latin typeface="Cascadia Mono"/>
                <a:ea typeface="Calibri"/>
              </a:rPr>
              <a:t>sekundi</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obrađivati</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fpsLimiter.init</a:t>
            </a:r>
            <a:r>
              <a:rPr lang="en-US" sz="3700" dirty="0" smtClean="0">
                <a:solidFill>
                  <a:srgbClr val="000000"/>
                </a:solidFill>
                <a:latin typeface="Cascadia Mono"/>
                <a:ea typeface="Calibri"/>
              </a:rPr>
              <a:t>(_</a:t>
            </a:r>
            <a:r>
              <a:rPr lang="en-US" sz="3700" dirty="0" err="1" smtClean="0">
                <a:solidFill>
                  <a:srgbClr val="000000"/>
                </a:solidFill>
                <a:latin typeface="Cascadia Mono"/>
                <a:ea typeface="Calibri"/>
              </a:rPr>
              <a:t>maxFPS</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Postavljanje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granica</a:t>
            </a:r>
            <a:r>
              <a:rPr lang="en-US" sz="3700" dirty="0" smtClean="0">
                <a:solidFill>
                  <a:srgbClr val="008000"/>
                </a:solidFill>
                <a:latin typeface="Cascadia Mono"/>
                <a:ea typeface="Calibri"/>
              </a:rPr>
              <a:t> u </a:t>
            </a:r>
            <a:r>
              <a:rPr lang="en-US" sz="3700" dirty="0" err="1" smtClean="0">
                <a:solidFill>
                  <a:srgbClr val="008000"/>
                </a:solidFill>
                <a:latin typeface="Cascadia Mono"/>
                <a:ea typeface="Calibri"/>
              </a:rPr>
              <a:t>kojima</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će</a:t>
            </a:r>
            <a:r>
              <a:rPr lang="en-US" sz="3700" dirty="0" smtClean="0">
                <a:solidFill>
                  <a:srgbClr val="008000"/>
                </a:solidFill>
                <a:latin typeface="Cascadia Mono"/>
                <a:ea typeface="Calibri"/>
              </a:rPr>
              <a:t> se </a:t>
            </a:r>
            <a:r>
              <a:rPr lang="en-US" sz="3700" dirty="0" err="1" smtClean="0">
                <a:solidFill>
                  <a:srgbClr val="008000"/>
                </a:solidFill>
                <a:latin typeface="Cascadia Mono"/>
                <a:ea typeface="Calibri"/>
              </a:rPr>
              <a:t>stvoriti</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boidi</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boidManager.updateBounds</a:t>
            </a:r>
            <a:r>
              <a:rPr lang="en-US" sz="3700" dirty="0" smtClean="0">
                <a:solidFill>
                  <a:srgbClr val="000000"/>
                </a:solidFill>
                <a:latin typeface="Cascadia Mono"/>
                <a:ea typeface="Calibri"/>
              </a:rPr>
              <a:t>(_</a:t>
            </a:r>
            <a:r>
              <a:rPr lang="en-US" sz="3700" dirty="0" err="1" smtClean="0">
                <a:solidFill>
                  <a:srgbClr val="000000"/>
                </a:solidFill>
                <a:latin typeface="Cascadia Mono"/>
                <a:ea typeface="Calibri"/>
              </a:rPr>
              <a:t>screenWidth</a:t>
            </a: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screenHeight</a:t>
            </a: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Stvaranje</a:t>
            </a:r>
            <a:r>
              <a:rPr lang="en-US" sz="3700" dirty="0" smtClean="0">
                <a:solidFill>
                  <a:srgbClr val="008000"/>
                </a:solidFill>
                <a:latin typeface="Cascadia Mono"/>
                <a:ea typeface="Calibri"/>
              </a:rPr>
              <a:t> </a:t>
            </a:r>
            <a:r>
              <a:rPr lang="en-US" sz="3700" dirty="0" err="1" smtClean="0">
                <a:solidFill>
                  <a:srgbClr val="008000"/>
                </a:solidFill>
                <a:latin typeface="Cascadia Mono"/>
                <a:ea typeface="Calibri"/>
              </a:rPr>
              <a:t>boida</a:t>
            </a:r>
            <a:r>
              <a:rPr lang="en-US" sz="3700" dirty="0" smtClean="0">
                <a:solidFill>
                  <a:srgbClr val="008000"/>
                </a:solidFill>
                <a:latin typeface="Cascadia Mono"/>
                <a:ea typeface="Calibri"/>
              </a:rPr>
              <a:t> </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_</a:t>
            </a:r>
            <a:r>
              <a:rPr lang="en-US" sz="3700" dirty="0" err="1" smtClean="0">
                <a:solidFill>
                  <a:srgbClr val="000000"/>
                </a:solidFill>
                <a:latin typeface="Cascadia Mono"/>
                <a:ea typeface="Calibri"/>
              </a:rPr>
              <a:t>boidManager.spawnBoids</a:t>
            </a:r>
            <a:r>
              <a:rPr lang="en-US" sz="3700" dirty="0" smtClean="0">
                <a:solidFill>
                  <a:srgbClr val="000000"/>
                </a:solidFill>
                <a:latin typeface="Cascadia Mono"/>
                <a:ea typeface="Calibri"/>
              </a:rPr>
              <a:t>(300, </a:t>
            </a:r>
            <a:r>
              <a:rPr lang="en-US" sz="3700" dirty="0" err="1" smtClean="0">
                <a:solidFill>
                  <a:srgbClr val="000000"/>
                </a:solidFill>
                <a:latin typeface="Cascadia Mono"/>
                <a:ea typeface="Calibri"/>
              </a:rPr>
              <a:t>glm</a:t>
            </a:r>
            <a:r>
              <a:rPr lang="en-US" sz="3700" dirty="0" smtClean="0">
                <a:solidFill>
                  <a:srgbClr val="000000"/>
                </a:solidFill>
                <a:latin typeface="Cascadia Mono"/>
                <a:ea typeface="Calibri"/>
              </a:rPr>
              <a:t>::</a:t>
            </a:r>
            <a:r>
              <a:rPr lang="en-US" sz="3700" dirty="0" smtClean="0">
                <a:solidFill>
                  <a:srgbClr val="2B91AF"/>
                </a:solidFill>
                <a:latin typeface="Cascadia Mono"/>
                <a:ea typeface="Calibri"/>
              </a:rPr>
              <a:t>vec2</a:t>
            </a:r>
            <a:r>
              <a:rPr lang="en-US" sz="3700" dirty="0" smtClean="0">
                <a:solidFill>
                  <a:srgbClr val="000000"/>
                </a:solidFill>
                <a:latin typeface="Cascadia Mono"/>
                <a:ea typeface="Calibri"/>
              </a:rPr>
              <a:t>(0.f, 0.f));</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 </a:t>
            </a:r>
            <a:endParaRPr lang="en-US" sz="3700" dirty="0" smtClean="0">
              <a:latin typeface="Times New Roman"/>
              <a:ea typeface="Times New Roman"/>
            </a:endParaRPr>
          </a:p>
          <a:p>
            <a:pPr>
              <a:buNone/>
            </a:pPr>
            <a:r>
              <a:rPr lang="en-US" sz="3700" dirty="0" smtClean="0">
                <a:solidFill>
                  <a:srgbClr val="000000"/>
                </a:solidFill>
                <a:latin typeface="Cascadia Mono"/>
                <a:ea typeface="Calibri"/>
              </a:rPr>
              <a:t>}</a:t>
            </a:r>
            <a:endParaRPr lang="en-US" sz="3700" dirty="0" smtClean="0">
              <a:latin typeface="Times New Roman"/>
              <a:ea typeface="Times New Roman"/>
            </a:endParaRP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Inicijalizacija</a:t>
            </a:r>
            <a:r>
              <a:rPr lang="en-US" sz="1200" dirty="0" smtClean="0">
                <a:solidFill>
                  <a:srgbClr val="008000"/>
                </a:solidFill>
                <a:latin typeface="Cascadia Mono"/>
                <a:ea typeface="Calibri"/>
              </a:rPr>
              <a:t> </a:t>
            </a:r>
            <a:r>
              <a:rPr lang="en-US" sz="1200" i="1" dirty="0" smtClean="0">
                <a:solidFill>
                  <a:srgbClr val="008000"/>
                </a:solidFill>
                <a:latin typeface="Times New Roman"/>
                <a:ea typeface="Calibri"/>
                <a:cs typeface="Cascadia Mono"/>
              </a:rPr>
              <a:t>OpenGL</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šejder</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programa</a:t>
            </a:r>
            <a:endParaRPr lang="en-US" sz="1200" dirty="0" smtClean="0">
              <a:latin typeface="Times New Roman"/>
              <a:ea typeface="Times New Roman"/>
            </a:endParaRPr>
          </a:p>
          <a:p>
            <a:pPr>
              <a:buNone/>
            </a:pPr>
            <a:r>
              <a:rPr lang="en-US" sz="1200" dirty="0" smtClean="0">
                <a:solidFill>
                  <a:srgbClr val="0000FF"/>
                </a:solidFill>
                <a:latin typeface="Cascadia Mono"/>
                <a:ea typeface="Calibri"/>
              </a:rPr>
              <a:t>void</a:t>
            </a:r>
            <a:r>
              <a:rPr lang="en-US" sz="1200" dirty="0" smtClean="0">
                <a:solidFill>
                  <a:srgbClr val="000000"/>
                </a:solidFill>
                <a:latin typeface="Cascadia Mono"/>
                <a:ea typeface="Calibri"/>
              </a:rPr>
              <a:t> </a:t>
            </a:r>
            <a:r>
              <a:rPr lang="en-US" sz="1200" dirty="0" err="1" smtClean="0">
                <a:solidFill>
                  <a:srgbClr val="2B91AF"/>
                </a:solidFill>
                <a:latin typeface="Cascadia Mono"/>
                <a:ea typeface="Calibri"/>
              </a:rPr>
              <a:t>MainGame</a:t>
            </a:r>
            <a:r>
              <a:rPr lang="en-US" sz="1200" dirty="0" smtClean="0">
                <a:solidFill>
                  <a:srgbClr val="000000"/>
                </a:solidFill>
                <a:latin typeface="Cascadia Mono"/>
                <a:ea typeface="Calibri"/>
              </a:rPr>
              <a:t>::</a:t>
            </a:r>
            <a:r>
              <a:rPr lang="en-US" sz="1200" dirty="0" err="1" smtClean="0">
                <a:solidFill>
                  <a:srgbClr val="000000"/>
                </a:solidFill>
                <a:latin typeface="Cascadia Mono"/>
                <a:ea typeface="Calibri"/>
              </a:rPr>
              <a:t>initShaders</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Kompajliranje</a:t>
            </a:r>
            <a:r>
              <a:rPr lang="en-US" sz="1200" dirty="0" smtClean="0">
                <a:solidFill>
                  <a:srgbClr val="008000"/>
                </a:solidFill>
                <a:latin typeface="Cascadia Mono"/>
                <a:ea typeface="Calibri"/>
              </a:rPr>
              <a:t> </a:t>
            </a:r>
            <a:r>
              <a:rPr lang="en-US" sz="1200" i="1" dirty="0" smtClean="0">
                <a:solidFill>
                  <a:srgbClr val="008000"/>
                </a:solidFill>
                <a:latin typeface="Times New Roman"/>
                <a:ea typeface="Calibri"/>
                <a:cs typeface="Cascadia Mono"/>
              </a:rPr>
              <a:t>OpenGL</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šejdera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iz</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putanje</a:t>
            </a:r>
            <a:endParaRPr lang="en-US" sz="1200" dirty="0" smtClean="0">
              <a:latin typeface="Times New Roman"/>
              <a:ea typeface="Times New Roman"/>
            </a:endParaRPr>
          </a:p>
          <a:p>
            <a:pPr marL="457200">
              <a:buNone/>
            </a:pPr>
            <a:r>
              <a:rPr lang="en-US" sz="1200" dirty="0" smtClean="0">
                <a:solidFill>
                  <a:srgbClr val="000000"/>
                </a:solidFill>
                <a:latin typeface="Cascadia Mono"/>
                <a:ea typeface="Calibri"/>
              </a:rPr>
              <a:t>_</a:t>
            </a:r>
            <a:r>
              <a:rPr lang="en-US" sz="1200" dirty="0" err="1" smtClean="0">
                <a:solidFill>
                  <a:srgbClr val="000000"/>
                </a:solidFill>
                <a:latin typeface="Cascadia Mono"/>
                <a:ea typeface="Calibri"/>
              </a:rPr>
              <a:t>colorProgram.compileShaders</a:t>
            </a:r>
            <a:r>
              <a:rPr lang="en-US" sz="1200" dirty="0" smtClean="0">
                <a:solidFill>
                  <a:srgbClr val="000000"/>
                </a:solidFill>
                <a:latin typeface="Cascadia Mono"/>
                <a:ea typeface="Calibri"/>
              </a:rPr>
              <a:t>(</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shaders</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colorShading.vert</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 </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shaders</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colorShading.frag</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Dodavanje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atributa</a:t>
            </a:r>
            <a:r>
              <a:rPr lang="en-US" sz="1200" dirty="0" smtClean="0">
                <a:solidFill>
                  <a:srgbClr val="008000"/>
                </a:solidFill>
                <a:latin typeface="Cascadia Mono"/>
                <a:ea typeface="Calibri"/>
              </a:rPr>
              <a:t> _</a:t>
            </a:r>
            <a:r>
              <a:rPr lang="en-US" sz="1200" dirty="0" err="1" smtClean="0">
                <a:solidFill>
                  <a:srgbClr val="008000"/>
                </a:solidFill>
                <a:latin typeface="Cascadia Mono"/>
                <a:ea typeface="Calibri"/>
              </a:rPr>
              <a:t>colorProgram</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instanci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koju</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ćemo</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da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koristimo</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za</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iscrtavanje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boida</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colorProgram.addAttribute</a:t>
            </a:r>
            <a:r>
              <a:rPr lang="en-US" sz="1200" dirty="0" smtClean="0">
                <a:solidFill>
                  <a:srgbClr val="000000"/>
                </a:solidFill>
                <a:latin typeface="Cascadia Mono"/>
                <a:ea typeface="Calibri"/>
              </a:rPr>
              <a:t>(</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vertexPosition</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colorProgram.addAttribute</a:t>
            </a:r>
            <a:r>
              <a:rPr lang="en-US" sz="1200" dirty="0" smtClean="0">
                <a:solidFill>
                  <a:srgbClr val="000000"/>
                </a:solidFill>
                <a:latin typeface="Cascadia Mono"/>
                <a:ea typeface="Calibri"/>
              </a:rPr>
              <a:t>(</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vertexColor</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colorProgram.addAttribute</a:t>
            </a:r>
            <a:r>
              <a:rPr lang="en-US" sz="1200" dirty="0" smtClean="0">
                <a:solidFill>
                  <a:srgbClr val="000000"/>
                </a:solidFill>
                <a:latin typeface="Cascadia Mono"/>
                <a:ea typeface="Calibri"/>
              </a:rPr>
              <a:t>(</a:t>
            </a:r>
            <a:r>
              <a:rPr lang="en-US" sz="1200" dirty="0" smtClean="0">
                <a:solidFill>
                  <a:srgbClr val="A31515"/>
                </a:solidFill>
                <a:latin typeface="Cascadia Mono"/>
                <a:ea typeface="Calibri"/>
              </a:rPr>
              <a:t>"</a:t>
            </a:r>
            <a:r>
              <a:rPr lang="en-US" sz="1200" dirty="0" err="1" smtClean="0">
                <a:solidFill>
                  <a:srgbClr val="A31515"/>
                </a:solidFill>
                <a:latin typeface="Cascadia Mono"/>
                <a:ea typeface="Calibri"/>
              </a:rPr>
              <a:t>vertexUV</a:t>
            </a:r>
            <a:r>
              <a:rPr lang="en-US" sz="1200" dirty="0" smtClean="0">
                <a:solidFill>
                  <a:srgbClr val="A31515"/>
                </a:solidFill>
                <a:latin typeface="Cascadia Mono"/>
                <a:ea typeface="Calibri"/>
              </a:rPr>
              <a: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Linkovanje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šejdera</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colorProgram.linkShaders</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endParaRPr lang="en-US" sz="1200" dirty="0" smtClean="0">
              <a:latin typeface="Times New Roman"/>
              <a:ea typeface="Times New Roman"/>
            </a:endParaRPr>
          </a:p>
          <a:p>
            <a:pPr>
              <a:buNone/>
            </a:pPr>
            <a:r>
              <a:rPr lang="en-US" sz="1200" dirty="0" smtClean="0">
                <a:solidFill>
                  <a:srgbClr val="0000FF"/>
                </a:solidFill>
                <a:latin typeface="Cascadia Mono"/>
                <a:ea typeface="Calibri"/>
              </a:rPr>
              <a:t>void</a:t>
            </a:r>
            <a:r>
              <a:rPr lang="en-US" sz="1200" dirty="0" smtClean="0">
                <a:solidFill>
                  <a:srgbClr val="000000"/>
                </a:solidFill>
                <a:latin typeface="Cascadia Mono"/>
                <a:ea typeface="Calibri"/>
              </a:rPr>
              <a:t> </a:t>
            </a:r>
            <a:r>
              <a:rPr lang="en-US" sz="1200" dirty="0" err="1" smtClean="0">
                <a:solidFill>
                  <a:srgbClr val="2B91AF"/>
                </a:solidFill>
                <a:latin typeface="Cascadia Mono"/>
                <a:ea typeface="Calibri"/>
              </a:rPr>
              <a:t>MainGame</a:t>
            </a:r>
            <a:r>
              <a:rPr lang="en-US" sz="1200" dirty="0" smtClean="0">
                <a:solidFill>
                  <a:srgbClr val="000000"/>
                </a:solidFill>
                <a:latin typeface="Cascadia Mono"/>
                <a:ea typeface="Calibri"/>
              </a:rPr>
              <a:t>::</a:t>
            </a:r>
            <a:r>
              <a:rPr lang="en-US" sz="1200" dirty="0" err="1" smtClean="0">
                <a:solidFill>
                  <a:srgbClr val="000000"/>
                </a:solidFill>
                <a:latin typeface="Cascadia Mono"/>
                <a:ea typeface="Calibri"/>
              </a:rPr>
              <a:t>gameLoop</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Dok</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stanje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igre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nije</a:t>
            </a:r>
            <a:r>
              <a:rPr lang="en-US" sz="1200" dirty="0" smtClean="0">
                <a:solidFill>
                  <a:srgbClr val="008000"/>
                </a:solidFill>
                <a:latin typeface="Cascadia Mono"/>
                <a:ea typeface="Calibri"/>
              </a:rPr>
              <a:t> EXIT, </a:t>
            </a:r>
            <a:r>
              <a:rPr lang="en-US" sz="1200" dirty="0" err="1" smtClean="0">
                <a:solidFill>
                  <a:srgbClr val="008000"/>
                </a:solidFill>
                <a:latin typeface="Cascadia Mono"/>
                <a:ea typeface="Calibri"/>
              </a:rPr>
              <a:t>obrađivati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igru</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00FF"/>
                </a:solidFill>
                <a:latin typeface="Cascadia Mono"/>
                <a:ea typeface="Calibri"/>
              </a:rPr>
              <a:t>while</a:t>
            </a: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gameState</a:t>
            </a:r>
            <a:r>
              <a:rPr lang="en-US" sz="1200" dirty="0" smtClean="0">
                <a:solidFill>
                  <a:srgbClr val="000000"/>
                </a:solidFill>
                <a:latin typeface="Cascadia Mono"/>
                <a:ea typeface="Calibri"/>
              </a:rPr>
              <a:t> != </a:t>
            </a:r>
            <a:r>
              <a:rPr lang="en-US" sz="1200" dirty="0" err="1" smtClean="0">
                <a:solidFill>
                  <a:srgbClr val="2B91AF"/>
                </a:solidFill>
                <a:latin typeface="Cascadia Mono"/>
                <a:ea typeface="Calibri"/>
              </a:rPr>
              <a:t>GameState</a:t>
            </a:r>
            <a:r>
              <a:rPr lang="en-US" sz="1200" dirty="0" smtClean="0">
                <a:solidFill>
                  <a:srgbClr val="000000"/>
                </a:solidFill>
                <a:latin typeface="Cascadia Mono"/>
                <a:ea typeface="Calibri"/>
              </a:rPr>
              <a:t>::</a:t>
            </a:r>
            <a:r>
              <a:rPr lang="en-US" sz="1200" dirty="0" smtClean="0">
                <a:solidFill>
                  <a:srgbClr val="2F4F4F"/>
                </a:solidFill>
                <a:latin typeface="Cascadia Mono"/>
                <a:ea typeface="Calibri"/>
              </a:rPr>
              <a:t>EXIT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Signaliziranje</a:t>
            </a:r>
            <a:r>
              <a:rPr lang="en-US" sz="1200" dirty="0" smtClean="0">
                <a:solidFill>
                  <a:srgbClr val="008000"/>
                </a:solidFill>
                <a:latin typeface="Cascadia Mono"/>
                <a:ea typeface="Calibri"/>
              </a:rPr>
              <a:t> _</a:t>
            </a:r>
            <a:r>
              <a:rPr lang="en-US" sz="1200" dirty="0" err="1" smtClean="0">
                <a:solidFill>
                  <a:srgbClr val="008000"/>
                </a:solidFill>
                <a:latin typeface="Cascadia Mono"/>
                <a:ea typeface="Calibri"/>
              </a:rPr>
              <a:t>fpsLimiter</a:t>
            </a:r>
            <a:r>
              <a:rPr lang="en-US" sz="1200" dirty="0" smtClean="0">
                <a:solidFill>
                  <a:srgbClr val="008000"/>
                </a:solidFill>
                <a:latin typeface="Cascadia Mono"/>
                <a:ea typeface="Calibri"/>
              </a:rPr>
              <a:t>-u </a:t>
            </a:r>
            <a:r>
              <a:rPr lang="en-US" sz="1200" dirty="0" err="1" smtClean="0">
                <a:solidFill>
                  <a:srgbClr val="008000"/>
                </a:solidFill>
                <a:latin typeface="Cascadia Mono"/>
                <a:ea typeface="Calibri"/>
              </a:rPr>
              <a:t>da</a:t>
            </a:r>
            <a:r>
              <a:rPr lang="en-US" sz="1200" dirty="0" smtClean="0">
                <a:solidFill>
                  <a:srgbClr val="008000"/>
                </a:solidFill>
                <a:latin typeface="Cascadia Mono"/>
                <a:ea typeface="Calibri"/>
              </a:rPr>
              <a:t> je </a:t>
            </a:r>
            <a:r>
              <a:rPr lang="en-US" sz="1200" dirty="0" err="1" smtClean="0">
                <a:solidFill>
                  <a:srgbClr val="008000"/>
                </a:solidFill>
                <a:latin typeface="Cascadia Mono"/>
                <a:ea typeface="Calibri"/>
              </a:rPr>
              <a:t>frejm</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počeo</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fpsLimiter.beginFrame</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Provera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da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li</a:t>
            </a:r>
            <a:r>
              <a:rPr lang="en-US" sz="1200" dirty="0" smtClean="0">
                <a:solidFill>
                  <a:srgbClr val="008000"/>
                </a:solidFill>
                <a:latin typeface="Cascadia Mono"/>
                <a:ea typeface="Calibri"/>
              </a:rPr>
              <a:t> je </a:t>
            </a:r>
            <a:r>
              <a:rPr lang="en-US" sz="1200" dirty="0" err="1" smtClean="0">
                <a:solidFill>
                  <a:srgbClr val="008000"/>
                </a:solidFill>
                <a:latin typeface="Cascadia Mono"/>
                <a:ea typeface="Calibri"/>
              </a:rPr>
              <a:t>dobijen</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neki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ulaz</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iz</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miša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ili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tastature</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err="1" smtClean="0">
                <a:solidFill>
                  <a:srgbClr val="000000"/>
                </a:solidFill>
                <a:latin typeface="Cascadia Mono"/>
                <a:ea typeface="Calibri"/>
              </a:rPr>
              <a:t>processInput</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Računanje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simulacije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za</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sledeći</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frejm</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boidManager.updateBoids</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Ažuriranje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kamere</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a:t>
            </a:r>
            <a:r>
              <a:rPr lang="en-US" sz="1200" dirty="0" err="1" smtClean="0">
                <a:solidFill>
                  <a:srgbClr val="000000"/>
                </a:solidFill>
                <a:latin typeface="Cascadia Mono"/>
                <a:ea typeface="Calibri"/>
              </a:rPr>
              <a:t>camera.update</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iscrtavanje</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simulacije</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err="1" smtClean="0">
                <a:solidFill>
                  <a:srgbClr val="000000"/>
                </a:solidFill>
                <a:latin typeface="Cascadia Mono"/>
                <a:ea typeface="Calibri"/>
              </a:rPr>
              <a:t>drawGame</a:t>
            </a:r>
            <a:r>
              <a:rPr lang="en-US" sz="1200" dirty="0" smtClean="0">
                <a:solidFill>
                  <a:srgbClr val="000000"/>
                </a:solidFill>
                <a:latin typeface="Cascadia Mono"/>
                <a:ea typeface="Calibri"/>
              </a:rPr>
              <a:t>();</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Signaliziranje</a:t>
            </a:r>
            <a:r>
              <a:rPr lang="en-US" sz="1200" dirty="0" smtClean="0">
                <a:solidFill>
                  <a:srgbClr val="008000"/>
                </a:solidFill>
                <a:latin typeface="Cascadia Mono"/>
                <a:ea typeface="Calibri"/>
              </a:rPr>
              <a:t> _</a:t>
            </a:r>
            <a:r>
              <a:rPr lang="en-US" sz="1200" dirty="0" err="1" smtClean="0">
                <a:solidFill>
                  <a:srgbClr val="008000"/>
                </a:solidFill>
                <a:latin typeface="Cascadia Mono"/>
                <a:ea typeface="Calibri"/>
              </a:rPr>
              <a:t>fpsLimiter</a:t>
            </a:r>
            <a:r>
              <a:rPr lang="en-US" sz="1200" dirty="0" smtClean="0">
                <a:solidFill>
                  <a:srgbClr val="008000"/>
                </a:solidFill>
                <a:latin typeface="Cascadia Mono"/>
                <a:ea typeface="Calibri"/>
              </a:rPr>
              <a:t>-u </a:t>
            </a:r>
            <a:r>
              <a:rPr lang="en-US" sz="1200" dirty="0" err="1" smtClean="0">
                <a:solidFill>
                  <a:srgbClr val="008000"/>
                </a:solidFill>
                <a:latin typeface="Cascadia Mono"/>
                <a:ea typeface="Calibri"/>
              </a:rPr>
              <a:t>da</a:t>
            </a:r>
            <a:r>
              <a:rPr lang="en-US" sz="1200" dirty="0" smtClean="0">
                <a:solidFill>
                  <a:srgbClr val="008000"/>
                </a:solidFill>
                <a:latin typeface="Cascadia Mono"/>
                <a:ea typeface="Calibri"/>
              </a:rPr>
              <a:t> se </a:t>
            </a:r>
            <a:r>
              <a:rPr lang="en-US" sz="1200" dirty="0" err="1" smtClean="0">
                <a:solidFill>
                  <a:srgbClr val="008000"/>
                </a:solidFill>
                <a:latin typeface="Cascadia Mono"/>
                <a:ea typeface="Calibri"/>
              </a:rPr>
              <a:t>frejm</a:t>
            </a:r>
            <a:r>
              <a:rPr lang="en-US" sz="1200" dirty="0" smtClean="0">
                <a:solidFill>
                  <a:srgbClr val="008000"/>
                </a:solidFill>
                <a:latin typeface="Cascadia Mono"/>
                <a:ea typeface="Calibri"/>
              </a:rPr>
              <a:t> </a:t>
            </a:r>
            <a:r>
              <a:rPr lang="en-US" sz="1200" dirty="0" err="1" smtClean="0">
                <a:solidFill>
                  <a:srgbClr val="008000"/>
                </a:solidFill>
                <a:latin typeface="Cascadia Mono"/>
                <a:ea typeface="Calibri"/>
              </a:rPr>
              <a:t>završio</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_fps = _fpsLimiter.end();</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	}</a:t>
            </a:r>
            <a:endParaRPr lang="en-US" sz="1200" dirty="0" smtClean="0">
              <a:latin typeface="Times New Roman"/>
              <a:ea typeface="Times New Roman"/>
            </a:endParaRPr>
          </a:p>
          <a:p>
            <a:pPr>
              <a:buNone/>
            </a:pPr>
            <a:r>
              <a:rPr lang="en-US" sz="1200" dirty="0" smtClean="0">
                <a:solidFill>
                  <a:srgbClr val="000000"/>
                </a:solidFill>
                <a:latin typeface="Cascadia Mono"/>
                <a:ea typeface="Calibri"/>
              </a:rPr>
              <a:t>}</a:t>
            </a:r>
            <a:endParaRPr 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7.  </a:t>
            </a:r>
            <a:r>
              <a:rPr lang="en-US" sz="4000" b="1" dirty="0" err="1" smtClean="0"/>
              <a:t>Zaklju</a:t>
            </a:r>
            <a:r>
              <a:rPr lang="sr-Latn-RS" sz="4000" b="1" dirty="0" smtClean="0"/>
              <a:t>čak</a:t>
            </a:r>
            <a:endParaRPr lang="en-US" sz="4000" dirty="0"/>
          </a:p>
        </p:txBody>
      </p:sp>
      <p:sp>
        <p:nvSpPr>
          <p:cNvPr id="3" name="Content Placeholder 2"/>
          <p:cNvSpPr>
            <a:spLocks noGrp="1"/>
          </p:cNvSpPr>
          <p:nvPr>
            <p:ph idx="1"/>
          </p:nvPr>
        </p:nvSpPr>
        <p:spPr/>
        <p:txBody>
          <a:bodyPr>
            <a:normAutofit/>
          </a:bodyPr>
          <a:lstStyle/>
          <a:p>
            <a:r>
              <a:rPr lang="sr-Cyrl-CS" sz="1800" dirty="0" smtClean="0">
                <a:solidFill>
                  <a:srgbClr val="000000"/>
                </a:solidFill>
                <a:ea typeface="Times New Roman"/>
              </a:rPr>
              <a:t>Модел се заснива на симулацији понашања сваке птице независно. </a:t>
            </a:r>
            <a:r>
              <a:rPr lang="sr-Cyrl-RS" sz="1800" dirty="0" smtClean="0">
                <a:solidFill>
                  <a:srgbClr val="000000"/>
                </a:solidFill>
                <a:ea typeface="Times New Roman"/>
              </a:rPr>
              <a:t>С</a:t>
            </a:r>
            <a:r>
              <a:rPr lang="sr-Cyrl-CS" sz="1800" dirty="0" smtClean="0">
                <a:solidFill>
                  <a:srgbClr val="000000"/>
                </a:solidFill>
                <a:ea typeface="Times New Roman"/>
              </a:rPr>
              <a:t>амостално</a:t>
            </a:r>
            <a:r>
              <a:rPr lang="sr-Cyrl-RS" sz="1800" dirty="0" smtClean="0">
                <a:solidFill>
                  <a:srgbClr val="000000"/>
                </a:solidFill>
                <a:ea typeface="Times New Roman"/>
              </a:rPr>
              <a:t>, </a:t>
            </a:r>
            <a:r>
              <a:rPr lang="sr-Cyrl-CS" sz="1800" dirty="0" smtClean="0">
                <a:solidFill>
                  <a:srgbClr val="000000"/>
                </a:solidFill>
                <a:ea typeface="Times New Roman"/>
              </a:rPr>
              <a:t>птице покушавају да се држе заједно и да избегну сударе једна са другом и са другим објектима у свом окружењу. </a:t>
            </a:r>
            <a:r>
              <a:rPr lang="sr-Cyrl-RS" sz="1800" dirty="0" smtClean="0">
                <a:solidFill>
                  <a:srgbClr val="000000"/>
                </a:solidFill>
                <a:ea typeface="Times New Roman"/>
              </a:rPr>
              <a:t>С</a:t>
            </a:r>
            <a:r>
              <a:rPr lang="sr-Cyrl-CS" sz="1800" dirty="0" smtClean="0">
                <a:solidFill>
                  <a:srgbClr val="000000"/>
                </a:solidFill>
                <a:ea typeface="Times New Roman"/>
              </a:rPr>
              <a:t>имулирана јата изграђена на основу овог модела одговарају интуитивном појму посматрача о томе шта чини „кретање налик јату“. Међутим, тешко је објективно измерити колико су ове симулације валидне.</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8. </a:t>
            </a:r>
            <a:r>
              <a:rPr lang="sr-Cyrl-CS" b="1" u="sng" dirty="0" smtClean="0"/>
              <a:t>Reference</a:t>
            </a:r>
            <a:endParaRPr lang="en-US" dirty="0"/>
          </a:p>
        </p:txBody>
      </p:sp>
      <p:sp>
        <p:nvSpPr>
          <p:cNvPr id="3" name="Content Placeholder 2"/>
          <p:cNvSpPr>
            <a:spLocks noGrp="1"/>
          </p:cNvSpPr>
          <p:nvPr>
            <p:ph idx="1"/>
          </p:nvPr>
        </p:nvSpPr>
        <p:spPr/>
        <p:txBody>
          <a:bodyPr>
            <a:normAutofit/>
          </a:bodyPr>
          <a:lstStyle/>
          <a:p>
            <a:pPr>
              <a:buNone/>
            </a:pPr>
            <a:r>
              <a:rPr lang="en-US" sz="1800" dirty="0" smtClean="0"/>
              <a:t> </a:t>
            </a:r>
            <a:endParaRPr lang="en-US" sz="1800" dirty="0" smtClean="0"/>
          </a:p>
          <a:p>
            <a:pPr lvl="0"/>
            <a:r>
              <a:rPr lang="sr-Cyrl-CS" sz="1800" dirty="0" smtClean="0"/>
              <a:t>MakingGamesWithBen </a:t>
            </a:r>
            <a:r>
              <a:rPr lang="sr-Cyrl-CS" sz="1800" u="sng" dirty="0" smtClean="0">
                <a:hlinkClick r:id="rId2"/>
              </a:rPr>
              <a:t>https://www.youtube.com/playlist?list=PLSPw4ASQYyymu3PfG9gxywSPghnSMiOAW</a:t>
            </a:r>
            <a:endParaRPr lang="en-US" sz="1800" dirty="0" smtClean="0"/>
          </a:p>
          <a:p>
            <a:pPr lvl="0"/>
            <a:r>
              <a:rPr lang="en-US" sz="1800" dirty="0" smtClean="0"/>
              <a:t>Ben </a:t>
            </a:r>
            <a:r>
              <a:rPr lang="en-US" sz="1800" dirty="0" smtClean="0"/>
              <a:t>Eater, </a:t>
            </a:r>
            <a:r>
              <a:rPr lang="en-US" sz="1800" dirty="0" err="1" smtClean="0"/>
              <a:t>Boids</a:t>
            </a:r>
            <a:r>
              <a:rPr lang="en-US" sz="1800" dirty="0" smtClean="0"/>
              <a:t> - </a:t>
            </a:r>
            <a:r>
              <a:rPr lang="en-US" sz="1800" u="sng" dirty="0" smtClean="0">
                <a:hlinkClick r:id="rId3"/>
              </a:rPr>
              <a:t>https</a:t>
            </a:r>
            <a:r>
              <a:rPr lang="en-US" sz="1800" u="sng" dirty="0" smtClean="0">
                <a:hlinkClick r:id="rId3"/>
              </a:rPr>
              <a:t>://</a:t>
            </a:r>
            <a:r>
              <a:rPr lang="en-US" sz="1800" u="sng" dirty="0" smtClean="0">
                <a:hlinkClick r:id="rId3"/>
              </a:rPr>
              <a:t>eater.net/boids</a:t>
            </a:r>
            <a:endParaRPr lang="en-US" sz="1400" u="sng" dirty="0" smtClean="0"/>
          </a:p>
          <a:p>
            <a:pPr lvl="0"/>
            <a:r>
              <a:rPr lang="en-US" sz="1800" dirty="0" err="1" smtClean="0"/>
              <a:t>Boids</a:t>
            </a:r>
            <a:r>
              <a:rPr lang="en-US" sz="1800" dirty="0" smtClean="0"/>
              <a:t> - </a:t>
            </a:r>
            <a:r>
              <a:rPr lang="sr-Cyrl-CS" sz="1800" u="sng" dirty="0" smtClean="0">
                <a:hlinkClick r:id="rId4"/>
              </a:rPr>
              <a:t>https://en.wikipedia.org/wiki/</a:t>
            </a:r>
            <a:r>
              <a:rPr lang="en-US" sz="1800" u="sng" dirty="0" err="1" smtClean="0">
                <a:hlinkClick r:id="rId4"/>
              </a:rPr>
              <a:t>Boids</a:t>
            </a:r>
            <a:endParaRPr lang="en-US" sz="1800" u="sng" dirty="0" smtClean="0"/>
          </a:p>
          <a:p>
            <a:pPr lvl="0"/>
            <a:r>
              <a:rPr lang="en-US" sz="1800" u="sng" dirty="0" err="1" smtClean="0"/>
              <a:t>Boids</a:t>
            </a:r>
            <a:r>
              <a:rPr lang="en-US" sz="1800" u="sng" dirty="0" smtClean="0"/>
              <a:t> - </a:t>
            </a:r>
            <a:r>
              <a:rPr lang="en-US" sz="1800" u="sng" dirty="0" smtClean="0">
                <a:hlinkClick r:id="rId5"/>
              </a:rPr>
              <a:t>http://www.cs.toronto.edu/~dt/siggraph97-course/cwr87</a:t>
            </a:r>
            <a:r>
              <a:rPr lang="en-US" sz="1800" u="sng" dirty="0" smtClean="0">
                <a:hlinkClick r:id="rId5"/>
              </a:rPr>
              <a:t>/</a:t>
            </a:r>
            <a:endParaRPr lang="en-US" sz="1800" dirty="0" smtClean="0"/>
          </a:p>
          <a:p>
            <a:pPr lvl="0"/>
            <a:r>
              <a:rPr lang="en-US" sz="1800" dirty="0" smtClean="0"/>
              <a:t>OpenGL - </a:t>
            </a:r>
            <a:r>
              <a:rPr lang="sr-Cyrl-CS" sz="1800" u="sng" dirty="0" smtClean="0">
                <a:hlinkClick r:id="rId6"/>
              </a:rPr>
              <a:t>https://learn</a:t>
            </a:r>
            <a:r>
              <a:rPr lang="sr-Cyrl-CS" sz="1800" i="1" u="sng" dirty="0" smtClean="0">
                <a:hlinkClick r:id="rId6"/>
              </a:rPr>
              <a:t>OpenGL</a:t>
            </a:r>
            <a:r>
              <a:rPr lang="sr-Cyrl-CS" sz="1800" u="sng" dirty="0" smtClean="0">
                <a:hlinkClick r:id="rId6"/>
              </a:rPr>
              <a:t>.com/</a:t>
            </a:r>
            <a:endParaRPr lang="en-US" sz="1800" dirty="0" smtClean="0"/>
          </a:p>
          <a:p>
            <a:pPr lvl="0"/>
            <a:r>
              <a:rPr lang="en-US" sz="1800" dirty="0" smtClean="0"/>
              <a:t>GLM - </a:t>
            </a:r>
            <a:r>
              <a:rPr lang="sr-Cyrl-CS" sz="1800" u="sng" dirty="0" smtClean="0">
                <a:hlinkClick r:id="rId7"/>
              </a:rPr>
              <a:t>https://github.com/g-truc/glm</a:t>
            </a:r>
            <a:endParaRPr lang="en-US" sz="1800" dirty="0" smtClean="0"/>
          </a:p>
          <a:p>
            <a:pPr lvl="0"/>
            <a:r>
              <a:rPr lang="en-US" sz="1800" dirty="0" smtClean="0"/>
              <a:t>SDL - </a:t>
            </a:r>
            <a:r>
              <a:rPr lang="sr-Cyrl-CS" sz="1800" u="sng" dirty="0" smtClean="0">
                <a:hlinkClick r:id="rId8"/>
              </a:rPr>
              <a:t>https://wiki.libsdl.org/</a:t>
            </a:r>
            <a:endParaRPr lang="en-US" sz="1800" dirty="0" smtClean="0"/>
          </a:p>
          <a:p>
            <a:pPr lvl="0"/>
            <a:r>
              <a:rPr lang="en-US" sz="1800" dirty="0" smtClean="0"/>
              <a:t>SDL - </a:t>
            </a:r>
            <a:r>
              <a:rPr lang="sr-Cyrl-CS" sz="1800" u="sng" dirty="0" smtClean="0">
                <a:hlinkClick r:id="rId9"/>
              </a:rPr>
              <a:t>https://en.wikipedia.org/wiki/Simple_DirectMedia_Layer</a:t>
            </a:r>
            <a:endParaRPr lang="en-US" sz="1800" dirty="0" smtClean="0"/>
          </a:p>
          <a:p>
            <a:pPr lvl="0"/>
            <a:r>
              <a:rPr lang="en-US" sz="1800" dirty="0" err="1" smtClean="0"/>
              <a:t>PicoPNG</a:t>
            </a:r>
            <a:r>
              <a:rPr lang="en-US" sz="1800" dirty="0" smtClean="0"/>
              <a:t> - </a:t>
            </a:r>
            <a:r>
              <a:rPr lang="sr-Cyrl-CS" sz="1800" u="sng" dirty="0" smtClean="0">
                <a:hlinkClick r:id="rId10"/>
              </a:rPr>
              <a:t>https://lodev.org/lodepng/</a:t>
            </a:r>
            <a:endParaRPr lang="en-US" sz="1800" dirty="0" smtClean="0"/>
          </a:p>
          <a:p>
            <a:pPr>
              <a:buNone/>
            </a:pP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09600" y="1143000"/>
            <a:ext cx="8140215" cy="4576213"/>
          </a:xfrm>
          <a:prstGeom prst="rect">
            <a:avLst/>
          </a:prstGeom>
          <a:noFill/>
          <a:ln w="9525">
            <a:noFill/>
            <a:miter lim="800000"/>
            <a:headEnd/>
            <a:tailEnd/>
          </a:ln>
          <a:effectLst/>
        </p:spPr>
      </p:pic>
      <p:sp>
        <p:nvSpPr>
          <p:cNvPr id="7" name="TextBox 6"/>
          <p:cNvSpPr txBox="1"/>
          <p:nvPr/>
        </p:nvSpPr>
        <p:spPr>
          <a:xfrm>
            <a:off x="609600" y="5791201"/>
            <a:ext cx="2016129" cy="646331"/>
          </a:xfrm>
          <a:prstGeom prst="rect">
            <a:avLst/>
          </a:prstGeom>
          <a:noFill/>
        </p:spPr>
        <p:txBody>
          <a:bodyPr wrap="square" rtlCol="0">
            <a:spAutoFit/>
          </a:bodyPr>
          <a:lstStyle/>
          <a:p>
            <a:r>
              <a:rPr lang="sr-Cyrl-RS" dirty="0" smtClean="0"/>
              <a:t>Сл. </a:t>
            </a:r>
            <a:r>
              <a:rPr lang="sr-Cyrl-RS" dirty="0" smtClean="0"/>
              <a:t>1. </a:t>
            </a:r>
            <a:r>
              <a:rPr lang="sr-Cyrl-RS" dirty="0" smtClean="0"/>
              <a:t>Симулација</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Ukratko</a:t>
            </a:r>
            <a:r>
              <a:rPr lang="en-US" sz="2800" dirty="0" smtClean="0"/>
              <a:t> o </a:t>
            </a:r>
            <a:r>
              <a:rPr lang="en-US" sz="2800" dirty="0" err="1" smtClean="0"/>
              <a:t>bibliotekama</a:t>
            </a:r>
            <a:endParaRPr lang="en-US" sz="2800" dirty="0"/>
          </a:p>
        </p:txBody>
      </p:sp>
      <p:sp>
        <p:nvSpPr>
          <p:cNvPr id="3" name="Content Placeholder 2"/>
          <p:cNvSpPr>
            <a:spLocks noGrp="1"/>
          </p:cNvSpPr>
          <p:nvPr>
            <p:ph idx="1"/>
          </p:nvPr>
        </p:nvSpPr>
        <p:spPr/>
        <p:txBody>
          <a:bodyPr>
            <a:normAutofit/>
          </a:bodyPr>
          <a:lstStyle/>
          <a:p>
            <a:pPr>
              <a:buNone/>
            </a:pPr>
            <a:r>
              <a:rPr lang="sr-Cyrl-CS" sz="1800" dirty="0" smtClean="0"/>
              <a:t>	С </a:t>
            </a:r>
            <a:r>
              <a:rPr lang="sr-Cyrl-CS" sz="1800" dirty="0"/>
              <a:t>обзиром да симулацију приказујемо без икаквих покретача игара </a:t>
            </a:r>
            <a:r>
              <a:rPr lang="sr-Cyrl-CS" sz="1800" dirty="0" smtClean="0"/>
              <a:t>или фрејмворка </a:t>
            </a:r>
            <a:r>
              <a:rPr lang="sr-Cyrl-CS" sz="1800" dirty="0"/>
              <a:t>велики део кода је заправо поставка за приказивања симулације.</a:t>
            </a:r>
            <a:endParaRPr lang="en-US" sz="1800" dirty="0"/>
          </a:p>
          <a:p>
            <a:pPr>
              <a:buNone/>
            </a:pPr>
            <a:r>
              <a:rPr lang="sr-Cyrl-CS" sz="1800" dirty="0" smtClean="0"/>
              <a:t>	Међутим </a:t>
            </a:r>
            <a:r>
              <a:rPr lang="sr-Cyrl-CS" sz="1800" dirty="0"/>
              <a:t>да би</a:t>
            </a:r>
            <a:r>
              <a:rPr lang="sr-Cyrl-RS" sz="1800" dirty="0"/>
              <a:t>смо</a:t>
            </a:r>
            <a:r>
              <a:rPr lang="sr-Cyrl-CS" sz="1800" dirty="0"/>
              <a:t> мало смањи</a:t>
            </a:r>
            <a:r>
              <a:rPr lang="sr-Cyrl-RS" sz="1800" dirty="0"/>
              <a:t>ли</a:t>
            </a:r>
            <a:r>
              <a:rPr lang="sr-Cyrl-CS" sz="1800" dirty="0"/>
              <a:t> комплексност и обим кода, користић</a:t>
            </a:r>
            <a:r>
              <a:rPr lang="en-US" sz="1800" dirty="0"/>
              <a:t>e</a:t>
            </a:r>
            <a:r>
              <a:rPr lang="sr-Cyrl-RS" sz="1800" dirty="0"/>
              <a:t>мо </a:t>
            </a:r>
            <a:r>
              <a:rPr lang="sr-Cyrl-CS" sz="1800" dirty="0"/>
              <a:t>следеће библиотеке које ће </a:t>
            </a:r>
            <a:r>
              <a:rPr lang="sr-Cyrl-RS" sz="1800" dirty="0"/>
              <a:t>нам</a:t>
            </a:r>
            <a:r>
              <a:rPr lang="sr-Cyrl-CS" sz="1800" dirty="0"/>
              <a:t> помоћи да брже стигнем</a:t>
            </a:r>
            <a:r>
              <a:rPr lang="sr-Cyrl-RS" sz="1800" dirty="0"/>
              <a:t>о</a:t>
            </a:r>
            <a:r>
              <a:rPr lang="sr-Cyrl-CS" sz="1800" dirty="0"/>
              <a:t> до исцртавања боида на екран:</a:t>
            </a:r>
            <a:endParaRPr lang="en-US" sz="1800" dirty="0"/>
          </a:p>
          <a:p>
            <a:pPr lvl="0"/>
            <a:r>
              <a:rPr lang="sr-Cyrl-CS" sz="1800" i="1" dirty="0" smtClean="0"/>
              <a:t>Simple </a:t>
            </a:r>
            <a:r>
              <a:rPr lang="sr-Cyrl-CS" sz="1800" i="1" dirty="0"/>
              <a:t>DirectMedia Layer </a:t>
            </a:r>
            <a:r>
              <a:rPr lang="en-US" sz="1800" i="1" dirty="0"/>
              <a:t>(SDL)</a:t>
            </a:r>
            <a:r>
              <a:rPr lang="en-US" sz="1800" dirty="0"/>
              <a:t>  – </a:t>
            </a:r>
            <a:r>
              <a:rPr lang="sr-Cyrl-CS" sz="1800" dirty="0"/>
              <a:t>обезбеђује отварање прозора, детекцију уноса, мерење времена итд.</a:t>
            </a:r>
            <a:endParaRPr lang="en-US" sz="1800" dirty="0"/>
          </a:p>
          <a:p>
            <a:pPr lvl="0"/>
            <a:r>
              <a:rPr lang="sr-Cyrl-CS" sz="1800" i="1" dirty="0"/>
              <a:t>The OpenGL Extension Wrangler Library (GLEW)</a:t>
            </a:r>
            <a:r>
              <a:rPr lang="en-US" sz="1800" dirty="0"/>
              <a:t> – </a:t>
            </a:r>
            <a:r>
              <a:rPr lang="sr-Cyrl-CS" sz="1800" dirty="0"/>
              <a:t>учитавање </a:t>
            </a:r>
            <a:r>
              <a:rPr lang="en-US" sz="1800" i="1" dirty="0"/>
              <a:t>OpenGL</a:t>
            </a:r>
            <a:r>
              <a:rPr lang="sr-Cyrl-CS" sz="1800" dirty="0"/>
              <a:t> екстензија</a:t>
            </a:r>
            <a:endParaRPr lang="en-US" sz="1800" dirty="0"/>
          </a:p>
          <a:p>
            <a:r>
              <a:rPr lang="sr-Cyrl-CS" sz="1800" i="1" dirty="0"/>
              <a:t>OpenGL Mathematics (GLM)</a:t>
            </a:r>
            <a:r>
              <a:rPr lang="en-US" sz="1800" dirty="0"/>
              <a:t> – </a:t>
            </a:r>
            <a:r>
              <a:rPr lang="en-US" sz="1800" dirty="0" err="1"/>
              <a:t>операције</a:t>
            </a:r>
            <a:r>
              <a:rPr lang="en-US" sz="1800" dirty="0"/>
              <a:t> </a:t>
            </a:r>
            <a:r>
              <a:rPr lang="en-US" sz="1800" dirty="0" err="1"/>
              <a:t>над</a:t>
            </a:r>
            <a:r>
              <a:rPr lang="sr-Cyrl-CS" sz="1800" dirty="0"/>
              <a:t> </a:t>
            </a:r>
            <a:r>
              <a:rPr lang="sr-Cyrl-CS" sz="1800" dirty="0" smtClean="0"/>
              <a:t>векторима</a:t>
            </a:r>
          </a:p>
          <a:p>
            <a:pPr lvl="0"/>
            <a:r>
              <a:rPr lang="en-US" sz="1800" i="1" dirty="0" err="1"/>
              <a:t>PicoPNG</a:t>
            </a:r>
            <a:r>
              <a:rPr lang="en-US" sz="1800" dirty="0"/>
              <a:t> </a:t>
            </a:r>
            <a:r>
              <a:rPr lang="sr-Cyrl-CS" sz="1800" dirty="0"/>
              <a:t>– </a:t>
            </a:r>
            <a:r>
              <a:rPr lang="sr-Cyrl-RS" sz="1800" dirty="0"/>
              <a:t>декодирање </a:t>
            </a:r>
            <a:r>
              <a:rPr lang="en-US" sz="1800" i="1" dirty="0"/>
              <a:t>.</a:t>
            </a:r>
            <a:r>
              <a:rPr lang="en-US" sz="1800" i="1" dirty="0" err="1"/>
              <a:t>png</a:t>
            </a:r>
            <a:r>
              <a:rPr lang="en-US" sz="1800" i="1" dirty="0"/>
              <a:t> </a:t>
            </a:r>
            <a:r>
              <a:rPr lang="sr-Cyrl-RS" sz="1800" dirty="0"/>
              <a:t>фајлова у бафер меморије</a:t>
            </a:r>
            <a:endParaRPr lang="en-US" sz="1800" dirty="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3600" b="1" dirty="0"/>
              <a:t>2. Боиди</a:t>
            </a:r>
            <a:endParaRPr lang="en-US" sz="3600" b="1" dirty="0"/>
          </a:p>
        </p:txBody>
      </p:sp>
      <p:sp>
        <p:nvSpPr>
          <p:cNvPr id="3" name="Content Placeholder 2"/>
          <p:cNvSpPr>
            <a:spLocks noGrp="1"/>
          </p:cNvSpPr>
          <p:nvPr>
            <p:ph idx="1"/>
          </p:nvPr>
        </p:nvSpPr>
        <p:spPr>
          <a:xfrm>
            <a:off x="457200" y="1447800"/>
            <a:ext cx="8229600" cy="4678363"/>
          </a:xfrm>
        </p:spPr>
        <p:txBody>
          <a:bodyPr>
            <a:normAutofit/>
          </a:bodyPr>
          <a:lstStyle/>
          <a:p>
            <a:r>
              <a:rPr lang="sr-Cyrl-CS" sz="1800" dirty="0"/>
              <a:t>Као и код већине вештачких симулација живота, Боиди су пример појавног понашања, то јест, сложеност Боида произилази из интеракције појединачних агената (у овом случају боида) који се придржавају скупа једноставних правила. Правила која се примењују у најједноставнијем свету Боида су следећа:</a:t>
            </a:r>
            <a:endParaRPr lang="en-US" sz="1800" dirty="0"/>
          </a:p>
          <a:p>
            <a:pPr lvl="0"/>
            <a:r>
              <a:rPr lang="sr-Cyrl-CS" sz="1800" b="1" dirty="0"/>
              <a:t>Раздвајање</a:t>
            </a:r>
            <a:r>
              <a:rPr lang="sr-Cyrl-CS" sz="1800" dirty="0"/>
              <a:t>: усмерити се да би се избегла гужва локалних Боида из </a:t>
            </a:r>
            <a:r>
              <a:rPr lang="sr-Cyrl-CS" sz="1800" dirty="0" smtClean="0"/>
              <a:t>групе</a:t>
            </a:r>
            <a:endParaRPr lang="en-US" sz="1800" b="1" dirty="0"/>
          </a:p>
          <a:p>
            <a:pPr lvl="0"/>
            <a:r>
              <a:rPr lang="sr-Cyrl-CS" sz="1800" b="1" dirty="0" smtClean="0"/>
              <a:t>Поравнање</a:t>
            </a:r>
            <a:r>
              <a:rPr lang="sr-Cyrl-CS" sz="1800" dirty="0"/>
              <a:t>: усмерити се ка просечном курсу локалних Боида из </a:t>
            </a:r>
            <a:r>
              <a:rPr lang="sr-Cyrl-CS" sz="1800" dirty="0" smtClean="0"/>
              <a:t>групе</a:t>
            </a:r>
            <a:endParaRPr lang="en-US" sz="1800" dirty="0" smtClean="0"/>
          </a:p>
          <a:p>
            <a:pPr lvl="0"/>
            <a:r>
              <a:rPr lang="sr-Cyrl-CS" sz="1800" b="1" dirty="0" smtClean="0"/>
              <a:t>Кохезија:</a:t>
            </a:r>
            <a:r>
              <a:rPr lang="sr-Cyrl-CS" sz="1800" dirty="0" smtClean="0"/>
              <a:t> усмерити се да би се кретали ка просечној позицији (центру масе) локалних Боида из групе</a:t>
            </a:r>
            <a:endParaRPr lang="en-US" sz="1800" dirty="0" smtClean="0"/>
          </a:p>
          <a:p>
            <a:pPr lvl="0">
              <a:buNone/>
            </a:pPr>
            <a:r>
              <a:rPr lang="en-US" sz="1400" b="1" dirty="0" smtClean="0"/>
              <a:t>	</a:t>
            </a:r>
            <a:endParaRPr lang="en-US" sz="1400" dirty="0"/>
          </a:p>
        </p:txBody>
      </p:sp>
      <p:pic>
        <p:nvPicPr>
          <p:cNvPr id="4" name="Picture 3" descr="https://upload.wikimedia.org/wikipedia/commons/e/e1/Rule_separation.gif"/>
          <p:cNvPicPr/>
          <p:nvPr/>
        </p:nvPicPr>
        <p:blipFill>
          <a:blip r:embed="rId2"/>
          <a:srcRect/>
          <a:stretch>
            <a:fillRect/>
          </a:stretch>
        </p:blipFill>
        <p:spPr bwMode="auto">
          <a:xfrm>
            <a:off x="838200" y="4343400"/>
            <a:ext cx="2066925" cy="1381125"/>
          </a:xfrm>
          <a:prstGeom prst="rect">
            <a:avLst/>
          </a:prstGeom>
          <a:noFill/>
          <a:ln w="9525">
            <a:noFill/>
            <a:miter lim="800000"/>
            <a:headEnd/>
            <a:tailEnd/>
          </a:ln>
        </p:spPr>
      </p:pic>
      <p:pic>
        <p:nvPicPr>
          <p:cNvPr id="5" name="Picture 4" descr="https://upload.wikimedia.org/wikipedia/commons/thumb/e/e1/Rule_alignment.gif/200px-Rule_alignment.gif"/>
          <p:cNvPicPr/>
          <p:nvPr/>
        </p:nvPicPr>
        <p:blipFill>
          <a:blip r:embed="rId3"/>
          <a:srcRect/>
          <a:stretch>
            <a:fillRect/>
          </a:stretch>
        </p:blipFill>
        <p:spPr bwMode="auto">
          <a:xfrm>
            <a:off x="3505200" y="4343400"/>
            <a:ext cx="2057400" cy="1378458"/>
          </a:xfrm>
          <a:prstGeom prst="rect">
            <a:avLst/>
          </a:prstGeom>
          <a:noFill/>
          <a:ln w="9525">
            <a:noFill/>
            <a:miter lim="800000"/>
            <a:headEnd/>
            <a:tailEnd/>
          </a:ln>
        </p:spPr>
      </p:pic>
      <p:pic>
        <p:nvPicPr>
          <p:cNvPr id="6" name="Picture 5" descr="https://upload.wikimedia.org/wikipedia/commons/thumb/2/2b/Rule_cohesion.gif/200px-Rule_cohesion.gif"/>
          <p:cNvPicPr/>
          <p:nvPr/>
        </p:nvPicPr>
        <p:blipFill>
          <a:blip r:embed="rId4"/>
          <a:srcRect/>
          <a:stretch>
            <a:fillRect/>
          </a:stretch>
        </p:blipFill>
        <p:spPr bwMode="auto">
          <a:xfrm>
            <a:off x="6248400" y="4343400"/>
            <a:ext cx="2047164" cy="1371600"/>
          </a:xfrm>
          <a:prstGeom prst="rect">
            <a:avLst/>
          </a:prstGeom>
          <a:noFill/>
          <a:ln w="9525">
            <a:noFill/>
            <a:miter lim="800000"/>
            <a:headEnd/>
            <a:tailEnd/>
          </a:ln>
        </p:spPr>
      </p:pic>
      <p:sp>
        <p:nvSpPr>
          <p:cNvPr id="7" name="TextBox 6"/>
          <p:cNvSpPr txBox="1"/>
          <p:nvPr/>
        </p:nvSpPr>
        <p:spPr>
          <a:xfrm>
            <a:off x="6781800" y="5715000"/>
            <a:ext cx="1133580" cy="553998"/>
          </a:xfrm>
          <a:prstGeom prst="rect">
            <a:avLst/>
          </a:prstGeom>
          <a:noFill/>
        </p:spPr>
        <p:txBody>
          <a:bodyPr wrap="none" rtlCol="0">
            <a:spAutoFit/>
          </a:bodyPr>
          <a:lstStyle/>
          <a:p>
            <a:r>
              <a:rPr lang="sr-Cyrl-RS" sz="1200" dirty="0" smtClean="0"/>
              <a:t>Сл. 4. Кохезија</a:t>
            </a:r>
            <a:endParaRPr lang="en-US" sz="1200" dirty="0" smtClean="0"/>
          </a:p>
          <a:p>
            <a:endParaRPr lang="en-US" dirty="0"/>
          </a:p>
        </p:txBody>
      </p:sp>
      <p:sp>
        <p:nvSpPr>
          <p:cNvPr id="8" name="Rectangle 7"/>
          <p:cNvSpPr/>
          <p:nvPr/>
        </p:nvSpPr>
        <p:spPr>
          <a:xfrm>
            <a:off x="3886200" y="5715000"/>
            <a:ext cx="1327608" cy="276999"/>
          </a:xfrm>
          <a:prstGeom prst="rect">
            <a:avLst/>
          </a:prstGeom>
        </p:spPr>
        <p:txBody>
          <a:bodyPr wrap="none">
            <a:spAutoFit/>
          </a:bodyPr>
          <a:lstStyle/>
          <a:p>
            <a:r>
              <a:rPr lang="sr-Cyrl-RS" sz="1200" dirty="0"/>
              <a:t>Сл. 3. Поравнање</a:t>
            </a:r>
            <a:endParaRPr lang="en-US" sz="1200" dirty="0"/>
          </a:p>
        </p:txBody>
      </p:sp>
      <p:sp>
        <p:nvSpPr>
          <p:cNvPr id="1025" name="Rectangle 1"/>
          <p:cNvSpPr>
            <a:spLocks noChangeArrowheads="1"/>
          </p:cNvSpPr>
          <p:nvPr/>
        </p:nvSpPr>
        <p:spPr bwMode="auto">
          <a:xfrm>
            <a:off x="838200" y="5715000"/>
            <a:ext cx="20574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sr-Cyrl-CS" sz="1200" b="0" i="0" u="none" strike="noStrike" cap="none" normalizeH="0" baseline="0" dirty="0" smtClean="0">
                <a:ln>
                  <a:noFill/>
                </a:ln>
                <a:solidFill>
                  <a:schemeClr val="tx1"/>
                </a:solidFill>
                <a:effectLst/>
                <a:ea typeface="Times New Roman" pitchFamily="18" charset="0"/>
                <a:cs typeface="Arial" pitchFamily="34" charset="0"/>
              </a:rPr>
              <a:t>Сл. 2. Раздвајање</a:t>
            </a:r>
            <a:endParaRPr kumimoji="0" lang="sr-Cyrl-CS" sz="1800"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Cyrl-RS" sz="3600" b="1" dirty="0"/>
              <a:t>3</a:t>
            </a:r>
            <a:r>
              <a:rPr lang="sr-Cyrl-CS" sz="3600" b="1" dirty="0"/>
              <a:t>. </a:t>
            </a:r>
            <a:r>
              <a:rPr lang="en-US" sz="3600" b="1" i="1" dirty="0"/>
              <a:t>OpenGL</a:t>
            </a:r>
            <a:r>
              <a:rPr lang="en-US" sz="3600" b="1" dirty="0"/>
              <a:t/>
            </a:r>
            <a:br>
              <a:rPr lang="en-US" sz="3600" b="1" dirty="0"/>
            </a:br>
            <a:endParaRPr lang="en-US" sz="3600" dirty="0"/>
          </a:p>
        </p:txBody>
      </p:sp>
      <p:sp>
        <p:nvSpPr>
          <p:cNvPr id="3" name="Content Placeholder 2"/>
          <p:cNvSpPr>
            <a:spLocks noGrp="1"/>
          </p:cNvSpPr>
          <p:nvPr>
            <p:ph idx="1"/>
          </p:nvPr>
        </p:nvSpPr>
        <p:spPr/>
        <p:txBody>
          <a:bodyPr>
            <a:normAutofit fontScale="55000" lnSpcReduction="20000"/>
          </a:bodyPr>
          <a:lstStyle/>
          <a:p>
            <a:r>
              <a:rPr lang="sr-Cyrl-CS" i="1" dirty="0"/>
              <a:t>OpenGL</a:t>
            </a:r>
            <a:r>
              <a:rPr lang="sr-Cyrl-CS" dirty="0"/>
              <a:t> се углавном сматра </a:t>
            </a:r>
            <a:r>
              <a:rPr lang="sr-Latn-RS" i="1" dirty="0"/>
              <a:t>API</a:t>
            </a:r>
            <a:r>
              <a:rPr lang="sr-Cyrl-CS" dirty="0"/>
              <a:t>-јем (</a:t>
            </a:r>
            <a:r>
              <a:rPr lang="sr-Cyrl-CS" i="1" dirty="0"/>
              <a:t>application programming interface</a:t>
            </a:r>
            <a:r>
              <a:rPr lang="sr-Cyrl-CS" dirty="0"/>
              <a:t>) који нам пружа велики скуп функција које можемо користити за манипулацију графиком и сликама. Међутим, </a:t>
            </a:r>
            <a:r>
              <a:rPr lang="sr-Cyrl-CS" i="1" dirty="0"/>
              <a:t>OpenGL</a:t>
            </a:r>
            <a:r>
              <a:rPr lang="sr-Cyrl-CS" dirty="0"/>
              <a:t> сам по себи није </a:t>
            </a:r>
            <a:r>
              <a:rPr lang="sr-Latn-RS" i="1" dirty="0"/>
              <a:t>API</a:t>
            </a:r>
            <a:r>
              <a:rPr lang="sr-Cyrl-CS" dirty="0"/>
              <a:t>, већ само спецификација, коју је развила и одржава </a:t>
            </a:r>
            <a:r>
              <a:rPr lang="sr-Latn-RS" dirty="0"/>
              <a:t>Khronos Group</a:t>
            </a:r>
            <a:r>
              <a:rPr lang="sr-Cyrl-CS" dirty="0"/>
              <a:t>.</a:t>
            </a:r>
            <a:endParaRPr lang="en-US" dirty="0"/>
          </a:p>
          <a:p>
            <a:pPr>
              <a:buNone/>
            </a:pPr>
            <a:r>
              <a:rPr lang="sr-Cyrl-CS" dirty="0"/>
              <a:t> </a:t>
            </a:r>
            <a:endParaRPr lang="en-US" dirty="0"/>
          </a:p>
          <a:p>
            <a:r>
              <a:rPr lang="sr-Cyrl-CS" i="1" dirty="0"/>
              <a:t>OpenGL</a:t>
            </a:r>
            <a:r>
              <a:rPr lang="sr-Cyrl-CS" dirty="0"/>
              <a:t> спецификација тачно специфицира шта би требало да буде резултат/излаз сваке функције и како треба да ради. Затим је на програмерима који имплементирају ову спецификацију да пронађу решење како би ова функција требало да функционише.</a:t>
            </a:r>
            <a:endParaRPr lang="en-US" dirty="0"/>
          </a:p>
          <a:p>
            <a:pPr>
              <a:buNone/>
            </a:pPr>
            <a:endParaRPr lang="en-US" dirty="0"/>
          </a:p>
          <a:p>
            <a:r>
              <a:rPr lang="sr-Cyrl-CS" dirty="0"/>
              <a:t>Људи који развијају </a:t>
            </a:r>
            <a:r>
              <a:rPr lang="sr-Cyrl-CS" i="1" dirty="0"/>
              <a:t>OpenGL</a:t>
            </a:r>
            <a:r>
              <a:rPr lang="sr-Cyrl-CS" dirty="0"/>
              <a:t> библиотеке су обично произвођачи графичких картица. Свака графичка картица коју купите подржава одређене верзије </a:t>
            </a:r>
            <a:r>
              <a:rPr lang="sr-Cyrl-CS" i="1" dirty="0"/>
              <a:t>OpenGL</a:t>
            </a:r>
            <a:r>
              <a:rPr lang="sr-Cyrl-CS" dirty="0"/>
              <a:t>-а које су развијене посебно за ту картицу (серију). Када се користи </a:t>
            </a:r>
            <a:r>
              <a:rPr lang="sr-Latn-RS" i="1" dirty="0"/>
              <a:t>Apple</a:t>
            </a:r>
            <a:r>
              <a:rPr lang="sr-Cyrl-CS" dirty="0"/>
              <a:t> систем, </a:t>
            </a:r>
            <a:r>
              <a:rPr lang="sr-Cyrl-CS" i="1" dirty="0"/>
              <a:t>OpenGL</a:t>
            </a:r>
            <a:r>
              <a:rPr lang="sr-Cyrl-CS" dirty="0"/>
              <a:t> библиотеку одржава сам </a:t>
            </a:r>
            <a:r>
              <a:rPr lang="sr-Latn-RS" i="1" dirty="0"/>
              <a:t>Apple</a:t>
            </a:r>
            <a:r>
              <a:rPr lang="sr-Cyrl-CS" dirty="0"/>
              <a:t>, а под </a:t>
            </a:r>
            <a:r>
              <a:rPr lang="sr-Latn-RS" i="1" dirty="0"/>
              <a:t>Linuxom</a:t>
            </a:r>
            <a:r>
              <a:rPr lang="sr-Cyrl-CS" dirty="0"/>
              <a:t> постоји комбинација верзија графичких добављача и адаптација ових библиотека од стране хобиста. Ово такође значи да кад год </a:t>
            </a:r>
            <a:r>
              <a:rPr lang="sr-Cyrl-CS" i="1" dirty="0"/>
              <a:t>OpenGL</a:t>
            </a:r>
            <a:r>
              <a:rPr lang="sr-Cyrl-CS" dirty="0"/>
              <a:t> показује чудно понашање које не би требало, то је највероватније грешка произвођача графичких картица (или ко год је развио/одржавао библиотеку).</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3600" b="1" dirty="0"/>
              <a:t>3</a:t>
            </a:r>
            <a:r>
              <a:rPr lang="sr-Cyrl-CS" sz="3600" b="1" dirty="0"/>
              <a:t>.1. </a:t>
            </a:r>
            <a:r>
              <a:rPr lang="sr-Cyrl-CS" sz="3600" b="1" dirty="0" smtClean="0"/>
              <a:t>Екстензије</a:t>
            </a:r>
            <a:r>
              <a:rPr lang="en-US" sz="3600" b="1" dirty="0" smtClean="0"/>
              <a:t> OpenGL-a</a:t>
            </a:r>
            <a:endParaRPr lang="en-US" sz="3600" dirty="0"/>
          </a:p>
        </p:txBody>
      </p:sp>
      <p:sp>
        <p:nvSpPr>
          <p:cNvPr id="3" name="Content Placeholder 2"/>
          <p:cNvSpPr>
            <a:spLocks noGrp="1"/>
          </p:cNvSpPr>
          <p:nvPr>
            <p:ph idx="1"/>
          </p:nvPr>
        </p:nvSpPr>
        <p:spPr/>
        <p:txBody>
          <a:bodyPr>
            <a:normAutofit/>
          </a:bodyPr>
          <a:lstStyle/>
          <a:p>
            <a:r>
              <a:rPr lang="sr-Cyrl-CS" sz="1800" dirty="0"/>
              <a:t>Одлична карактеристика </a:t>
            </a:r>
            <a:r>
              <a:rPr lang="sr-Cyrl-CS" sz="1800" i="1" dirty="0"/>
              <a:t>OpenGL</a:t>
            </a:r>
            <a:r>
              <a:rPr lang="sr-Cyrl-CS" sz="1800" dirty="0"/>
              <a:t>-а је његова подршка екстензијама. Кад год графичка компанија смисли нову технику или нову велику оптимизацију за приказивање, то се често налази у </a:t>
            </a:r>
            <a:r>
              <a:rPr lang="sr-Cyrl-RS" sz="1800" dirty="0"/>
              <a:t>екстензији </a:t>
            </a:r>
            <a:r>
              <a:rPr lang="sr-Cyrl-CS" sz="1800" dirty="0"/>
              <a:t>имплементиран</a:t>
            </a:r>
            <a:r>
              <a:rPr lang="sr-Cyrl-RS" sz="1800" dirty="0"/>
              <a:t>ој</a:t>
            </a:r>
            <a:r>
              <a:rPr lang="sr-Cyrl-CS" sz="1800" dirty="0"/>
              <a:t> у драјверима. Ако хардвер на којем апликација ради подржава такво проширење, програмер може користити функционалност проширења за напреднију или ефикаснију графику. На овај начин, графички програмер и даље може да користи ове нове технике приказивања без потребе да чека да </a:t>
            </a:r>
            <a:r>
              <a:rPr lang="sr-Cyrl-CS" sz="1800" i="1" dirty="0"/>
              <a:t>OpenGL</a:t>
            </a:r>
            <a:r>
              <a:rPr lang="sr-Cyrl-CS" sz="1800" dirty="0"/>
              <a:t> укључи функционалност у своје будуће верзије, једноставно проверавајући да ли графичка картица подржава проширење. Често, када је проширење популарно или веома корисно, оно на крају постане део будућих верзија </a:t>
            </a:r>
            <a:r>
              <a:rPr lang="sr-Cyrl-CS" sz="1800" i="1" dirty="0"/>
              <a:t>OpenGL</a:t>
            </a:r>
            <a:r>
              <a:rPr lang="sr-Cyrl-CS" sz="1800" dirty="0"/>
              <a:t>-а.</a:t>
            </a:r>
            <a:endParaRPr lang="en-US" sz="1800" dirty="0"/>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r-Cyrl-RS" sz="3600" b="1" dirty="0"/>
              <a:t>3</a:t>
            </a:r>
            <a:r>
              <a:rPr lang="sr-Cyrl-CS" sz="3600" b="1" dirty="0"/>
              <a:t>.2. Машина стања</a:t>
            </a:r>
            <a:r>
              <a:rPr lang="en-US" sz="3600" b="1" dirty="0"/>
              <a:t/>
            </a:r>
            <a:br>
              <a:rPr lang="en-US" sz="3600" b="1" dirty="0"/>
            </a:br>
            <a:endParaRPr lang="en-US" sz="3600" dirty="0"/>
          </a:p>
        </p:txBody>
      </p:sp>
      <p:sp>
        <p:nvSpPr>
          <p:cNvPr id="3" name="Content Placeholder 2"/>
          <p:cNvSpPr>
            <a:spLocks noGrp="1"/>
          </p:cNvSpPr>
          <p:nvPr>
            <p:ph idx="1"/>
          </p:nvPr>
        </p:nvSpPr>
        <p:spPr/>
        <p:txBody>
          <a:bodyPr>
            <a:normAutofit fontScale="85000" lnSpcReduction="10000"/>
          </a:bodyPr>
          <a:lstStyle/>
          <a:p>
            <a:r>
              <a:rPr lang="sr-Cyrl-CS" sz="2600" i="1" dirty="0"/>
              <a:t>OpenGL</a:t>
            </a:r>
            <a:r>
              <a:rPr lang="sr-Cyrl-CS" sz="2600" dirty="0"/>
              <a:t> је сам по себи велика државна </a:t>
            </a:r>
            <a:r>
              <a:rPr lang="sr-Cyrl-RS" sz="2600" dirty="0"/>
              <a:t>стања, тј. </a:t>
            </a:r>
            <a:r>
              <a:rPr lang="sr-Cyrl-CS" sz="2600" dirty="0"/>
              <a:t>колекција варијабли које дефинишу како би </a:t>
            </a:r>
            <a:r>
              <a:rPr lang="sr-Cyrl-CS" sz="2600" i="1" dirty="0"/>
              <a:t>OpenGL</a:t>
            </a:r>
            <a:r>
              <a:rPr lang="sr-Cyrl-CS" sz="2600" dirty="0"/>
              <a:t> тренутно требало да ради. Стање </a:t>
            </a:r>
            <a:r>
              <a:rPr lang="sr-Cyrl-CS" sz="2600" i="1" dirty="0"/>
              <a:t>OpenGL</a:t>
            </a:r>
            <a:r>
              <a:rPr lang="sr-Cyrl-CS" sz="2600" dirty="0"/>
              <a:t>-а се обично назива </a:t>
            </a:r>
            <a:r>
              <a:rPr lang="sr-Cyrl-CS" sz="2600" i="1" dirty="0"/>
              <a:t>OpenGL </a:t>
            </a:r>
            <a:r>
              <a:rPr lang="sr-Cyrl-CS" sz="2600" dirty="0"/>
              <a:t>контекст. Када користимо </a:t>
            </a:r>
            <a:r>
              <a:rPr lang="sr-Cyrl-CS" sz="2600" i="1" dirty="0"/>
              <a:t>OpenGL</a:t>
            </a:r>
            <a:r>
              <a:rPr lang="sr-Cyrl-CS" sz="2600" dirty="0"/>
              <a:t>, често мењамо његово стање тако што постављамо неке опције, манипулишемо неким баферима и затим рендерујемо користећи тренутни контекст.</a:t>
            </a:r>
            <a:endParaRPr lang="en-US" sz="2600" dirty="0"/>
          </a:p>
          <a:p>
            <a:r>
              <a:rPr lang="sr-Cyrl-CS" sz="2600" dirty="0"/>
              <a:t> </a:t>
            </a:r>
            <a:endParaRPr lang="en-US" sz="2600" dirty="0"/>
          </a:p>
          <a:p>
            <a:r>
              <a:rPr lang="sr-Cyrl-CS" sz="2600" dirty="0"/>
              <a:t>Кад год кажемо </a:t>
            </a:r>
            <a:r>
              <a:rPr lang="sr-Cyrl-CS" sz="2600" i="1" dirty="0"/>
              <a:t>OpenGL</a:t>
            </a:r>
            <a:r>
              <a:rPr lang="sr-Cyrl-CS" sz="2600" dirty="0"/>
              <a:t>-у да сада желимо да цртамо линије уместо троуглова, на пример, мењамо стање </a:t>
            </a:r>
            <a:r>
              <a:rPr lang="sr-Cyrl-CS" sz="2600" i="1" dirty="0"/>
              <a:t>OpenGL</a:t>
            </a:r>
            <a:r>
              <a:rPr lang="sr-Cyrl-CS" sz="2600" dirty="0"/>
              <a:t>-а променом неке променљиве контекста која поставља како би </a:t>
            </a:r>
            <a:r>
              <a:rPr lang="sr-Cyrl-CS" sz="2600" i="1" dirty="0"/>
              <a:t>OpenGL</a:t>
            </a:r>
            <a:r>
              <a:rPr lang="sr-Cyrl-CS" sz="2600" dirty="0"/>
              <a:t> требало да црта. Чим променимо контекст говорећи </a:t>
            </a:r>
            <a:r>
              <a:rPr lang="sr-Cyrl-CS" sz="2600" i="1" dirty="0"/>
              <a:t>OpenGL</a:t>
            </a:r>
            <a:r>
              <a:rPr lang="sr-Cyrl-CS" sz="2600" dirty="0"/>
              <a:t>-у да треба да црта линије, следеће команде за цртање ће сада цртати линије уместо троуглова.</a:t>
            </a:r>
            <a:endParaRPr lang="en-US" sz="26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Cyrl-RS" sz="4000" b="1" dirty="0"/>
              <a:t>4</a:t>
            </a:r>
            <a:r>
              <a:rPr lang="sr-Cyrl-CS" sz="4000" b="1" dirty="0"/>
              <a:t>. Библиотеке</a:t>
            </a:r>
            <a:endParaRPr lang="en-US" sz="4000" dirty="0"/>
          </a:p>
        </p:txBody>
      </p:sp>
      <p:sp>
        <p:nvSpPr>
          <p:cNvPr id="3" name="Content Placeholder 2"/>
          <p:cNvSpPr>
            <a:spLocks noGrp="1"/>
          </p:cNvSpPr>
          <p:nvPr>
            <p:ph idx="1"/>
          </p:nvPr>
        </p:nvSpPr>
        <p:spPr/>
        <p:txBody>
          <a:bodyPr>
            <a:normAutofit fontScale="92500" lnSpcReduction="10000"/>
          </a:bodyPr>
          <a:lstStyle/>
          <a:p>
            <a:r>
              <a:rPr lang="sr-Cyrl-RS" sz="2900" b="1" dirty="0"/>
              <a:t>4</a:t>
            </a:r>
            <a:r>
              <a:rPr lang="sr-Cyrl-CS" sz="2900" b="1" dirty="0"/>
              <a:t>.1. </a:t>
            </a:r>
            <a:r>
              <a:rPr lang="sr-Cyrl-CS" sz="2900" b="1" i="1" dirty="0"/>
              <a:t>Simple DirectMedia Layer (SDL)</a:t>
            </a:r>
            <a:endParaRPr lang="en-US" sz="2900" b="1" dirty="0"/>
          </a:p>
          <a:p>
            <a:pPr>
              <a:buNone/>
            </a:pPr>
            <a:r>
              <a:rPr lang="sr-Cyrl-CS" dirty="0" smtClean="0"/>
              <a:t>	</a:t>
            </a:r>
            <a:r>
              <a:rPr lang="sr-Cyrl-CS" sz="2100" dirty="0" smtClean="0"/>
              <a:t>Да </a:t>
            </a:r>
            <a:r>
              <a:rPr lang="sr-Cyrl-CS" sz="2100" dirty="0"/>
              <a:t>бисмо уопште могли да цртамо графику помоћу </a:t>
            </a:r>
            <a:r>
              <a:rPr lang="en-US" sz="2100" dirty="0"/>
              <a:t>OpenGL</a:t>
            </a:r>
            <a:r>
              <a:rPr lang="sr-Cyrl-CS" sz="2100" dirty="0"/>
              <a:t>-а, потребан нам је прозор у коме ћемо да цртамо. Отварање прозора је специфична</a:t>
            </a:r>
            <a:r>
              <a:rPr lang="en-US" sz="2100" dirty="0"/>
              <a:t> </a:t>
            </a:r>
            <a:r>
              <a:rPr lang="en-US" sz="2100" dirty="0" err="1"/>
              <a:t>операциј</a:t>
            </a:r>
            <a:r>
              <a:rPr lang="sr-Cyrl-CS" sz="2100" dirty="0"/>
              <a:t>а за</a:t>
            </a:r>
            <a:r>
              <a:rPr lang="en-US" sz="2100" dirty="0"/>
              <a:t> </a:t>
            </a:r>
            <a:r>
              <a:rPr lang="en-US" sz="2100" dirty="0" err="1"/>
              <a:t>сваки</a:t>
            </a:r>
            <a:r>
              <a:rPr lang="en-US" sz="2100" dirty="0"/>
              <a:t> </a:t>
            </a:r>
            <a:r>
              <a:rPr lang="en-US" sz="2100" dirty="0" err="1"/>
              <a:t>оперативни</a:t>
            </a:r>
            <a:r>
              <a:rPr lang="en-US" sz="2100" dirty="0"/>
              <a:t> </a:t>
            </a:r>
            <a:r>
              <a:rPr lang="en-US" sz="2100" dirty="0" err="1"/>
              <a:t>систем</a:t>
            </a:r>
            <a:r>
              <a:rPr lang="en-US" sz="2100" dirty="0"/>
              <a:t> и </a:t>
            </a:r>
            <a:r>
              <a:rPr lang="en-US" sz="2100" i="1" dirty="0"/>
              <a:t>OpenGL</a:t>
            </a:r>
            <a:r>
              <a:rPr lang="en-US" sz="2100" dirty="0"/>
              <a:t> </a:t>
            </a:r>
            <a:r>
              <a:rPr lang="en-US" sz="2100" dirty="0" err="1"/>
              <a:t>намерно</a:t>
            </a:r>
            <a:r>
              <a:rPr lang="en-US" sz="2100" dirty="0"/>
              <a:t> </a:t>
            </a:r>
            <a:r>
              <a:rPr lang="en-US" sz="2100" dirty="0" err="1"/>
              <a:t>покушава</a:t>
            </a:r>
            <a:r>
              <a:rPr lang="en-US" sz="2100" dirty="0"/>
              <a:t> </a:t>
            </a:r>
            <a:r>
              <a:rPr lang="en-US" sz="2100" dirty="0" err="1"/>
              <a:t>да</a:t>
            </a:r>
            <a:r>
              <a:rPr lang="en-US" sz="2100" dirty="0"/>
              <a:t> </a:t>
            </a:r>
            <a:r>
              <a:rPr lang="en-US" sz="2100" dirty="0" err="1"/>
              <a:t>се</a:t>
            </a:r>
            <a:r>
              <a:rPr lang="en-US" sz="2100" dirty="0"/>
              <a:t> </a:t>
            </a:r>
            <a:r>
              <a:rPr lang="sr-Cyrl-RS" sz="2100" dirty="0"/>
              <a:t>апстрактује</a:t>
            </a:r>
            <a:r>
              <a:rPr lang="en-US" sz="2100" dirty="0"/>
              <a:t> </a:t>
            </a:r>
            <a:r>
              <a:rPr lang="en-US" sz="2100" dirty="0" err="1"/>
              <a:t>од</a:t>
            </a:r>
            <a:r>
              <a:rPr lang="en-US" sz="2100" dirty="0"/>
              <a:t> </a:t>
            </a:r>
            <a:r>
              <a:rPr lang="sr-Cyrl-CS" sz="2100" dirty="0"/>
              <a:t>оперативних система</a:t>
            </a:r>
            <a:r>
              <a:rPr lang="en-US" sz="2100" dirty="0"/>
              <a:t>. </a:t>
            </a:r>
            <a:r>
              <a:rPr lang="en-US" sz="2100" dirty="0" err="1"/>
              <a:t>То</a:t>
            </a:r>
            <a:r>
              <a:rPr lang="en-US" sz="2100" dirty="0"/>
              <a:t> </a:t>
            </a:r>
            <a:r>
              <a:rPr lang="en-US" sz="2100" dirty="0" err="1"/>
              <a:t>значи</a:t>
            </a:r>
            <a:r>
              <a:rPr lang="en-US" sz="2100" dirty="0"/>
              <a:t> </a:t>
            </a:r>
            <a:r>
              <a:rPr lang="en-US" sz="2100" dirty="0" err="1"/>
              <a:t>да</a:t>
            </a:r>
            <a:r>
              <a:rPr lang="en-US" sz="2100" dirty="0"/>
              <a:t> </a:t>
            </a:r>
            <a:r>
              <a:rPr lang="en-US" sz="2100" dirty="0" err="1"/>
              <a:t>морамо</a:t>
            </a:r>
            <a:r>
              <a:rPr lang="en-US" sz="2100" dirty="0"/>
              <a:t> </a:t>
            </a:r>
            <a:r>
              <a:rPr lang="en-US" sz="2100" dirty="0" err="1"/>
              <a:t>да</a:t>
            </a:r>
            <a:r>
              <a:rPr lang="en-US" sz="2100" dirty="0"/>
              <a:t> </a:t>
            </a:r>
            <a:r>
              <a:rPr lang="en-US" sz="2100" dirty="0" err="1"/>
              <a:t>креирамо</a:t>
            </a:r>
            <a:r>
              <a:rPr lang="en-US" sz="2100" dirty="0"/>
              <a:t> </a:t>
            </a:r>
            <a:r>
              <a:rPr lang="en-US" sz="2100" dirty="0" err="1"/>
              <a:t>прозор</a:t>
            </a:r>
            <a:r>
              <a:rPr lang="en-US" sz="2100" dirty="0"/>
              <a:t>, </a:t>
            </a:r>
            <a:r>
              <a:rPr lang="en-US" sz="2100" dirty="0" err="1"/>
              <a:t>дефинишемо</a:t>
            </a:r>
            <a:r>
              <a:rPr lang="en-US" sz="2100" dirty="0"/>
              <a:t> </a:t>
            </a:r>
            <a:r>
              <a:rPr lang="en-US" sz="2100" dirty="0" err="1"/>
              <a:t>контекст</a:t>
            </a:r>
            <a:r>
              <a:rPr lang="en-US" sz="2100" dirty="0"/>
              <a:t> и </a:t>
            </a:r>
            <a:r>
              <a:rPr lang="en-US" sz="2100" dirty="0" err="1"/>
              <a:t>сами</a:t>
            </a:r>
            <a:r>
              <a:rPr lang="en-US" sz="2100" dirty="0"/>
              <a:t> </a:t>
            </a:r>
            <a:r>
              <a:rPr lang="en-US" sz="2100" dirty="0" err="1"/>
              <a:t>управљамо</a:t>
            </a:r>
            <a:r>
              <a:rPr lang="en-US" sz="2100" dirty="0"/>
              <a:t> </a:t>
            </a:r>
            <a:r>
              <a:rPr lang="en-US" sz="2100" dirty="0" err="1"/>
              <a:t>корисничким</a:t>
            </a:r>
            <a:r>
              <a:rPr lang="en-US" sz="2100" dirty="0"/>
              <a:t> </a:t>
            </a:r>
            <a:r>
              <a:rPr lang="en-US" sz="2100" dirty="0" err="1"/>
              <a:t>уносом</a:t>
            </a:r>
            <a:r>
              <a:rPr lang="en-US" sz="2100" dirty="0"/>
              <a:t>.</a:t>
            </a:r>
          </a:p>
          <a:p>
            <a:pPr>
              <a:buNone/>
            </a:pPr>
            <a:r>
              <a:rPr lang="en-US" sz="2100" dirty="0"/>
              <a:t> </a:t>
            </a:r>
          </a:p>
          <a:p>
            <a:pPr>
              <a:buNone/>
            </a:pPr>
            <a:r>
              <a:rPr lang="sr-Cyrl-RS" sz="2100" dirty="0" smtClean="0"/>
              <a:t>	</a:t>
            </a:r>
            <a:r>
              <a:rPr lang="en-US" sz="2100" dirty="0" smtClean="0"/>
              <a:t>SDL </a:t>
            </a:r>
            <a:r>
              <a:rPr lang="en-US" sz="2100" dirty="0" err="1"/>
              <a:t>је</a:t>
            </a:r>
            <a:r>
              <a:rPr lang="en-US" sz="2100" dirty="0"/>
              <a:t> </a:t>
            </a:r>
            <a:r>
              <a:rPr lang="en-US" sz="2100" dirty="0" err="1"/>
              <a:t>вишеплатформска</a:t>
            </a:r>
            <a:r>
              <a:rPr lang="en-US" sz="2100" dirty="0"/>
              <a:t> </a:t>
            </a:r>
            <a:r>
              <a:rPr lang="en-US" sz="2100" dirty="0" err="1"/>
              <a:t>развојна</a:t>
            </a:r>
            <a:r>
              <a:rPr lang="en-US" sz="2100" dirty="0"/>
              <a:t> </a:t>
            </a:r>
            <a:r>
              <a:rPr lang="en-US" sz="2100" dirty="0" err="1"/>
              <a:t>библиотека</a:t>
            </a:r>
            <a:r>
              <a:rPr lang="en-US" sz="2100" dirty="0"/>
              <a:t> </a:t>
            </a:r>
            <a:r>
              <a:rPr lang="en-US" sz="2100" dirty="0" err="1"/>
              <a:t>дизајнирана</a:t>
            </a:r>
            <a:r>
              <a:rPr lang="en-US" sz="2100" dirty="0"/>
              <a:t> </a:t>
            </a:r>
            <a:r>
              <a:rPr lang="en-US" sz="2100" dirty="0" err="1"/>
              <a:t>да</a:t>
            </a:r>
            <a:r>
              <a:rPr lang="en-US" sz="2100" dirty="0"/>
              <a:t> </a:t>
            </a:r>
            <a:r>
              <a:rPr lang="en-US" sz="2100" dirty="0" err="1"/>
              <a:t>обезбеди</a:t>
            </a:r>
            <a:r>
              <a:rPr lang="en-US" sz="2100" dirty="0"/>
              <a:t> </a:t>
            </a:r>
            <a:r>
              <a:rPr lang="en-US" sz="2100" dirty="0" err="1"/>
              <a:t>приступ</a:t>
            </a:r>
            <a:r>
              <a:rPr lang="en-US" sz="2100" dirty="0"/>
              <a:t> </a:t>
            </a:r>
            <a:r>
              <a:rPr lang="en-US" sz="2100" dirty="0" err="1"/>
              <a:t>ниског</a:t>
            </a:r>
            <a:r>
              <a:rPr lang="en-US" sz="2100" dirty="0"/>
              <a:t> </a:t>
            </a:r>
            <a:r>
              <a:rPr lang="en-US" sz="2100" dirty="0" err="1"/>
              <a:t>нивоа</a:t>
            </a:r>
            <a:r>
              <a:rPr lang="en-US" sz="2100" dirty="0"/>
              <a:t> </a:t>
            </a:r>
            <a:r>
              <a:rPr lang="en-US" sz="2100" dirty="0" err="1"/>
              <a:t>аудио</a:t>
            </a:r>
            <a:r>
              <a:rPr lang="en-US" sz="2100" dirty="0"/>
              <a:t>, </a:t>
            </a:r>
            <a:r>
              <a:rPr lang="en-US" sz="2100" dirty="0" err="1"/>
              <a:t>тастатури</a:t>
            </a:r>
            <a:r>
              <a:rPr lang="en-US" sz="2100" dirty="0"/>
              <a:t>, </a:t>
            </a:r>
            <a:r>
              <a:rPr lang="en-US" sz="2100" dirty="0" err="1"/>
              <a:t>мишу</a:t>
            </a:r>
            <a:r>
              <a:rPr lang="en-US" sz="2100" dirty="0"/>
              <a:t>, </a:t>
            </a:r>
            <a:r>
              <a:rPr lang="en-US" sz="2100" dirty="0" err="1"/>
              <a:t>џојстику</a:t>
            </a:r>
            <a:r>
              <a:rPr lang="en-US" sz="2100" dirty="0"/>
              <a:t> и </a:t>
            </a:r>
            <a:r>
              <a:rPr lang="en-US" sz="2100" dirty="0" err="1"/>
              <a:t>графичком</a:t>
            </a:r>
            <a:r>
              <a:rPr lang="en-US" sz="2100" dirty="0"/>
              <a:t> </a:t>
            </a:r>
            <a:r>
              <a:rPr lang="en-US" sz="2100" dirty="0" err="1"/>
              <a:t>хардверу</a:t>
            </a:r>
            <a:r>
              <a:rPr lang="en-US" sz="2100" dirty="0"/>
              <a:t> </a:t>
            </a:r>
            <a:r>
              <a:rPr lang="en-US" sz="2100" dirty="0" err="1"/>
              <a:t>преко</a:t>
            </a:r>
            <a:r>
              <a:rPr lang="en-US" sz="2100" dirty="0"/>
              <a:t> </a:t>
            </a:r>
            <a:r>
              <a:rPr lang="en-US" sz="2100" i="1" dirty="0"/>
              <a:t>OpenGL/Direct3D/Metal/</a:t>
            </a:r>
            <a:r>
              <a:rPr lang="en-US" sz="2100" i="1" dirty="0" err="1"/>
              <a:t>Vulkan</a:t>
            </a:r>
            <a:r>
              <a:rPr lang="en-US" sz="2100" dirty="0"/>
              <a:t> </a:t>
            </a:r>
            <a:r>
              <a:rPr lang="sr-Cyrl-RS" sz="2100" dirty="0"/>
              <a:t>спецификација</a:t>
            </a:r>
            <a:r>
              <a:rPr lang="en-US" sz="2100" dirty="0"/>
              <a:t>. </a:t>
            </a:r>
            <a:r>
              <a:rPr lang="en-US" sz="2100" dirty="0" err="1"/>
              <a:t>Корист</a:t>
            </a:r>
            <a:r>
              <a:rPr lang="sr-Cyrl-RS" sz="2100" dirty="0"/>
              <a:t>е</a:t>
            </a:r>
            <a:r>
              <a:rPr lang="en-US" sz="2100" dirty="0"/>
              <a:t> </a:t>
            </a:r>
            <a:r>
              <a:rPr lang="en-US" sz="2100" dirty="0" err="1"/>
              <a:t>га</a:t>
            </a:r>
            <a:r>
              <a:rPr lang="en-US" sz="2100" dirty="0"/>
              <a:t> </a:t>
            </a:r>
            <a:r>
              <a:rPr lang="en-US" sz="2100" dirty="0" err="1"/>
              <a:t>софтвер</a:t>
            </a:r>
            <a:r>
              <a:rPr lang="sr-Cyrl-RS" sz="2100" dirty="0"/>
              <a:t>и</a:t>
            </a:r>
            <a:r>
              <a:rPr lang="en-US" sz="2100" dirty="0"/>
              <a:t> </a:t>
            </a:r>
            <a:r>
              <a:rPr lang="en-US" sz="2100" dirty="0" err="1"/>
              <a:t>за</a:t>
            </a:r>
            <a:r>
              <a:rPr lang="en-US" sz="2100" dirty="0"/>
              <a:t> </a:t>
            </a:r>
            <a:r>
              <a:rPr lang="en-US" sz="2100" dirty="0" err="1"/>
              <a:t>репродукцију</a:t>
            </a:r>
            <a:r>
              <a:rPr lang="en-US" sz="2100" dirty="0"/>
              <a:t> </a:t>
            </a:r>
            <a:r>
              <a:rPr lang="en-US" sz="2100" dirty="0" err="1"/>
              <a:t>видео</a:t>
            </a:r>
            <a:r>
              <a:rPr lang="en-US" sz="2100" dirty="0"/>
              <a:t> </a:t>
            </a:r>
            <a:r>
              <a:rPr lang="en-US" sz="2100" dirty="0" err="1"/>
              <a:t>записа</a:t>
            </a:r>
            <a:r>
              <a:rPr lang="en-US" sz="2100" dirty="0"/>
              <a:t>, </a:t>
            </a:r>
            <a:r>
              <a:rPr lang="en-US" sz="2100" dirty="0" err="1"/>
              <a:t>емулатори</a:t>
            </a:r>
            <a:r>
              <a:rPr lang="sr-Cyrl-RS" sz="2100" dirty="0"/>
              <a:t>, видео </a:t>
            </a:r>
            <a:r>
              <a:rPr lang="en-US" sz="2100" dirty="0" err="1"/>
              <a:t>игре</a:t>
            </a:r>
            <a:r>
              <a:rPr lang="sr-Cyrl-RS" sz="2100" dirty="0"/>
              <a:t> итд.</a:t>
            </a:r>
            <a:endParaRPr lang="en-US" sz="2100" dirty="0"/>
          </a:p>
          <a:p>
            <a:pPr>
              <a:buNone/>
            </a:pPr>
            <a:r>
              <a:rPr lang="sr-Latn-RS" sz="2100" dirty="0"/>
              <a:t> </a:t>
            </a:r>
            <a:endParaRPr lang="en-US" sz="2100" dirty="0"/>
          </a:p>
          <a:p>
            <a:pPr>
              <a:buNone/>
            </a:pPr>
            <a:r>
              <a:rPr lang="sr-Cyrl-RS" sz="2100" dirty="0" smtClean="0"/>
              <a:t>	</a:t>
            </a:r>
            <a:r>
              <a:rPr lang="en-US" sz="2100" dirty="0" smtClean="0"/>
              <a:t>SDL </a:t>
            </a:r>
            <a:r>
              <a:rPr lang="en-US" sz="2100" dirty="0" err="1"/>
              <a:t>званично</a:t>
            </a:r>
            <a:r>
              <a:rPr lang="en-US" sz="2100" dirty="0"/>
              <a:t> </a:t>
            </a:r>
            <a:r>
              <a:rPr lang="en-US" sz="2100" dirty="0" err="1"/>
              <a:t>подржава</a:t>
            </a:r>
            <a:r>
              <a:rPr lang="en-US" sz="2100" dirty="0"/>
              <a:t> </a:t>
            </a:r>
            <a:r>
              <a:rPr lang="en-US" sz="2100" i="1" dirty="0"/>
              <a:t>Windows, </a:t>
            </a:r>
            <a:r>
              <a:rPr lang="en-US" sz="2100" i="1" dirty="0" err="1"/>
              <a:t>MacOS</a:t>
            </a:r>
            <a:r>
              <a:rPr lang="en-US" sz="2100" i="1" dirty="0"/>
              <a:t>, Linux, </a:t>
            </a:r>
            <a:r>
              <a:rPr lang="en-US" sz="2100" i="1" dirty="0" err="1"/>
              <a:t>iOS</a:t>
            </a:r>
            <a:r>
              <a:rPr lang="en-US" sz="2100" dirty="0"/>
              <a:t> и </a:t>
            </a:r>
            <a:r>
              <a:rPr lang="en-US" sz="2100" i="1" dirty="0"/>
              <a:t>Android</a:t>
            </a:r>
            <a:r>
              <a:rPr lang="en-US" sz="2100" dirty="0"/>
              <a:t>. </a:t>
            </a:r>
            <a:r>
              <a:rPr lang="en-US" sz="2100" dirty="0" err="1"/>
              <a:t>Подршка</a:t>
            </a:r>
            <a:r>
              <a:rPr lang="en-US" sz="2100" dirty="0"/>
              <a:t> </a:t>
            </a:r>
            <a:r>
              <a:rPr lang="en-US" sz="2100" dirty="0" err="1"/>
              <a:t>за</a:t>
            </a:r>
            <a:r>
              <a:rPr lang="en-US" sz="2100" dirty="0"/>
              <a:t> </a:t>
            </a:r>
            <a:r>
              <a:rPr lang="en-US" sz="2100" dirty="0" err="1"/>
              <a:t>друге</a:t>
            </a:r>
            <a:r>
              <a:rPr lang="en-US" sz="2100" dirty="0"/>
              <a:t> </a:t>
            </a:r>
            <a:r>
              <a:rPr lang="en-US" sz="2100" dirty="0" err="1"/>
              <a:t>платформе</a:t>
            </a:r>
            <a:r>
              <a:rPr lang="en-US" sz="2100" dirty="0"/>
              <a:t> </a:t>
            </a:r>
            <a:r>
              <a:rPr lang="en-US" sz="2100" dirty="0" err="1"/>
              <a:t>се</a:t>
            </a:r>
            <a:r>
              <a:rPr lang="en-US" sz="2100" dirty="0"/>
              <a:t> </a:t>
            </a:r>
            <a:r>
              <a:rPr lang="en-US" sz="2100" dirty="0" err="1"/>
              <a:t>може</a:t>
            </a:r>
            <a:r>
              <a:rPr lang="en-US" sz="2100" dirty="0"/>
              <a:t> </a:t>
            </a:r>
            <a:r>
              <a:rPr lang="en-US" sz="2100" dirty="0" err="1"/>
              <a:t>наћи</a:t>
            </a:r>
            <a:r>
              <a:rPr lang="en-US" sz="2100" dirty="0"/>
              <a:t> у </a:t>
            </a:r>
            <a:r>
              <a:rPr lang="en-US" sz="2100" dirty="0" err="1"/>
              <a:t>изворном</a:t>
            </a:r>
            <a:r>
              <a:rPr lang="en-US" sz="2100" dirty="0"/>
              <a:t> </a:t>
            </a:r>
            <a:r>
              <a:rPr lang="en-US" sz="2100" dirty="0" err="1"/>
              <a:t>коду</a:t>
            </a:r>
            <a:r>
              <a:rPr lang="en-US" sz="2100" dirty="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760</Words>
  <Application>Microsoft Office PowerPoint</Application>
  <PresentationFormat>On-screen Show (4:3)</PresentationFormat>
  <Paragraphs>234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АКАДЕМИЈА ТЕХНИЧКИХ СТРУКОВНИХ СТУДИЈА БЕОГРАД ОДСЕК ПРИМЕЊЕНЕ ИНЖЕЊЕРСКЕ НАУКЕ </vt:lpstr>
      <vt:lpstr>1. Увод </vt:lpstr>
      <vt:lpstr>Slide 3</vt:lpstr>
      <vt:lpstr>Ukratko o bibliotekama</vt:lpstr>
      <vt:lpstr>2. Боиди</vt:lpstr>
      <vt:lpstr>3. OpenGL </vt:lpstr>
      <vt:lpstr>3.1. Екстензије OpenGL-a</vt:lpstr>
      <vt:lpstr>3.2. Машина стања </vt:lpstr>
      <vt:lpstr>4. Библиотеке</vt:lpstr>
      <vt:lpstr>Slide 10</vt:lpstr>
      <vt:lpstr>Slide 11</vt:lpstr>
      <vt:lpstr>5. Поставка пројекта  </vt:lpstr>
      <vt:lpstr>Slide 13</vt:lpstr>
      <vt:lpstr>5.3. Увоз библиотека </vt:lpstr>
      <vt:lpstr>Slide 15</vt:lpstr>
      <vt:lpstr>Slide 16</vt:lpstr>
      <vt:lpstr>6. Објашњење кода </vt:lpstr>
      <vt:lpstr>6.1. main.cpp - Почетна тачка</vt:lpstr>
      <vt:lpstr>6.2. MainGame класа</vt:lpstr>
      <vt:lpstr>Slide 20</vt:lpstr>
      <vt:lpstr>Slide 21</vt:lpstr>
      <vt:lpstr>Slide 22</vt:lpstr>
      <vt:lpstr>Slide 23</vt:lpstr>
      <vt:lpstr>Slide 24</vt:lpstr>
      <vt:lpstr>Slide 25</vt:lpstr>
      <vt:lpstr>Slide 26</vt:lpstr>
      <vt:lpstr>7.  Zaključak</vt:lpstr>
      <vt:lpstr>8. Reference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АКАДЕМИЈА ТЕХНИЧКИХ СТРУКОВНИХ СТУДИЈА БЕОГРАД ОДСЕК ПРИМЕЊЕНЕ ИНЖЕЊЕРСКЕ НАУКЕ</dc:title>
  <dc:creator>Dusan Fajler</dc:creator>
  <cp:lastModifiedBy>Dusan Fajler</cp:lastModifiedBy>
  <cp:revision>13</cp:revision>
  <dcterms:created xsi:type="dcterms:W3CDTF">2022-10-27T03:25:01Z</dcterms:created>
  <dcterms:modified xsi:type="dcterms:W3CDTF">2022-10-27T04:52:15Z</dcterms:modified>
</cp:coreProperties>
</file>