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3"/>
  </p:notesMasterIdLst>
  <p:sldIdLst>
    <p:sldId id="385" r:id="rId3"/>
    <p:sldId id="392" r:id="rId4"/>
    <p:sldId id="398" r:id="rId5"/>
    <p:sldId id="399" r:id="rId6"/>
    <p:sldId id="439" r:id="rId7"/>
    <p:sldId id="400" r:id="rId8"/>
    <p:sldId id="391" r:id="rId9"/>
    <p:sldId id="390" r:id="rId10"/>
    <p:sldId id="401" r:id="rId11"/>
    <p:sldId id="416" r:id="rId12"/>
    <p:sldId id="437" r:id="rId13"/>
    <p:sldId id="369" r:id="rId14"/>
    <p:sldId id="370" r:id="rId15"/>
    <p:sldId id="436" r:id="rId16"/>
    <p:sldId id="428" r:id="rId17"/>
    <p:sldId id="419" r:id="rId18"/>
    <p:sldId id="418" r:id="rId19"/>
    <p:sldId id="420" r:id="rId20"/>
    <p:sldId id="421" r:id="rId21"/>
    <p:sldId id="423" r:id="rId22"/>
    <p:sldId id="429" r:id="rId23"/>
    <p:sldId id="424" r:id="rId24"/>
    <p:sldId id="425" r:id="rId25"/>
    <p:sldId id="430" r:id="rId26"/>
    <p:sldId id="431" r:id="rId27"/>
    <p:sldId id="433" r:id="rId28"/>
    <p:sldId id="438" r:id="rId29"/>
    <p:sldId id="432" r:id="rId30"/>
    <p:sldId id="434" r:id="rId31"/>
    <p:sldId id="43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7"/>
    <p:restoredTop sz="96302"/>
  </p:normalViewPr>
  <p:slideViewPr>
    <p:cSldViewPr snapToGrid="0">
      <p:cViewPr varScale="1">
        <p:scale>
          <a:sx n="102" d="100"/>
          <a:sy n="102" d="100"/>
        </p:scale>
        <p:origin x="216"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343C8-A812-0C44-9920-D13366781EEC}" type="datetimeFigureOut">
              <a:rPr lang="en-US" smtClean="0"/>
              <a:t>12/27/22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8BEFC-DE95-AA4A-903D-CEF2A677FFE6}" type="slidenum">
              <a:rPr lang="en-US" smtClean="0"/>
              <a:t>‹#›</a:t>
            </a:fld>
            <a:endParaRPr lang="en-US"/>
          </a:p>
        </p:txBody>
      </p:sp>
    </p:spTree>
    <p:extLst>
      <p:ext uri="{BB962C8B-B14F-4D97-AF65-F5344CB8AC3E}">
        <p14:creationId xmlns:p14="http://schemas.microsoft.com/office/powerpoint/2010/main" val="296069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a:t>
            </a:fld>
            <a:endParaRPr lang="en-US"/>
          </a:p>
        </p:txBody>
      </p:sp>
    </p:spTree>
    <p:extLst>
      <p:ext uri="{BB962C8B-B14F-4D97-AF65-F5344CB8AC3E}">
        <p14:creationId xmlns:p14="http://schemas.microsoft.com/office/powerpoint/2010/main" val="4161399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10</a:t>
            </a:fld>
            <a:endParaRPr lang="en-US"/>
          </a:p>
        </p:txBody>
      </p:sp>
    </p:spTree>
    <p:extLst>
      <p:ext uri="{BB962C8B-B14F-4D97-AF65-F5344CB8AC3E}">
        <p14:creationId xmlns:p14="http://schemas.microsoft.com/office/powerpoint/2010/main" val="18818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control for the difference in length between the male and female, because length is one of the important cues of lexical pitch accents. </a:t>
            </a:r>
          </a:p>
        </p:txBody>
      </p:sp>
      <p:sp>
        <p:nvSpPr>
          <p:cNvPr id="4" name="Slide Number Placeholder 3"/>
          <p:cNvSpPr>
            <a:spLocks noGrp="1"/>
          </p:cNvSpPr>
          <p:nvPr>
            <p:ph type="sldNum" sz="quarter" idx="5"/>
          </p:nvPr>
        </p:nvSpPr>
        <p:spPr/>
        <p:txBody>
          <a:bodyPr/>
          <a:lstStyle/>
          <a:p>
            <a:fld id="{33B5B35F-6025-604F-9C5B-68AD5DCEC625}" type="slidenum">
              <a:rPr lang="en-US" smtClean="0"/>
              <a:t>11</a:t>
            </a:fld>
            <a:endParaRPr lang="en-US"/>
          </a:p>
        </p:txBody>
      </p:sp>
    </p:spTree>
    <p:extLst>
      <p:ext uri="{BB962C8B-B14F-4D97-AF65-F5344CB8AC3E}">
        <p14:creationId xmlns:p14="http://schemas.microsoft.com/office/powerpoint/2010/main" val="132024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12</a:t>
            </a:fld>
            <a:endParaRPr lang="en-US"/>
          </a:p>
        </p:txBody>
      </p:sp>
    </p:spTree>
    <p:extLst>
      <p:ext uri="{BB962C8B-B14F-4D97-AF65-F5344CB8AC3E}">
        <p14:creationId xmlns:p14="http://schemas.microsoft.com/office/powerpoint/2010/main" val="3887865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13</a:t>
            </a:fld>
            <a:endParaRPr lang="en-US"/>
          </a:p>
        </p:txBody>
      </p:sp>
    </p:spTree>
    <p:extLst>
      <p:ext uri="{BB962C8B-B14F-4D97-AF65-F5344CB8AC3E}">
        <p14:creationId xmlns:p14="http://schemas.microsoft.com/office/powerpoint/2010/main" val="312167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14</a:t>
            </a:fld>
            <a:endParaRPr lang="en-US"/>
          </a:p>
        </p:txBody>
      </p:sp>
    </p:spTree>
    <p:extLst>
      <p:ext uri="{BB962C8B-B14F-4D97-AF65-F5344CB8AC3E}">
        <p14:creationId xmlns:p14="http://schemas.microsoft.com/office/powerpoint/2010/main" val="331530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15</a:t>
            </a:fld>
            <a:endParaRPr lang="en-US"/>
          </a:p>
        </p:txBody>
      </p:sp>
    </p:spTree>
    <p:extLst>
      <p:ext uri="{BB962C8B-B14F-4D97-AF65-F5344CB8AC3E}">
        <p14:creationId xmlns:p14="http://schemas.microsoft.com/office/powerpoint/2010/main" val="429959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16</a:t>
            </a:fld>
            <a:endParaRPr lang="en-US"/>
          </a:p>
        </p:txBody>
      </p:sp>
    </p:spTree>
    <p:extLst>
      <p:ext uri="{BB962C8B-B14F-4D97-AF65-F5344CB8AC3E}">
        <p14:creationId xmlns:p14="http://schemas.microsoft.com/office/powerpoint/2010/main" val="123977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17</a:t>
            </a:fld>
            <a:endParaRPr lang="en-US"/>
          </a:p>
        </p:txBody>
      </p:sp>
    </p:spTree>
    <p:extLst>
      <p:ext uri="{BB962C8B-B14F-4D97-AF65-F5344CB8AC3E}">
        <p14:creationId xmlns:p14="http://schemas.microsoft.com/office/powerpoint/2010/main" val="3495228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18</a:t>
            </a:fld>
            <a:endParaRPr lang="en-US"/>
          </a:p>
        </p:txBody>
      </p:sp>
    </p:spTree>
    <p:extLst>
      <p:ext uri="{BB962C8B-B14F-4D97-AF65-F5344CB8AC3E}">
        <p14:creationId xmlns:p14="http://schemas.microsoft.com/office/powerpoint/2010/main" val="1430083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19</a:t>
            </a:fld>
            <a:endParaRPr lang="en-US"/>
          </a:p>
        </p:txBody>
      </p:sp>
    </p:spTree>
    <p:extLst>
      <p:ext uri="{BB962C8B-B14F-4D97-AF65-F5344CB8AC3E}">
        <p14:creationId xmlns:p14="http://schemas.microsoft.com/office/powerpoint/2010/main" val="328956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B5B35F-6025-604F-9C5B-68AD5DCEC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0116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20</a:t>
            </a:fld>
            <a:endParaRPr lang="en-US"/>
          </a:p>
        </p:txBody>
      </p:sp>
    </p:spTree>
    <p:extLst>
      <p:ext uri="{BB962C8B-B14F-4D97-AF65-F5344CB8AC3E}">
        <p14:creationId xmlns:p14="http://schemas.microsoft.com/office/powerpoint/2010/main" val="282836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 </a:t>
            </a:r>
            <a:r>
              <a:rPr lang="en-CA" sz="1800" dirty="0">
                <a:effectLst/>
                <a:latin typeface="Times New Roman" panose="02020603050405020304" pitchFamily="18" charset="0"/>
                <a:ea typeface="Calibri" panose="020F0502020204030204" pitchFamily="34" charset="0"/>
              </a:rPr>
              <a:t>0.177 = “fair”</a:t>
            </a:r>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21</a:t>
            </a:fld>
            <a:endParaRPr lang="en-US"/>
          </a:p>
        </p:txBody>
      </p:sp>
    </p:spTree>
    <p:extLst>
      <p:ext uri="{BB962C8B-B14F-4D97-AF65-F5344CB8AC3E}">
        <p14:creationId xmlns:p14="http://schemas.microsoft.com/office/powerpoint/2010/main" val="3322771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 </a:t>
            </a:r>
            <a:r>
              <a:rPr lang="en-CA" sz="1800" dirty="0">
                <a:effectLst/>
                <a:latin typeface="Times New Roman" panose="02020603050405020304" pitchFamily="18" charset="0"/>
                <a:ea typeface="Calibri" panose="020F0502020204030204" pitchFamily="34" charset="0"/>
              </a:rPr>
              <a:t>0.24 = ‘fair’</a:t>
            </a:r>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22</a:t>
            </a:fld>
            <a:endParaRPr lang="en-US"/>
          </a:p>
        </p:txBody>
      </p:sp>
    </p:spTree>
    <p:extLst>
      <p:ext uri="{BB962C8B-B14F-4D97-AF65-F5344CB8AC3E}">
        <p14:creationId xmlns:p14="http://schemas.microsoft.com/office/powerpoint/2010/main" val="4192990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23</a:t>
            </a:fld>
            <a:endParaRPr lang="en-US"/>
          </a:p>
        </p:txBody>
      </p:sp>
    </p:spTree>
    <p:extLst>
      <p:ext uri="{BB962C8B-B14F-4D97-AF65-F5344CB8AC3E}">
        <p14:creationId xmlns:p14="http://schemas.microsoft.com/office/powerpoint/2010/main" val="65108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- 0.18 = ‘fair’ </a:t>
            </a:r>
          </a:p>
        </p:txBody>
      </p:sp>
      <p:sp>
        <p:nvSpPr>
          <p:cNvPr id="4" name="Slide Number Placeholder 3"/>
          <p:cNvSpPr>
            <a:spLocks noGrp="1"/>
          </p:cNvSpPr>
          <p:nvPr>
            <p:ph type="sldNum" sz="quarter" idx="5"/>
          </p:nvPr>
        </p:nvSpPr>
        <p:spPr/>
        <p:txBody>
          <a:bodyPr/>
          <a:lstStyle/>
          <a:p>
            <a:fld id="{33B5B35F-6025-604F-9C5B-68AD5DCEC625}" type="slidenum">
              <a:rPr lang="en-US" smtClean="0"/>
              <a:t>24</a:t>
            </a:fld>
            <a:endParaRPr lang="en-US"/>
          </a:p>
        </p:txBody>
      </p:sp>
    </p:spTree>
    <p:extLst>
      <p:ext uri="{BB962C8B-B14F-4D97-AF65-F5344CB8AC3E}">
        <p14:creationId xmlns:p14="http://schemas.microsoft.com/office/powerpoint/2010/main" val="214314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- 0.06 = ‘fair’</a:t>
            </a:r>
          </a:p>
        </p:txBody>
      </p:sp>
      <p:sp>
        <p:nvSpPr>
          <p:cNvPr id="4" name="Slide Number Placeholder 3"/>
          <p:cNvSpPr>
            <a:spLocks noGrp="1"/>
          </p:cNvSpPr>
          <p:nvPr>
            <p:ph type="sldNum" sz="quarter" idx="5"/>
          </p:nvPr>
        </p:nvSpPr>
        <p:spPr/>
        <p:txBody>
          <a:bodyPr/>
          <a:lstStyle/>
          <a:p>
            <a:fld id="{33B5B35F-6025-604F-9C5B-68AD5DCEC625}" type="slidenum">
              <a:rPr lang="en-US" smtClean="0"/>
              <a:t>25</a:t>
            </a:fld>
            <a:endParaRPr lang="en-US"/>
          </a:p>
        </p:txBody>
      </p:sp>
    </p:spTree>
    <p:extLst>
      <p:ext uri="{BB962C8B-B14F-4D97-AF65-F5344CB8AC3E}">
        <p14:creationId xmlns:p14="http://schemas.microsoft.com/office/powerpoint/2010/main" val="2677505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26</a:t>
            </a:fld>
            <a:endParaRPr lang="en-US"/>
          </a:p>
        </p:txBody>
      </p:sp>
    </p:spTree>
    <p:extLst>
      <p:ext uri="{BB962C8B-B14F-4D97-AF65-F5344CB8AC3E}">
        <p14:creationId xmlns:p14="http://schemas.microsoft.com/office/powerpoint/2010/main" val="1983892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27</a:t>
            </a:fld>
            <a:endParaRPr lang="en-US"/>
          </a:p>
        </p:txBody>
      </p:sp>
    </p:spTree>
    <p:extLst>
      <p:ext uri="{BB962C8B-B14F-4D97-AF65-F5344CB8AC3E}">
        <p14:creationId xmlns:p14="http://schemas.microsoft.com/office/powerpoint/2010/main" val="3218941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28</a:t>
            </a:fld>
            <a:endParaRPr lang="en-US"/>
          </a:p>
        </p:txBody>
      </p:sp>
    </p:spTree>
    <p:extLst>
      <p:ext uri="{BB962C8B-B14F-4D97-AF65-F5344CB8AC3E}">
        <p14:creationId xmlns:p14="http://schemas.microsoft.com/office/powerpoint/2010/main" val="1492629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29</a:t>
            </a:fld>
            <a:endParaRPr lang="en-US"/>
          </a:p>
        </p:txBody>
      </p:sp>
    </p:spTree>
    <p:extLst>
      <p:ext uri="{BB962C8B-B14F-4D97-AF65-F5344CB8AC3E}">
        <p14:creationId xmlns:p14="http://schemas.microsoft.com/office/powerpoint/2010/main" val="409021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3</a:t>
            </a:fld>
            <a:endParaRPr lang="en-US"/>
          </a:p>
        </p:txBody>
      </p:sp>
    </p:spTree>
    <p:extLst>
      <p:ext uri="{BB962C8B-B14F-4D97-AF65-F5344CB8AC3E}">
        <p14:creationId xmlns:p14="http://schemas.microsoft.com/office/powerpoint/2010/main" val="664674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30</a:t>
            </a:fld>
            <a:endParaRPr lang="en-US"/>
          </a:p>
        </p:txBody>
      </p:sp>
    </p:spTree>
    <p:extLst>
      <p:ext uri="{BB962C8B-B14F-4D97-AF65-F5344CB8AC3E}">
        <p14:creationId xmlns:p14="http://schemas.microsoft.com/office/powerpoint/2010/main" val="334720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4</a:t>
            </a:fld>
            <a:endParaRPr lang="en-US"/>
          </a:p>
        </p:txBody>
      </p:sp>
    </p:spTree>
    <p:extLst>
      <p:ext uri="{BB962C8B-B14F-4D97-AF65-F5344CB8AC3E}">
        <p14:creationId xmlns:p14="http://schemas.microsoft.com/office/powerpoint/2010/main" val="177767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5</a:t>
            </a:fld>
            <a:endParaRPr lang="en-US"/>
          </a:p>
        </p:txBody>
      </p:sp>
    </p:spTree>
    <p:extLst>
      <p:ext uri="{BB962C8B-B14F-4D97-AF65-F5344CB8AC3E}">
        <p14:creationId xmlns:p14="http://schemas.microsoft.com/office/powerpoint/2010/main" val="170750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6</a:t>
            </a:fld>
            <a:endParaRPr lang="en-US"/>
          </a:p>
        </p:txBody>
      </p:sp>
    </p:spTree>
    <p:extLst>
      <p:ext uri="{BB962C8B-B14F-4D97-AF65-F5344CB8AC3E}">
        <p14:creationId xmlns:p14="http://schemas.microsoft.com/office/powerpoint/2010/main" val="176016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B5B35F-6025-604F-9C5B-68AD5DCEC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284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B5B35F-6025-604F-9C5B-68AD5DCEC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203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5B35F-6025-604F-9C5B-68AD5DCEC625}" type="slidenum">
              <a:rPr lang="en-US" smtClean="0"/>
              <a:t>9</a:t>
            </a:fld>
            <a:endParaRPr lang="en-US"/>
          </a:p>
        </p:txBody>
      </p:sp>
    </p:spTree>
    <p:extLst>
      <p:ext uri="{BB962C8B-B14F-4D97-AF65-F5344CB8AC3E}">
        <p14:creationId xmlns:p14="http://schemas.microsoft.com/office/powerpoint/2010/main" val="23491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42C2-58CA-A81B-7E18-7FE1314E1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3AAC0-B6D7-C7FB-EDAE-00AD185F2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014549-4463-23D3-C8AF-19D72BEEA69E}"/>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B58503FF-EF28-62C0-A6B0-5F2412392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2CDF3-84DC-7FE1-B84B-56737B9BA79F}"/>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246593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184F-1CE0-C968-6561-E8927B2222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F85E96-63F9-2AE0-4EAF-44B6BF37E9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BB67D-CEF8-BC78-B37A-1867C44C1837}"/>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6BFFF73C-9E8D-B8D6-6B71-404BA7DFA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03504-CD49-C57F-3502-150AEEA902A1}"/>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74075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FE255-6CB2-D6B9-241B-125FED3D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0F8CF-6FD0-F7FF-1955-4C3F470EE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5E948-6614-A61C-EBBA-65D1D28069A5}"/>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F683E3F8-34B7-10A3-CFD5-8A8E2EA0B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AA4BA-BCEA-FB3A-1465-1E24B54C44DC}"/>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86784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1578279" y="1785343"/>
            <a:ext cx="7841294" cy="2342688"/>
          </a:xfrm>
          <a:prstGeom prst="rect">
            <a:avLst/>
          </a:prstGeom>
        </p:spPr>
        <p:txBody>
          <a:bodyPr anchor="b">
            <a:normAutofit/>
          </a:bodyPr>
          <a:lstStyle>
            <a:lvl1pPr algn="l">
              <a:lnSpc>
                <a:spcPts val="5600"/>
              </a:lnSpc>
              <a:defRPr sz="54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1578279" y="4128032"/>
            <a:ext cx="7841294" cy="714931"/>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849226"/>
            <a:ext cx="7841294" cy="1125689"/>
          </a:xfrm>
          <a:prstGeom prst="rect">
            <a:avLst/>
          </a:prstGeom>
        </p:spPr>
        <p:txBody>
          <a:bodyPr anchor="b" anchorCtr="0">
            <a:noAutofit/>
          </a:bodyPr>
          <a:lstStyle>
            <a:lvl1pPr marL="0" indent="0">
              <a:lnSpc>
                <a:spcPts val="2000"/>
              </a:lnSpc>
              <a:spcBef>
                <a:spcPts val="0"/>
              </a:spcBef>
              <a:buNone/>
              <a:defRPr sz="18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1578279" y="5981178"/>
            <a:ext cx="6586081" cy="521874"/>
          </a:xfrm>
          <a:prstGeom prst="rect">
            <a:avLst/>
          </a:prstGeom>
        </p:spPr>
        <p:txBody>
          <a:bodyPr>
            <a:normAutofit/>
          </a:bodyPr>
          <a:lstStyle>
            <a:lvl1pPr marL="0" indent="0">
              <a:spcBef>
                <a:spcPts val="0"/>
              </a:spcBef>
              <a:buNone/>
              <a:defRPr sz="14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968361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1578279" y="1785343"/>
            <a:ext cx="7841294" cy="2342688"/>
          </a:xfrm>
          <a:prstGeom prst="rect">
            <a:avLst/>
          </a:prstGeom>
        </p:spPr>
        <p:txBody>
          <a:bodyPr anchor="b">
            <a:normAutofit/>
          </a:bodyPr>
          <a:lstStyle>
            <a:lvl1pPr algn="l">
              <a:lnSpc>
                <a:spcPts val="5600"/>
              </a:lnSpc>
              <a:defRPr sz="54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1578279" y="4128032"/>
            <a:ext cx="7841294" cy="714931"/>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849226"/>
            <a:ext cx="7841294" cy="1125689"/>
          </a:xfrm>
          <a:prstGeom prst="rect">
            <a:avLst/>
          </a:prstGeom>
        </p:spPr>
        <p:txBody>
          <a:bodyPr anchor="b" anchorCtr="0">
            <a:noAutofit/>
          </a:bodyPr>
          <a:lstStyle>
            <a:lvl1pPr marL="0" indent="0">
              <a:lnSpc>
                <a:spcPts val="2000"/>
              </a:lnSpc>
              <a:spcBef>
                <a:spcPts val="0"/>
              </a:spcBef>
              <a:buNone/>
              <a:defRPr sz="18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1578279" y="5981178"/>
            <a:ext cx="6586081" cy="521874"/>
          </a:xfrm>
          <a:prstGeom prst="rect">
            <a:avLst/>
          </a:prstGeom>
        </p:spPr>
        <p:txBody>
          <a:bodyPr>
            <a:normAutofit/>
          </a:bodyPr>
          <a:lstStyle>
            <a:lvl1pPr marL="0" indent="0">
              <a:spcBef>
                <a:spcPts val="0"/>
              </a:spcBef>
              <a:buNone/>
              <a:defRPr sz="14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264654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1878711477"/>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34345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0627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578280" y="1637270"/>
            <a:ext cx="8749432" cy="4621427"/>
          </a:xfrm>
          <a:prstGeom prst="rect">
            <a:avLst/>
          </a:prstGeom>
        </p:spPr>
        <p:txBody>
          <a:bodyPr anchor="ctr" anchorCtr="0"/>
          <a:lstStyle>
            <a:lvl1pPr marL="0" indent="0">
              <a:lnSpc>
                <a:spcPts val="6200"/>
              </a:lnSpc>
              <a:spcBef>
                <a:spcPts val="0"/>
              </a:spcBef>
              <a:buNone/>
              <a:defRPr sz="6000" b="1">
                <a:solidFill>
                  <a:schemeClr val="accent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606592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1578279" y="1680519"/>
            <a:ext cx="841833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1578279" y="3624188"/>
            <a:ext cx="8418337" cy="780997"/>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420386"/>
            <a:ext cx="8418337"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222550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A6A8-4F63-3966-A341-B48982EA3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8BDAF-773E-B0C3-9D76-80BB0C9F2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C499C-5B5D-0691-3D9F-B8197974C1EF}"/>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1C05ADF3-A849-D0E3-A373-7AAB36E58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2569E-DF22-8C39-14F1-3FBC9086CBAF}"/>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3747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A2D3-840C-4A43-6598-59652BF1A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4AA90-CEDE-9759-44AD-80519A914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0C03B-B6EC-336B-FB52-C0FF3483DB64}"/>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4CB05108-A57F-289D-1B0C-7C3B4761F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CC2EC-81D8-BB14-A17B-E9FF3DC5610E}"/>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16122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A7D1-76C0-B83D-DA98-708E97EFD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2294A-260F-C5A1-2E4D-489BD960B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B767A-C3E0-DC20-469A-6A07E2F43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5EAD1-AE81-E4D4-723F-E97C54E7A882}"/>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6" name="Footer Placeholder 5">
            <a:extLst>
              <a:ext uri="{FF2B5EF4-FFF2-40B4-BE49-F238E27FC236}">
                <a16:creationId xmlns:a16="http://schemas.microsoft.com/office/drawing/2014/main" id="{745DAB2E-61F4-53A5-9345-28A1177AA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E95D0-5709-8123-AB05-0FC108E7FB2F}"/>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199735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538C-1D30-9550-B1A2-DDA7C0B36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4DEA3-B6D4-BB23-270C-4A4440B80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707C4-DC2C-A639-2D23-53CA17A3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A1D336-C42F-9664-ED79-BDD87AA42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18A8E-558F-3217-214D-3DE852A0DC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A5205C-18DA-C1A4-59DD-EF0EEBC2CF6A}"/>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8" name="Footer Placeholder 7">
            <a:extLst>
              <a:ext uri="{FF2B5EF4-FFF2-40B4-BE49-F238E27FC236}">
                <a16:creationId xmlns:a16="http://schemas.microsoft.com/office/drawing/2014/main" id="{93B9F38A-CA3B-A0B1-4329-114618775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252AC-5F0A-299B-93B7-602C4B38B9E9}"/>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77965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9A64-6D94-815A-FB3E-A28AE2519B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F0D862-69DB-3C64-1525-E5CA11CA91E5}"/>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4" name="Footer Placeholder 3">
            <a:extLst>
              <a:ext uri="{FF2B5EF4-FFF2-40B4-BE49-F238E27FC236}">
                <a16:creationId xmlns:a16="http://schemas.microsoft.com/office/drawing/2014/main" id="{5662F456-DE17-1DD7-7EAD-7DE96BE69B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8F0F-13F3-9068-4619-6B7F49EC05FE}"/>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88207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BE8A5-AA64-851D-FD85-AB0FC697D9EB}"/>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3" name="Footer Placeholder 2">
            <a:extLst>
              <a:ext uri="{FF2B5EF4-FFF2-40B4-BE49-F238E27FC236}">
                <a16:creationId xmlns:a16="http://schemas.microsoft.com/office/drawing/2014/main" id="{049E6703-CA7C-9000-AC2B-453102808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9BDF9-B47C-7070-0D0B-242BCAB2C922}"/>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410136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226B-22E1-2488-B7FD-F61E5476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3F794-D617-B71A-F2F5-45BA68008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68F723-092F-3E04-E0A1-93C1BD782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C4451-3CCE-2B77-FF2F-940CCFCDA560}"/>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6" name="Footer Placeholder 5">
            <a:extLst>
              <a:ext uri="{FF2B5EF4-FFF2-40B4-BE49-F238E27FC236}">
                <a16:creationId xmlns:a16="http://schemas.microsoft.com/office/drawing/2014/main" id="{24911BA5-47FC-0C14-AAEC-8F2AFA30A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77C18-B1C9-FA62-7ED1-4C642E689AA1}"/>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356301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A472-898F-ED70-1DD9-BEE44EFB4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A293D-48CB-F3EF-360A-ACA975280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690DB-C660-86E9-C2EC-85683D5F3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53B69-ADBF-5356-BAAE-9B65838B4FA3}"/>
              </a:ext>
            </a:extLst>
          </p:cNvPr>
          <p:cNvSpPr>
            <a:spLocks noGrp="1"/>
          </p:cNvSpPr>
          <p:nvPr>
            <p:ph type="dt" sz="half" idx="10"/>
          </p:nvPr>
        </p:nvSpPr>
        <p:spPr/>
        <p:txBody>
          <a:bodyPr/>
          <a:lstStyle/>
          <a:p>
            <a:fld id="{BF91C229-5371-524D-9506-27ECC4416A02}" type="datetimeFigureOut">
              <a:rPr lang="en-US" smtClean="0"/>
              <a:t>12/27/22</a:t>
            </a:fld>
            <a:endParaRPr lang="en-US"/>
          </a:p>
        </p:txBody>
      </p:sp>
      <p:sp>
        <p:nvSpPr>
          <p:cNvPr id="6" name="Footer Placeholder 5">
            <a:extLst>
              <a:ext uri="{FF2B5EF4-FFF2-40B4-BE49-F238E27FC236}">
                <a16:creationId xmlns:a16="http://schemas.microsoft.com/office/drawing/2014/main" id="{2B2EFAD8-A28C-225F-4314-70230911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606DD-DD02-49A8-934A-DB44F2188806}"/>
              </a:ext>
            </a:extLst>
          </p:cNvPr>
          <p:cNvSpPr>
            <a:spLocks noGrp="1"/>
          </p:cNvSpPr>
          <p:nvPr>
            <p:ph type="sldNum" sz="quarter" idx="12"/>
          </p:nvPr>
        </p:nvSpPr>
        <p:spPr/>
        <p:txBody>
          <a:bodyPr/>
          <a:lstStyle/>
          <a:p>
            <a:fld id="{D9665EDA-E00B-DF40-9786-BCF531C813C9}" type="slidenum">
              <a:rPr lang="en-US" smtClean="0"/>
              <a:t>‹#›</a:t>
            </a:fld>
            <a:endParaRPr lang="en-US"/>
          </a:p>
        </p:txBody>
      </p:sp>
    </p:spTree>
    <p:extLst>
      <p:ext uri="{BB962C8B-B14F-4D97-AF65-F5344CB8AC3E}">
        <p14:creationId xmlns:p14="http://schemas.microsoft.com/office/powerpoint/2010/main" val="386284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1E0E0-FA74-1415-438A-27EBFA553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0FA0A4-B2C6-59B9-7511-1282C3493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684B2-D26F-04CA-9D2E-7E2D928EF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1C229-5371-524D-9506-27ECC4416A02}" type="datetimeFigureOut">
              <a:rPr lang="en-US" smtClean="0"/>
              <a:t>12/27/22</a:t>
            </a:fld>
            <a:endParaRPr lang="en-US"/>
          </a:p>
        </p:txBody>
      </p:sp>
      <p:sp>
        <p:nvSpPr>
          <p:cNvPr id="5" name="Footer Placeholder 4">
            <a:extLst>
              <a:ext uri="{FF2B5EF4-FFF2-40B4-BE49-F238E27FC236}">
                <a16:creationId xmlns:a16="http://schemas.microsoft.com/office/drawing/2014/main" id="{43B01213-1676-A54E-5CDD-CAFFCE2C0C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B6DC0-C91C-8DE3-AC7D-155313FCA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65EDA-E00B-DF40-9786-BCF531C813C9}" type="slidenum">
              <a:rPr lang="en-US" smtClean="0"/>
              <a:t>‹#›</a:t>
            </a:fld>
            <a:endParaRPr lang="en-US"/>
          </a:p>
        </p:txBody>
      </p:sp>
    </p:spTree>
    <p:extLst>
      <p:ext uri="{BB962C8B-B14F-4D97-AF65-F5344CB8AC3E}">
        <p14:creationId xmlns:p14="http://schemas.microsoft.com/office/powerpoint/2010/main" val="208671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1670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5.png"/><Relationship Id="rId3" Type="http://schemas.microsoft.com/office/2007/relationships/media" Target="../media/media2.mp3"/><Relationship Id="rId7" Type="http://schemas.microsoft.com/office/2007/relationships/media" Target="../media/media4.wav"/><Relationship Id="rId12" Type="http://schemas.openxmlformats.org/officeDocument/2006/relationships/image" Target="../media/image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wav"/><Relationship Id="rId11" Type="http://schemas.openxmlformats.org/officeDocument/2006/relationships/image" Target="../media/image3.png"/><Relationship Id="rId5" Type="http://schemas.microsoft.com/office/2007/relationships/media" Target="../media/media3.wav"/><Relationship Id="rId10" Type="http://schemas.openxmlformats.org/officeDocument/2006/relationships/notesSlide" Target="../notesSlides/notesSlide11.xml"/><Relationship Id="rId4" Type="http://schemas.openxmlformats.org/officeDocument/2006/relationships/audio" Target="../media/media2.mp3"/><Relationship Id="rId9" Type="http://schemas.openxmlformats.org/officeDocument/2006/relationships/slideLayout" Target="../slideLayouts/slideLayout14.xml"/><Relationship Id="rId1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hyperlink" Target="https://sjikenbl5u.cognition.run/"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www.rstudio.com/"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BE60-5D8F-6C41-A517-E4C3855CFB66}"/>
              </a:ext>
            </a:extLst>
          </p:cNvPr>
          <p:cNvSpPr>
            <a:spLocks noGrp="1"/>
          </p:cNvSpPr>
          <p:nvPr>
            <p:ph type="ctrTitle"/>
          </p:nvPr>
        </p:nvSpPr>
        <p:spPr>
          <a:xfrm>
            <a:off x="925286" y="979714"/>
            <a:ext cx="9274627" cy="3148317"/>
          </a:xfrm>
        </p:spPr>
        <p:txBody>
          <a:bodyPr>
            <a:normAutofit fontScale="90000"/>
          </a:bodyPr>
          <a:lstStyle/>
          <a:p>
            <a:pPr algn="ctr"/>
            <a:r>
              <a:rPr lang="en-US" b="0" dirty="0">
                <a:solidFill>
                  <a:schemeClr val="tx1"/>
                </a:solidFill>
                <a:latin typeface="Verdana" panose="020B0604030504040204" pitchFamily="34" charset="0"/>
                <a:ea typeface="Verdana" panose="020B0604030504040204" pitchFamily="34" charset="0"/>
                <a:cs typeface="Verdana" panose="020B0604030504040204" pitchFamily="34" charset="0"/>
              </a:rPr>
              <a:t>Perception of Serbian Lexical Pitch Accents: Evidence from Native and Non-native Listeners’ Classification</a:t>
            </a:r>
            <a:endParaRPr lang="en-US" b="0" dirty="0">
              <a:solidFill>
                <a:schemeClr val="tx1"/>
              </a:solidFill>
            </a:endParaRPr>
          </a:p>
        </p:txBody>
      </p:sp>
      <p:sp>
        <p:nvSpPr>
          <p:cNvPr id="4" name="Text Placeholder 3">
            <a:extLst>
              <a:ext uri="{FF2B5EF4-FFF2-40B4-BE49-F238E27FC236}">
                <a16:creationId xmlns:a16="http://schemas.microsoft.com/office/drawing/2014/main" id="{13E932DF-6BEC-8349-9E3C-C74C19687D56}"/>
              </a:ext>
            </a:extLst>
          </p:cNvPr>
          <p:cNvSpPr>
            <a:spLocks noGrp="1"/>
          </p:cNvSpPr>
          <p:nvPr>
            <p:ph type="body" sz="quarter" idx="10"/>
          </p:nvPr>
        </p:nvSpPr>
        <p:spPr>
          <a:xfrm>
            <a:off x="925286" y="3708040"/>
            <a:ext cx="9274627" cy="2355303"/>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Dušan</a:t>
            </a: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24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Nikolić</a:t>
            </a: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&amp; Stephen Winters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University of Calgary</a:t>
            </a:r>
          </a:p>
          <a:p>
            <a:pPr algn="ctr"/>
            <a:endParaRPr lang="en-US" dirty="0"/>
          </a:p>
        </p:txBody>
      </p:sp>
    </p:spTree>
    <p:extLst>
      <p:ext uri="{BB962C8B-B14F-4D97-AF65-F5344CB8AC3E}">
        <p14:creationId xmlns:p14="http://schemas.microsoft.com/office/powerpoint/2010/main" val="36824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5" name="Content Placeholder 2">
            <a:extLst>
              <a:ext uri="{FF2B5EF4-FFF2-40B4-BE49-F238E27FC236}">
                <a16:creationId xmlns:a16="http://schemas.microsoft.com/office/drawing/2014/main" id="{6F514334-01FB-AAC3-FAF3-4FCD9D9CFA17}"/>
              </a:ext>
            </a:extLst>
          </p:cNvPr>
          <p:cNvSpPr>
            <a:spLocks noGrp="1"/>
          </p:cNvSpPr>
          <p:nvPr>
            <p:ph idx="1"/>
          </p:nvPr>
        </p:nvSpPr>
        <p:spPr>
          <a:xfrm>
            <a:off x="838199" y="1213613"/>
            <a:ext cx="10515600" cy="5302934"/>
          </a:xfrm>
        </p:spPr>
        <p:txBody>
          <a:bodyPr>
            <a:normAutofit/>
          </a:bodyPr>
          <a:lstStyle/>
          <a:p>
            <a:pPr lvl="0">
              <a:buClr>
                <a:srgbClr val="C00000"/>
              </a:buClr>
              <a:defRPr/>
            </a:pPr>
            <a:r>
              <a:rPr lang="en-US" dirty="0">
                <a:latin typeface="Verdana" panose="020B0604030504040204" pitchFamily="34" charset="0"/>
                <a:ea typeface="Verdana" panose="020B0604030504040204" pitchFamily="34" charset="0"/>
                <a:cs typeface="Verdana" panose="020B0604030504040204" pitchFamily="34" charset="0"/>
              </a:rPr>
              <a:t>Stimuli</a:t>
            </a: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a:t>
            </a:r>
            <a:r>
              <a:rPr lang="en-US" sz="2800" dirty="0" err="1">
                <a:latin typeface="Verdana" panose="020B0604030504040204" pitchFamily="34" charset="0"/>
                <a:ea typeface="Verdana" panose="020B0604030504040204" pitchFamily="34" charset="0"/>
                <a:cs typeface="Verdana" panose="020B0604030504040204" pitchFamily="34" charset="0"/>
              </a:rPr>
              <a:t>rejav</a:t>
            </a:r>
            <a:r>
              <a:rPr lang="en-US" sz="2800" dirty="0">
                <a:latin typeface="Verdana" panose="020B0604030504040204" pitchFamily="34" charset="0"/>
                <a:ea typeface="Verdana" panose="020B0604030504040204" pitchFamily="34" charset="0"/>
                <a:cs typeface="Verdana" panose="020B0604030504040204" pitchFamily="34" charset="0"/>
              </a:rPr>
              <a:t>” [ˈ</a:t>
            </a:r>
            <a:r>
              <a:rPr lang="en-US" sz="2800" dirty="0" err="1">
                <a:latin typeface="Verdana" panose="020B0604030504040204" pitchFamily="34" charset="0"/>
                <a:ea typeface="Verdana" panose="020B0604030504040204" pitchFamily="34" charset="0"/>
                <a:cs typeface="Verdana" panose="020B0604030504040204" pitchFamily="34" charset="0"/>
              </a:rPr>
              <a:t>rejav</a:t>
            </a:r>
            <a:r>
              <a:rPr lang="en-US" sz="2800" dirty="0">
                <a:latin typeface="Verdana" panose="020B0604030504040204" pitchFamily="34" charset="0"/>
                <a:ea typeface="Verdana" panose="020B0604030504040204" pitchFamily="34" charset="0"/>
                <a:cs typeface="Verdana" panose="020B0604030504040204" pitchFamily="34" charset="0"/>
              </a:rPr>
              <a:t>] and “</a:t>
            </a:r>
            <a:r>
              <a:rPr lang="en-US" sz="2800" dirty="0" err="1">
                <a:latin typeface="Verdana" panose="020B0604030504040204" pitchFamily="34" charset="0"/>
                <a:ea typeface="Verdana" panose="020B0604030504040204" pitchFamily="34" charset="0"/>
                <a:cs typeface="Verdana" panose="020B0604030504040204" pitchFamily="34" charset="0"/>
              </a:rPr>
              <a:t>kavan</a:t>
            </a:r>
            <a:r>
              <a:rPr lang="en-US" sz="2800" dirty="0">
                <a:latin typeface="Verdana" panose="020B0604030504040204" pitchFamily="34" charset="0"/>
                <a:ea typeface="Verdana" panose="020B0604030504040204" pitchFamily="34" charset="0"/>
                <a:cs typeface="Verdana" panose="020B0604030504040204" pitchFamily="34" charset="0"/>
              </a:rPr>
              <a:t>” [ˈ</a:t>
            </a:r>
            <a:r>
              <a:rPr lang="en-US" sz="2800" dirty="0" err="1">
                <a:latin typeface="Verdana" panose="020B0604030504040204" pitchFamily="34" charset="0"/>
                <a:ea typeface="Verdana" panose="020B0604030504040204" pitchFamily="34" charset="0"/>
                <a:cs typeface="Verdana" panose="020B0604030504040204" pitchFamily="34" charset="0"/>
              </a:rPr>
              <a:t>kavan</a:t>
            </a:r>
            <a:r>
              <a:rPr lang="en-US" sz="2800" dirty="0">
                <a:latin typeface="Verdana" panose="020B0604030504040204" pitchFamily="34" charset="0"/>
                <a:ea typeface="Verdana" panose="020B0604030504040204" pitchFamily="34" charset="0"/>
                <a:cs typeface="Verdana" panose="020B0604030504040204" pitchFamily="34" charset="0"/>
              </a:rPr>
              <a:t>]</a:t>
            </a: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Patterned according to Serbian phonotactics</a:t>
            </a: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Produced in 4 Serbian lexical pitch accents</a:t>
            </a:r>
          </a:p>
        </p:txBody>
      </p:sp>
      <p:sp>
        <p:nvSpPr>
          <p:cNvPr id="20" name="Content Placeholder 2">
            <a:extLst>
              <a:ext uri="{FF2B5EF4-FFF2-40B4-BE49-F238E27FC236}">
                <a16:creationId xmlns:a16="http://schemas.microsoft.com/office/drawing/2014/main" id="{AF4314ED-7541-F240-4D20-CEB097C76CA5}"/>
              </a:ext>
            </a:extLst>
          </p:cNvPr>
          <p:cNvSpPr txBox="1">
            <a:spLocks/>
          </p:cNvSpPr>
          <p:nvPr/>
        </p:nvSpPr>
        <p:spPr>
          <a:xfrm>
            <a:off x="3299643" y="4117995"/>
            <a:ext cx="3070122" cy="55610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Pitch movement</a:t>
            </a:r>
          </a:p>
        </p:txBody>
      </p:sp>
      <p:sp>
        <p:nvSpPr>
          <p:cNvPr id="21" name="Content Placeholder 2">
            <a:extLst>
              <a:ext uri="{FF2B5EF4-FFF2-40B4-BE49-F238E27FC236}">
                <a16:creationId xmlns:a16="http://schemas.microsoft.com/office/drawing/2014/main" id="{2132B328-D999-ED40-EEE3-CCD97B802892}"/>
              </a:ext>
            </a:extLst>
          </p:cNvPr>
          <p:cNvSpPr txBox="1">
            <a:spLocks/>
          </p:cNvSpPr>
          <p:nvPr/>
        </p:nvSpPr>
        <p:spPr>
          <a:xfrm>
            <a:off x="6541830" y="4117924"/>
            <a:ext cx="1972596" cy="556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Vowel</a:t>
            </a:r>
          </a:p>
        </p:txBody>
      </p:sp>
      <p:graphicFrame>
        <p:nvGraphicFramePr>
          <p:cNvPr id="22" name="Table 21">
            <a:extLst>
              <a:ext uri="{FF2B5EF4-FFF2-40B4-BE49-F238E27FC236}">
                <a16:creationId xmlns:a16="http://schemas.microsoft.com/office/drawing/2014/main" id="{DE2DAF43-BB57-F043-DA36-2FDA404F0C92}"/>
              </a:ext>
            </a:extLst>
          </p:cNvPr>
          <p:cNvGraphicFramePr>
            <a:graphicFrameLocks noGrp="1"/>
          </p:cNvGraphicFramePr>
          <p:nvPr>
            <p:extLst>
              <p:ext uri="{D42A27DB-BD31-4B8C-83A1-F6EECF244321}">
                <p14:modId xmlns:p14="http://schemas.microsoft.com/office/powerpoint/2010/main" val="692512497"/>
              </p:ext>
            </p:extLst>
          </p:nvPr>
        </p:nvGraphicFramePr>
        <p:xfrm>
          <a:off x="838200" y="3484029"/>
          <a:ext cx="9052510" cy="2340000"/>
        </p:xfrm>
        <a:graphic>
          <a:graphicData uri="http://schemas.openxmlformats.org/drawingml/2006/table">
            <a:tbl>
              <a:tblPr firstRow="1" firstCol="1" bandRow="1">
                <a:tableStyleId>{7E9639D4-E3E2-4D34-9284-5A2195B3D0D7}</a:tableStyleId>
              </a:tblPr>
              <a:tblGrid>
                <a:gridCol w="5608899">
                  <a:extLst>
                    <a:ext uri="{9D8B030D-6E8A-4147-A177-3AD203B41FA5}">
                      <a16:colId xmlns:a16="http://schemas.microsoft.com/office/drawing/2014/main" val="3580820593"/>
                    </a:ext>
                  </a:extLst>
                </a:gridCol>
                <a:gridCol w="3443611">
                  <a:extLst>
                    <a:ext uri="{9D8B030D-6E8A-4147-A177-3AD203B41FA5}">
                      <a16:colId xmlns:a16="http://schemas.microsoft.com/office/drawing/2014/main" val="1290872381"/>
                    </a:ext>
                  </a:extLst>
                </a:gridCol>
              </a:tblGrid>
              <a:tr h="468000">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277109"/>
                  </a:ext>
                </a:extLst>
              </a:tr>
              <a:tr h="468000">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3363657"/>
                  </a:ext>
                </a:extLst>
              </a:tr>
              <a:tr h="468000">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3265030"/>
                  </a:ext>
                </a:extLst>
              </a:tr>
              <a:tr h="468000">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9622552"/>
                  </a:ext>
                </a:extLst>
              </a:tr>
              <a:tr h="468000">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3747130"/>
                  </a:ext>
                </a:extLst>
              </a:tr>
            </a:tbl>
          </a:graphicData>
        </a:graphic>
      </p:graphicFrame>
      <p:sp>
        <p:nvSpPr>
          <p:cNvPr id="23" name="Content Placeholder 2">
            <a:extLst>
              <a:ext uri="{FF2B5EF4-FFF2-40B4-BE49-F238E27FC236}">
                <a16:creationId xmlns:a16="http://schemas.microsoft.com/office/drawing/2014/main" id="{2256EFA5-6516-AE49-3D2A-33C5EBA526C9}"/>
              </a:ext>
            </a:extLst>
          </p:cNvPr>
          <p:cNvSpPr txBox="1">
            <a:spLocks/>
          </p:cNvSpPr>
          <p:nvPr/>
        </p:nvSpPr>
        <p:spPr>
          <a:xfrm>
            <a:off x="842387" y="3960591"/>
            <a:ext cx="4464307" cy="4945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gn="ctr">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Short- falling  (SF)</a:t>
            </a:r>
          </a:p>
        </p:txBody>
      </p:sp>
      <p:sp>
        <p:nvSpPr>
          <p:cNvPr id="24" name="Content Placeholder 2">
            <a:extLst>
              <a:ext uri="{FF2B5EF4-FFF2-40B4-BE49-F238E27FC236}">
                <a16:creationId xmlns:a16="http://schemas.microsoft.com/office/drawing/2014/main" id="{CC2CC3F2-C3D8-CE21-834D-025B431055F9}"/>
              </a:ext>
            </a:extLst>
          </p:cNvPr>
          <p:cNvSpPr txBox="1">
            <a:spLocks/>
          </p:cNvSpPr>
          <p:nvPr/>
        </p:nvSpPr>
        <p:spPr>
          <a:xfrm>
            <a:off x="842387" y="4462203"/>
            <a:ext cx="4464307" cy="4945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gn="ctr">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Short-rising   (SR)</a:t>
            </a:r>
          </a:p>
        </p:txBody>
      </p:sp>
      <p:sp>
        <p:nvSpPr>
          <p:cNvPr id="25" name="Content Placeholder 2">
            <a:extLst>
              <a:ext uri="{FF2B5EF4-FFF2-40B4-BE49-F238E27FC236}">
                <a16:creationId xmlns:a16="http://schemas.microsoft.com/office/drawing/2014/main" id="{2D894F24-0D00-0F7C-458A-F6E000405385}"/>
              </a:ext>
            </a:extLst>
          </p:cNvPr>
          <p:cNvSpPr txBox="1">
            <a:spLocks/>
          </p:cNvSpPr>
          <p:nvPr/>
        </p:nvSpPr>
        <p:spPr>
          <a:xfrm>
            <a:off x="857295" y="4906165"/>
            <a:ext cx="4464307" cy="4945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gn="ctr">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Long-falling   (LF)</a:t>
            </a:r>
          </a:p>
        </p:txBody>
      </p:sp>
      <p:sp>
        <p:nvSpPr>
          <p:cNvPr id="26" name="Content Placeholder 2">
            <a:extLst>
              <a:ext uri="{FF2B5EF4-FFF2-40B4-BE49-F238E27FC236}">
                <a16:creationId xmlns:a16="http://schemas.microsoft.com/office/drawing/2014/main" id="{176234C6-7566-1109-30AA-8C5B582B5C8A}"/>
              </a:ext>
            </a:extLst>
          </p:cNvPr>
          <p:cNvSpPr txBox="1">
            <a:spLocks/>
          </p:cNvSpPr>
          <p:nvPr/>
        </p:nvSpPr>
        <p:spPr>
          <a:xfrm>
            <a:off x="857294" y="5348408"/>
            <a:ext cx="4464307" cy="4945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gn="ctr">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Long-rising   (LR)</a:t>
            </a:r>
          </a:p>
        </p:txBody>
      </p:sp>
      <p:sp>
        <p:nvSpPr>
          <p:cNvPr id="31" name="TextBox 30">
            <a:extLst>
              <a:ext uri="{FF2B5EF4-FFF2-40B4-BE49-F238E27FC236}">
                <a16:creationId xmlns:a16="http://schemas.microsoft.com/office/drawing/2014/main" id="{502D877A-4F38-F658-9BD8-703069FFD046}"/>
              </a:ext>
            </a:extLst>
          </p:cNvPr>
          <p:cNvSpPr txBox="1"/>
          <p:nvPr/>
        </p:nvSpPr>
        <p:spPr>
          <a:xfrm>
            <a:off x="857294" y="3466797"/>
            <a:ext cx="5512471" cy="492443"/>
          </a:xfrm>
          <a:prstGeom prst="rect">
            <a:avLst/>
          </a:prstGeom>
          <a:noFill/>
        </p:spPr>
        <p:txBody>
          <a:bodyPr wrap="square">
            <a:spAutoFit/>
          </a:bodyPr>
          <a:lstStyle/>
          <a:p>
            <a:pPr algn="ctr"/>
            <a:r>
              <a:rPr lang="en-US" sz="2600" dirty="0">
                <a:solidFill>
                  <a:schemeClr val="bg1"/>
                </a:solidFill>
                <a:latin typeface="Verdana" panose="020B0604030504040204" pitchFamily="34" charset="0"/>
                <a:ea typeface="Verdana" panose="020B0604030504040204" pitchFamily="34" charset="0"/>
                <a:cs typeface="Verdana" panose="020B0604030504040204" pitchFamily="34" charset="0"/>
              </a:rPr>
              <a:t>Lexical Pitch Accents</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a:extLst>
              <a:ext uri="{FF2B5EF4-FFF2-40B4-BE49-F238E27FC236}">
                <a16:creationId xmlns:a16="http://schemas.microsoft.com/office/drawing/2014/main" id="{B3562586-0B0A-4D2C-F947-08A22B27E04C}"/>
              </a:ext>
            </a:extLst>
          </p:cNvPr>
          <p:cNvSpPr txBox="1"/>
          <p:nvPr/>
        </p:nvSpPr>
        <p:spPr>
          <a:xfrm>
            <a:off x="7952212" y="5338207"/>
            <a:ext cx="1677924"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(L*H)ː</a:t>
            </a:r>
          </a:p>
        </p:txBody>
      </p:sp>
      <p:sp>
        <p:nvSpPr>
          <p:cNvPr id="33" name="TextBox 32">
            <a:extLst>
              <a:ext uri="{FF2B5EF4-FFF2-40B4-BE49-F238E27FC236}">
                <a16:creationId xmlns:a16="http://schemas.microsoft.com/office/drawing/2014/main" id="{26674EF5-8F9C-32DE-2DCB-46536FCF8D85}"/>
              </a:ext>
            </a:extLst>
          </p:cNvPr>
          <p:cNvSpPr txBox="1"/>
          <p:nvPr/>
        </p:nvSpPr>
        <p:spPr>
          <a:xfrm>
            <a:off x="7952211" y="4864508"/>
            <a:ext cx="1677925"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(H*L)ː</a:t>
            </a:r>
          </a:p>
        </p:txBody>
      </p:sp>
      <p:sp>
        <p:nvSpPr>
          <p:cNvPr id="34" name="TextBox 33">
            <a:extLst>
              <a:ext uri="{FF2B5EF4-FFF2-40B4-BE49-F238E27FC236}">
                <a16:creationId xmlns:a16="http://schemas.microsoft.com/office/drawing/2014/main" id="{2E724E8B-DC9C-8E82-7138-91533D597F98}"/>
              </a:ext>
            </a:extLst>
          </p:cNvPr>
          <p:cNvSpPr txBox="1"/>
          <p:nvPr/>
        </p:nvSpPr>
        <p:spPr>
          <a:xfrm>
            <a:off x="7952212" y="4376768"/>
            <a:ext cx="1285446"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L*H</a:t>
            </a:r>
          </a:p>
        </p:txBody>
      </p:sp>
      <p:sp>
        <p:nvSpPr>
          <p:cNvPr id="35" name="TextBox 34">
            <a:extLst>
              <a:ext uri="{FF2B5EF4-FFF2-40B4-BE49-F238E27FC236}">
                <a16:creationId xmlns:a16="http://schemas.microsoft.com/office/drawing/2014/main" id="{B2CB22B0-E02F-1940-4BAD-593B26D46D3A}"/>
              </a:ext>
            </a:extLst>
          </p:cNvPr>
          <p:cNvSpPr txBox="1"/>
          <p:nvPr/>
        </p:nvSpPr>
        <p:spPr>
          <a:xfrm>
            <a:off x="7952212" y="3913757"/>
            <a:ext cx="1285446"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H*L</a:t>
            </a:r>
          </a:p>
        </p:txBody>
      </p:sp>
      <p:sp>
        <p:nvSpPr>
          <p:cNvPr id="36" name="Content Placeholder 2">
            <a:extLst>
              <a:ext uri="{FF2B5EF4-FFF2-40B4-BE49-F238E27FC236}">
                <a16:creationId xmlns:a16="http://schemas.microsoft.com/office/drawing/2014/main" id="{4EED2FAC-3E4C-CACD-BC1D-50CC63FDA0C2}"/>
              </a:ext>
            </a:extLst>
          </p:cNvPr>
          <p:cNvSpPr txBox="1">
            <a:spLocks/>
          </p:cNvSpPr>
          <p:nvPr/>
        </p:nvSpPr>
        <p:spPr>
          <a:xfrm>
            <a:off x="6430275" y="3466055"/>
            <a:ext cx="4129938" cy="494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sz="2600" dirty="0" err="1">
                <a:solidFill>
                  <a:schemeClr val="bg1"/>
                </a:solidFill>
                <a:latin typeface="Verdana" panose="020B0604030504040204" pitchFamily="34" charset="0"/>
                <a:ea typeface="Verdana" panose="020B0604030504040204" pitchFamily="34" charset="0"/>
                <a:cs typeface="Verdana" panose="020B0604030504040204" pitchFamily="34" charset="0"/>
              </a:rPr>
              <a:t>ToBI</a:t>
            </a:r>
            <a:r>
              <a:rPr lang="en-US" sz="2600" dirty="0">
                <a:solidFill>
                  <a:schemeClr val="bg1"/>
                </a:solidFill>
                <a:latin typeface="Verdana" panose="020B0604030504040204" pitchFamily="34" charset="0"/>
                <a:ea typeface="Verdana" panose="020B0604030504040204" pitchFamily="34" charset="0"/>
                <a:cs typeface="Verdana" panose="020B0604030504040204" pitchFamily="34" charset="0"/>
              </a:rPr>
              <a:t> representation</a:t>
            </a:r>
          </a:p>
        </p:txBody>
      </p:sp>
    </p:spTree>
    <p:extLst>
      <p:ext uri="{BB962C8B-B14F-4D97-AF65-F5344CB8AC3E}">
        <p14:creationId xmlns:p14="http://schemas.microsoft.com/office/powerpoint/2010/main" val="105295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31" grpId="0"/>
      <p:bldP spid="32" grpId="0"/>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line chart, box and whisker chart&#10;&#10;Description automatically generated">
            <a:extLst>
              <a:ext uri="{FF2B5EF4-FFF2-40B4-BE49-F238E27FC236}">
                <a16:creationId xmlns:a16="http://schemas.microsoft.com/office/drawing/2014/main" id="{506020A1-96C6-057A-5C59-36F17B62015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48940" t="5223" r="4399" b="49015"/>
          <a:stretch/>
        </p:blipFill>
        <p:spPr bwMode="auto">
          <a:xfrm>
            <a:off x="6329921" y="1569270"/>
            <a:ext cx="3493519" cy="2388613"/>
          </a:xfrm>
          <a:prstGeom prst="rect">
            <a:avLst/>
          </a:prstGeom>
          <a:ln>
            <a:noFill/>
          </a:ln>
          <a:extLst>
            <a:ext uri="{53640926-AAD7-44D8-BBD7-CCE9431645EC}">
              <a14:shadowObscured xmlns:a14="http://schemas.microsoft.com/office/drawing/2010/main"/>
            </a:ext>
          </a:extLst>
        </p:spPr>
      </p:pic>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5" name="Content Placeholder 2">
            <a:extLst>
              <a:ext uri="{FF2B5EF4-FFF2-40B4-BE49-F238E27FC236}">
                <a16:creationId xmlns:a16="http://schemas.microsoft.com/office/drawing/2014/main" id="{6F514334-01FB-AAC3-FAF3-4FCD9D9CFA17}"/>
              </a:ext>
            </a:extLst>
          </p:cNvPr>
          <p:cNvSpPr>
            <a:spLocks noGrp="1"/>
          </p:cNvSpPr>
          <p:nvPr>
            <p:ph idx="1"/>
          </p:nvPr>
        </p:nvSpPr>
        <p:spPr>
          <a:xfrm>
            <a:off x="838199" y="1213613"/>
            <a:ext cx="7408334" cy="649054"/>
          </a:xfrm>
        </p:spPr>
        <p:txBody>
          <a:bodyPr>
            <a:normAutofit/>
          </a:bodyPr>
          <a:lstStyle/>
          <a:p>
            <a:pPr lvl="0">
              <a:buClr>
                <a:srgbClr val="C00000"/>
              </a:buClr>
              <a:defRPr/>
            </a:pPr>
            <a:r>
              <a:rPr lang="en-US" sz="2400" dirty="0">
                <a:latin typeface="Verdana" panose="020B0604030504040204" pitchFamily="34" charset="0"/>
                <a:ea typeface="Verdana" panose="020B0604030504040204" pitchFamily="34" charset="0"/>
                <a:cs typeface="Verdana" panose="020B0604030504040204" pitchFamily="34" charset="0"/>
              </a:rPr>
              <a:t>Lexical Pitch Accents (</a:t>
            </a:r>
            <a:r>
              <a:rPr lang="en-US" sz="2400" dirty="0" err="1">
                <a:latin typeface="Verdana" panose="020B0604030504040204" pitchFamily="34" charset="0"/>
                <a:ea typeface="Verdana" panose="020B0604030504040204" pitchFamily="34" charset="0"/>
                <a:cs typeface="Verdana" panose="020B0604030504040204" pitchFamily="34" charset="0"/>
              </a:rPr>
              <a:t>Godjevac</a:t>
            </a:r>
            <a:r>
              <a:rPr lang="en-US" sz="2400" dirty="0">
                <a:latin typeface="Verdana" panose="020B0604030504040204" pitchFamily="34" charset="0"/>
                <a:ea typeface="Verdana" panose="020B0604030504040204" pitchFamily="34" charset="0"/>
                <a:cs typeface="Verdana" panose="020B0604030504040204" pitchFamily="34" charset="0"/>
              </a:rPr>
              <a:t>, 2005)</a:t>
            </a:r>
          </a:p>
        </p:txBody>
      </p:sp>
      <p:pic>
        <p:nvPicPr>
          <p:cNvPr id="2" name="Picture 1" descr="Chart, line chart, box and whisker chart&#10;&#10;Description automatically generated">
            <a:extLst>
              <a:ext uri="{FF2B5EF4-FFF2-40B4-BE49-F238E27FC236}">
                <a16:creationId xmlns:a16="http://schemas.microsoft.com/office/drawing/2014/main" id="{8634C7B6-D195-CD83-8C9D-953D6B9A892F}"/>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23" t="4806" r="51611" b="49038"/>
          <a:stretch/>
        </p:blipFill>
        <p:spPr bwMode="auto">
          <a:xfrm>
            <a:off x="838199" y="1620018"/>
            <a:ext cx="3493519" cy="2391735"/>
          </a:xfrm>
          <a:prstGeom prst="rect">
            <a:avLst/>
          </a:prstGeom>
          <a:ln>
            <a:noFill/>
          </a:ln>
          <a:extLst>
            <a:ext uri="{53640926-AAD7-44D8-BBD7-CCE9431645EC}">
              <a14:shadowObscured xmlns:a14="http://schemas.microsoft.com/office/drawing/2010/main"/>
            </a:ext>
          </a:extLst>
        </p:spPr>
      </p:pic>
      <p:pic>
        <p:nvPicPr>
          <p:cNvPr id="3" name="Picture 2" descr="Chart, line chart, box and whisker chart&#10;&#10;Description automatically generated">
            <a:extLst>
              <a:ext uri="{FF2B5EF4-FFF2-40B4-BE49-F238E27FC236}">
                <a16:creationId xmlns:a16="http://schemas.microsoft.com/office/drawing/2014/main" id="{D16A5E38-4622-AF8B-E982-795593752F3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8795" t="51020" r="4833" b="3055"/>
          <a:stretch/>
        </p:blipFill>
        <p:spPr bwMode="auto">
          <a:xfrm>
            <a:off x="6329921" y="3991511"/>
            <a:ext cx="3482233" cy="2351251"/>
          </a:xfrm>
          <a:prstGeom prst="rect">
            <a:avLst/>
          </a:prstGeom>
          <a:ln>
            <a:noFill/>
          </a:ln>
          <a:extLst>
            <a:ext uri="{53640926-AAD7-44D8-BBD7-CCE9431645EC}">
              <a14:shadowObscured xmlns:a14="http://schemas.microsoft.com/office/drawing/2010/main"/>
            </a:ext>
          </a:extLst>
        </p:spPr>
      </p:pic>
      <p:pic>
        <p:nvPicPr>
          <p:cNvPr id="6" name="Picture 5" descr="Chart, line chart&#10;&#10;Description automatically generated">
            <a:extLst>
              <a:ext uri="{FF2B5EF4-FFF2-40B4-BE49-F238E27FC236}">
                <a16:creationId xmlns:a16="http://schemas.microsoft.com/office/drawing/2014/main" id="{6C0410F3-DFDC-9147-42B0-5CA2AAEC674F}"/>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279" t="51215" r="51304" b="3054"/>
          <a:stretch/>
        </p:blipFill>
        <p:spPr bwMode="auto">
          <a:xfrm>
            <a:off x="838198" y="3991511"/>
            <a:ext cx="3493519" cy="2346986"/>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5BB28469-AB70-EED2-05C7-0FEFA8692CF6}"/>
              </a:ext>
            </a:extLst>
          </p:cNvPr>
          <p:cNvSpPr txBox="1"/>
          <p:nvPr/>
        </p:nvSpPr>
        <p:spPr>
          <a:xfrm>
            <a:off x="1447887" y="2154130"/>
            <a:ext cx="601579" cy="369332"/>
          </a:xfrm>
          <a:prstGeom prst="rect">
            <a:avLst/>
          </a:prstGeom>
          <a:noFill/>
        </p:spPr>
        <p:txBody>
          <a:bodyPr wrap="square" rtlCol="0">
            <a:spAutoFit/>
          </a:bodyPr>
          <a:lstStyle/>
          <a:p>
            <a:r>
              <a:rPr lang="en-US" dirty="0"/>
              <a:t>H*</a:t>
            </a:r>
          </a:p>
        </p:txBody>
      </p:sp>
      <p:sp>
        <p:nvSpPr>
          <p:cNvPr id="8" name="TextBox 7">
            <a:extLst>
              <a:ext uri="{FF2B5EF4-FFF2-40B4-BE49-F238E27FC236}">
                <a16:creationId xmlns:a16="http://schemas.microsoft.com/office/drawing/2014/main" id="{CF3E3D6B-29E4-CD6D-B8B7-0D69AF80B4D4}"/>
              </a:ext>
            </a:extLst>
          </p:cNvPr>
          <p:cNvSpPr txBox="1"/>
          <p:nvPr/>
        </p:nvSpPr>
        <p:spPr>
          <a:xfrm>
            <a:off x="2659153" y="2426914"/>
            <a:ext cx="601579" cy="369332"/>
          </a:xfrm>
          <a:prstGeom prst="rect">
            <a:avLst/>
          </a:prstGeom>
          <a:noFill/>
        </p:spPr>
        <p:txBody>
          <a:bodyPr wrap="square" rtlCol="0">
            <a:spAutoFit/>
          </a:bodyPr>
          <a:lstStyle/>
          <a:p>
            <a:r>
              <a:rPr lang="en-US" dirty="0"/>
              <a:t>L</a:t>
            </a:r>
          </a:p>
        </p:txBody>
      </p:sp>
      <p:sp>
        <p:nvSpPr>
          <p:cNvPr id="9" name="TextBox 8">
            <a:extLst>
              <a:ext uri="{FF2B5EF4-FFF2-40B4-BE49-F238E27FC236}">
                <a16:creationId xmlns:a16="http://schemas.microsoft.com/office/drawing/2014/main" id="{BBCAB2DE-899A-4FF1-5934-BADD2C3E7279}"/>
              </a:ext>
            </a:extLst>
          </p:cNvPr>
          <p:cNvSpPr txBox="1"/>
          <p:nvPr/>
        </p:nvSpPr>
        <p:spPr>
          <a:xfrm>
            <a:off x="1335592" y="4395138"/>
            <a:ext cx="601579" cy="369332"/>
          </a:xfrm>
          <a:prstGeom prst="rect">
            <a:avLst/>
          </a:prstGeom>
          <a:noFill/>
        </p:spPr>
        <p:txBody>
          <a:bodyPr wrap="square" rtlCol="0">
            <a:spAutoFit/>
          </a:bodyPr>
          <a:lstStyle/>
          <a:p>
            <a:r>
              <a:rPr lang="en-US" dirty="0"/>
              <a:t>H*</a:t>
            </a:r>
          </a:p>
        </p:txBody>
      </p:sp>
      <p:sp>
        <p:nvSpPr>
          <p:cNvPr id="11" name="TextBox 10">
            <a:extLst>
              <a:ext uri="{FF2B5EF4-FFF2-40B4-BE49-F238E27FC236}">
                <a16:creationId xmlns:a16="http://schemas.microsoft.com/office/drawing/2014/main" id="{CFAE0B8A-F65F-A26B-3EF9-A7C20376D036}"/>
              </a:ext>
            </a:extLst>
          </p:cNvPr>
          <p:cNvSpPr txBox="1"/>
          <p:nvPr/>
        </p:nvSpPr>
        <p:spPr>
          <a:xfrm>
            <a:off x="2659153" y="4872065"/>
            <a:ext cx="601579" cy="369332"/>
          </a:xfrm>
          <a:prstGeom prst="rect">
            <a:avLst/>
          </a:prstGeom>
          <a:noFill/>
        </p:spPr>
        <p:txBody>
          <a:bodyPr wrap="square" rtlCol="0">
            <a:spAutoFit/>
          </a:bodyPr>
          <a:lstStyle/>
          <a:p>
            <a:r>
              <a:rPr lang="en-US" dirty="0"/>
              <a:t>L</a:t>
            </a:r>
          </a:p>
        </p:txBody>
      </p:sp>
      <p:sp>
        <p:nvSpPr>
          <p:cNvPr id="12" name="TextBox 11">
            <a:extLst>
              <a:ext uri="{FF2B5EF4-FFF2-40B4-BE49-F238E27FC236}">
                <a16:creationId xmlns:a16="http://schemas.microsoft.com/office/drawing/2014/main" id="{B730D17E-9F7E-09ED-0968-D12F3D845B3F}"/>
              </a:ext>
            </a:extLst>
          </p:cNvPr>
          <p:cNvSpPr txBox="1"/>
          <p:nvPr/>
        </p:nvSpPr>
        <p:spPr>
          <a:xfrm>
            <a:off x="7446233" y="2206218"/>
            <a:ext cx="601579" cy="369332"/>
          </a:xfrm>
          <a:prstGeom prst="rect">
            <a:avLst/>
          </a:prstGeom>
          <a:noFill/>
        </p:spPr>
        <p:txBody>
          <a:bodyPr wrap="square" rtlCol="0">
            <a:spAutoFit/>
          </a:bodyPr>
          <a:lstStyle/>
          <a:p>
            <a:r>
              <a:rPr lang="en-US" dirty="0"/>
              <a:t>L*</a:t>
            </a:r>
          </a:p>
        </p:txBody>
      </p:sp>
      <p:sp>
        <p:nvSpPr>
          <p:cNvPr id="13" name="TextBox 12">
            <a:extLst>
              <a:ext uri="{FF2B5EF4-FFF2-40B4-BE49-F238E27FC236}">
                <a16:creationId xmlns:a16="http://schemas.microsoft.com/office/drawing/2014/main" id="{59FB053F-24CB-668D-F26E-4A181A776562}"/>
              </a:ext>
            </a:extLst>
          </p:cNvPr>
          <p:cNvSpPr txBox="1"/>
          <p:nvPr/>
        </p:nvSpPr>
        <p:spPr>
          <a:xfrm>
            <a:off x="8451664" y="2171277"/>
            <a:ext cx="601579" cy="369332"/>
          </a:xfrm>
          <a:prstGeom prst="rect">
            <a:avLst/>
          </a:prstGeom>
          <a:noFill/>
        </p:spPr>
        <p:txBody>
          <a:bodyPr wrap="square" rtlCol="0">
            <a:spAutoFit/>
          </a:bodyPr>
          <a:lstStyle/>
          <a:p>
            <a:r>
              <a:rPr lang="en-US" dirty="0"/>
              <a:t>H</a:t>
            </a:r>
          </a:p>
        </p:txBody>
      </p:sp>
      <p:sp>
        <p:nvSpPr>
          <p:cNvPr id="14" name="TextBox 13">
            <a:extLst>
              <a:ext uri="{FF2B5EF4-FFF2-40B4-BE49-F238E27FC236}">
                <a16:creationId xmlns:a16="http://schemas.microsoft.com/office/drawing/2014/main" id="{434E8C75-2617-1C63-9C93-BAF33BA91EFB}"/>
              </a:ext>
            </a:extLst>
          </p:cNvPr>
          <p:cNvSpPr txBox="1"/>
          <p:nvPr/>
        </p:nvSpPr>
        <p:spPr>
          <a:xfrm>
            <a:off x="7299244" y="4684235"/>
            <a:ext cx="601579" cy="369332"/>
          </a:xfrm>
          <a:prstGeom prst="rect">
            <a:avLst/>
          </a:prstGeom>
          <a:noFill/>
        </p:spPr>
        <p:txBody>
          <a:bodyPr wrap="square" rtlCol="0">
            <a:spAutoFit/>
          </a:bodyPr>
          <a:lstStyle/>
          <a:p>
            <a:r>
              <a:rPr lang="en-US" dirty="0"/>
              <a:t>L*</a:t>
            </a:r>
          </a:p>
        </p:txBody>
      </p:sp>
      <p:sp>
        <p:nvSpPr>
          <p:cNvPr id="15" name="TextBox 14">
            <a:extLst>
              <a:ext uri="{FF2B5EF4-FFF2-40B4-BE49-F238E27FC236}">
                <a16:creationId xmlns:a16="http://schemas.microsoft.com/office/drawing/2014/main" id="{7F090274-5924-4179-A760-BDB29A52B0A0}"/>
              </a:ext>
            </a:extLst>
          </p:cNvPr>
          <p:cNvSpPr txBox="1"/>
          <p:nvPr/>
        </p:nvSpPr>
        <p:spPr>
          <a:xfrm>
            <a:off x="8634836" y="4684235"/>
            <a:ext cx="601579" cy="369332"/>
          </a:xfrm>
          <a:prstGeom prst="rect">
            <a:avLst/>
          </a:prstGeom>
          <a:noFill/>
        </p:spPr>
        <p:txBody>
          <a:bodyPr wrap="square" rtlCol="0">
            <a:spAutoFit/>
          </a:bodyPr>
          <a:lstStyle/>
          <a:p>
            <a:r>
              <a:rPr lang="en-US" dirty="0"/>
              <a:t>H</a:t>
            </a:r>
          </a:p>
        </p:txBody>
      </p:sp>
      <p:pic>
        <p:nvPicPr>
          <p:cNvPr id="18" name="MKavan_LR">
            <a:hlinkClick r:id="" action="ppaction://media"/>
            <a:extLst>
              <a:ext uri="{FF2B5EF4-FFF2-40B4-BE49-F238E27FC236}">
                <a16:creationId xmlns:a16="http://schemas.microsoft.com/office/drawing/2014/main" id="{C9E14952-3B76-45B0-60F7-32F7B1693663}"/>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9863226" y="4292990"/>
            <a:ext cx="471480" cy="471480"/>
          </a:xfrm>
          <a:prstGeom prst="rect">
            <a:avLst/>
          </a:prstGeom>
        </p:spPr>
      </p:pic>
      <p:pic>
        <p:nvPicPr>
          <p:cNvPr id="19" name="MKavan_LF">
            <a:hlinkClick r:id="" action="ppaction://media"/>
            <a:extLst>
              <a:ext uri="{FF2B5EF4-FFF2-40B4-BE49-F238E27FC236}">
                <a16:creationId xmlns:a16="http://schemas.microsoft.com/office/drawing/2014/main" id="{24DECF2A-18C6-FFA8-460A-912653722C17}"/>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4212173" y="4340283"/>
            <a:ext cx="471479" cy="471479"/>
          </a:xfrm>
          <a:prstGeom prst="rect">
            <a:avLst/>
          </a:prstGeom>
        </p:spPr>
      </p:pic>
      <p:pic>
        <p:nvPicPr>
          <p:cNvPr id="37" name="FKavan_SF">
            <a:hlinkClick r:id="" action="ppaction://media"/>
            <a:extLst>
              <a:ext uri="{FF2B5EF4-FFF2-40B4-BE49-F238E27FC236}">
                <a16:creationId xmlns:a16="http://schemas.microsoft.com/office/drawing/2014/main" id="{43FA1229-A897-E6A2-5A96-5F8340DE4D9B}"/>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4212173" y="1739960"/>
            <a:ext cx="471479" cy="471479"/>
          </a:xfrm>
          <a:prstGeom prst="rect">
            <a:avLst/>
          </a:prstGeom>
        </p:spPr>
      </p:pic>
      <p:pic>
        <p:nvPicPr>
          <p:cNvPr id="38" name="FKavan_SR">
            <a:hlinkClick r:id="" action="ppaction://media"/>
            <a:extLst>
              <a:ext uri="{FF2B5EF4-FFF2-40B4-BE49-F238E27FC236}">
                <a16:creationId xmlns:a16="http://schemas.microsoft.com/office/drawing/2014/main" id="{7F644E65-4975-E165-AA47-A7A44F310F25}"/>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9863227" y="1739960"/>
            <a:ext cx="471479" cy="471479"/>
          </a:xfrm>
          <a:prstGeom prst="rect">
            <a:avLst/>
          </a:prstGeom>
        </p:spPr>
      </p:pic>
    </p:spTree>
    <p:extLst>
      <p:ext uri="{BB962C8B-B14F-4D97-AF65-F5344CB8AC3E}">
        <p14:creationId xmlns:p14="http://schemas.microsoft.com/office/powerpoint/2010/main" val="187606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43" fill="hold" display="0">
                  <p:stCondLst>
                    <p:cond delay="indefinite"/>
                  </p:stCondLst>
                  <p:endCondLst>
                    <p:cond evt="onStopAudio" delay="0">
                      <p:tgtEl>
                        <p:sldTgt/>
                      </p:tgtEl>
                    </p:cond>
                  </p:endCondLst>
                </p:cTn>
                <p:tgtEl>
                  <p:spTgt spid="18"/>
                </p:tgtEl>
              </p:cMediaNode>
            </p:audio>
            <p:audio>
              <p:cMediaNode vol="80000">
                <p:cTn id="44" fill="hold" display="0">
                  <p:stCondLst>
                    <p:cond delay="indefinite"/>
                  </p:stCondLst>
                  <p:endCondLst>
                    <p:cond evt="onStopAudio" delay="0">
                      <p:tgtEl>
                        <p:sldTgt/>
                      </p:tgtEl>
                    </p:cond>
                  </p:endCondLst>
                </p:cTn>
                <p:tgtEl>
                  <p:spTgt spid="19"/>
                </p:tgtEl>
              </p:cMediaNode>
            </p:audio>
            <p:audio>
              <p:cMediaNode vol="80000">
                <p:cTn id="45" fill="hold" display="0">
                  <p:stCondLst>
                    <p:cond delay="indefinite"/>
                  </p:stCondLst>
                  <p:endCondLst>
                    <p:cond evt="onStopAudio" delay="0">
                      <p:tgtEl>
                        <p:sldTgt/>
                      </p:tgtEl>
                    </p:cond>
                  </p:endCondLst>
                </p:cTn>
                <p:tgtEl>
                  <p:spTgt spid="37"/>
                </p:tgtEl>
              </p:cMediaNode>
            </p:audio>
            <p:audio>
              <p:cMediaNode vol="80000">
                <p:cTn id="46" fill="hold" display="0">
                  <p:stCondLst>
                    <p:cond delay="indefinite"/>
                  </p:stCondLst>
                  <p:endCondLst>
                    <p:cond evt="onStopAudio" delay="0">
                      <p:tgtEl>
                        <p:sldTgt/>
                      </p:tgtEl>
                    </p:cond>
                  </p:endCondLst>
                </p:cTn>
                <p:tgtEl>
                  <p:spTgt spid="38"/>
                </p:tgtEl>
              </p:cMediaNode>
            </p:audio>
          </p:childTnLst>
        </p:cTn>
      </p:par>
    </p:tnLst>
    <p:bldLst>
      <p:bldP spid="7" grpId="0"/>
      <p:bldP spid="8" grpId="0"/>
      <p:bldP spid="9"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C68073-56F6-DBC3-35F1-23DA55A43698}"/>
              </a:ext>
            </a:extLst>
          </p:cNvPr>
          <p:cNvSpPr txBox="1">
            <a:spLocks/>
          </p:cNvSpPr>
          <p:nvPr/>
        </p:nvSpPr>
        <p:spPr>
          <a:xfrm>
            <a:off x="399287" y="133477"/>
            <a:ext cx="90094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Lexical pitch accents - Falling</a:t>
            </a:r>
          </a:p>
        </p:txBody>
      </p:sp>
      <p:sp>
        <p:nvSpPr>
          <p:cNvPr id="4" name="TextBox 3">
            <a:extLst>
              <a:ext uri="{FF2B5EF4-FFF2-40B4-BE49-F238E27FC236}">
                <a16:creationId xmlns:a16="http://schemas.microsoft.com/office/drawing/2014/main" id="{AF2FFF7D-CD6E-E281-5D1B-19805FEEB279}"/>
              </a:ext>
            </a:extLst>
          </p:cNvPr>
          <p:cNvSpPr txBox="1"/>
          <p:nvPr/>
        </p:nvSpPr>
        <p:spPr>
          <a:xfrm>
            <a:off x="2470942" y="5443464"/>
            <a:ext cx="109450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Male</a:t>
            </a:r>
          </a:p>
        </p:txBody>
      </p:sp>
      <p:sp>
        <p:nvSpPr>
          <p:cNvPr id="5" name="TextBox 4">
            <a:extLst>
              <a:ext uri="{FF2B5EF4-FFF2-40B4-BE49-F238E27FC236}">
                <a16:creationId xmlns:a16="http://schemas.microsoft.com/office/drawing/2014/main" id="{24B43217-7C94-F4DB-1206-FC9AB0596E97}"/>
              </a:ext>
            </a:extLst>
          </p:cNvPr>
          <p:cNvSpPr txBox="1"/>
          <p:nvPr/>
        </p:nvSpPr>
        <p:spPr>
          <a:xfrm>
            <a:off x="8561469" y="5443464"/>
            <a:ext cx="169444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Female</a:t>
            </a:r>
          </a:p>
        </p:txBody>
      </p:sp>
      <p:pic>
        <p:nvPicPr>
          <p:cNvPr id="7" name="Picture 6">
            <a:extLst>
              <a:ext uri="{FF2B5EF4-FFF2-40B4-BE49-F238E27FC236}">
                <a16:creationId xmlns:a16="http://schemas.microsoft.com/office/drawing/2014/main" id="{120061E8-22D0-45BA-BEA1-2A9C257DC3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87" y="1620566"/>
            <a:ext cx="4917607" cy="382304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8512FE31-9429-DA2A-03BF-B70C9F653A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5206" y="1620566"/>
            <a:ext cx="4917607" cy="3822898"/>
          </a:xfrm>
          <a:prstGeom prst="rect">
            <a:avLst/>
          </a:prstGeom>
        </p:spPr>
      </p:pic>
      <p:sp>
        <p:nvSpPr>
          <p:cNvPr id="23" name="Content Placeholder 2">
            <a:extLst>
              <a:ext uri="{FF2B5EF4-FFF2-40B4-BE49-F238E27FC236}">
                <a16:creationId xmlns:a16="http://schemas.microsoft.com/office/drawing/2014/main" id="{DCB700A1-F16C-8870-8A0D-59EE5522DE0A}"/>
              </a:ext>
            </a:extLst>
          </p:cNvPr>
          <p:cNvSpPr txBox="1">
            <a:spLocks/>
          </p:cNvSpPr>
          <p:nvPr/>
        </p:nvSpPr>
        <p:spPr>
          <a:xfrm>
            <a:off x="8604546" y="1459040"/>
            <a:ext cx="2601319" cy="4157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i="1" dirty="0">
                <a:sym typeface="Wingdings" pitchFamily="2" charset="2"/>
              </a:rPr>
              <a:t>***</a:t>
            </a:r>
          </a:p>
        </p:txBody>
      </p:sp>
      <p:grpSp>
        <p:nvGrpSpPr>
          <p:cNvPr id="34" name="Group 33">
            <a:extLst>
              <a:ext uri="{FF2B5EF4-FFF2-40B4-BE49-F238E27FC236}">
                <a16:creationId xmlns:a16="http://schemas.microsoft.com/office/drawing/2014/main" id="{F6AF6A53-2C62-E781-3DA4-8644F2736673}"/>
              </a:ext>
            </a:extLst>
          </p:cNvPr>
          <p:cNvGrpSpPr/>
          <p:nvPr/>
        </p:nvGrpSpPr>
        <p:grpSpPr>
          <a:xfrm>
            <a:off x="8250387" y="1722992"/>
            <a:ext cx="1611741" cy="192506"/>
            <a:chOff x="2470942" y="1870709"/>
            <a:chExt cx="1611741" cy="192506"/>
          </a:xfrm>
        </p:grpSpPr>
        <p:cxnSp>
          <p:nvCxnSpPr>
            <p:cNvPr id="35" name="Straight Connector 34">
              <a:extLst>
                <a:ext uri="{FF2B5EF4-FFF2-40B4-BE49-F238E27FC236}">
                  <a16:creationId xmlns:a16="http://schemas.microsoft.com/office/drawing/2014/main" id="{8C153824-B4AB-F3D9-A133-B1B7B50FD1A5}"/>
                </a:ext>
              </a:extLst>
            </p:cNvPr>
            <p:cNvCxnSpPr>
              <a:cxnSpLocks/>
            </p:cNvCxnSpPr>
            <p:nvPr/>
          </p:nvCxnSpPr>
          <p:spPr>
            <a:xfrm>
              <a:off x="2470942" y="1870709"/>
              <a:ext cx="1611741"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6B68A034-C6B9-AD70-2FC5-D833F748C0F9}"/>
                </a:ext>
              </a:extLst>
            </p:cNvPr>
            <p:cNvCxnSpPr>
              <a:cxnSpLocks/>
            </p:cNvCxnSpPr>
            <p:nvPr/>
          </p:nvCxnSpPr>
          <p:spPr>
            <a:xfrm>
              <a:off x="4082683" y="1870709"/>
              <a:ext cx="0" cy="192506"/>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AABCCC63-1228-D14E-8F05-A0147F089E83}"/>
                </a:ext>
              </a:extLst>
            </p:cNvPr>
            <p:cNvCxnSpPr>
              <a:cxnSpLocks/>
            </p:cNvCxnSpPr>
            <p:nvPr/>
          </p:nvCxnSpPr>
          <p:spPr>
            <a:xfrm>
              <a:off x="2470942" y="1870709"/>
              <a:ext cx="0" cy="192506"/>
            </a:xfrm>
            <a:prstGeom prst="line">
              <a:avLst/>
            </a:prstGeom>
          </p:spPr>
          <p:style>
            <a:lnRef idx="3">
              <a:schemeClr val="dk1"/>
            </a:lnRef>
            <a:fillRef idx="0">
              <a:schemeClr val="dk1"/>
            </a:fillRef>
            <a:effectRef idx="2">
              <a:schemeClr val="dk1"/>
            </a:effectRef>
            <a:fontRef idx="minor">
              <a:schemeClr val="tx1"/>
            </a:fontRef>
          </p:style>
        </p:cxnSp>
      </p:grpSp>
      <p:sp>
        <p:nvSpPr>
          <p:cNvPr id="38" name="Content Placeholder 2">
            <a:extLst>
              <a:ext uri="{FF2B5EF4-FFF2-40B4-BE49-F238E27FC236}">
                <a16:creationId xmlns:a16="http://schemas.microsoft.com/office/drawing/2014/main" id="{AEE80C35-7759-DFBA-0F05-1CB5B33AD22B}"/>
              </a:ext>
            </a:extLst>
          </p:cNvPr>
          <p:cNvSpPr txBox="1">
            <a:spLocks/>
          </p:cNvSpPr>
          <p:nvPr/>
        </p:nvSpPr>
        <p:spPr>
          <a:xfrm>
            <a:off x="2971085" y="1459040"/>
            <a:ext cx="2601319" cy="4157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i="1" dirty="0">
                <a:sym typeface="Wingdings" pitchFamily="2" charset="2"/>
              </a:rPr>
              <a:t>***</a:t>
            </a:r>
          </a:p>
        </p:txBody>
      </p:sp>
      <p:grpSp>
        <p:nvGrpSpPr>
          <p:cNvPr id="39" name="Group 38">
            <a:extLst>
              <a:ext uri="{FF2B5EF4-FFF2-40B4-BE49-F238E27FC236}">
                <a16:creationId xmlns:a16="http://schemas.microsoft.com/office/drawing/2014/main" id="{8E21194B-CE3A-4406-A46B-7CBD63F56CB8}"/>
              </a:ext>
            </a:extLst>
          </p:cNvPr>
          <p:cNvGrpSpPr/>
          <p:nvPr/>
        </p:nvGrpSpPr>
        <p:grpSpPr>
          <a:xfrm>
            <a:off x="2616926" y="1722992"/>
            <a:ext cx="1611741" cy="192506"/>
            <a:chOff x="2470942" y="1870709"/>
            <a:chExt cx="1611741" cy="192506"/>
          </a:xfrm>
        </p:grpSpPr>
        <p:cxnSp>
          <p:nvCxnSpPr>
            <p:cNvPr id="40" name="Straight Connector 39">
              <a:extLst>
                <a:ext uri="{FF2B5EF4-FFF2-40B4-BE49-F238E27FC236}">
                  <a16:creationId xmlns:a16="http://schemas.microsoft.com/office/drawing/2014/main" id="{27C5124F-6DDA-8C9E-3A92-EDC6CC120805}"/>
                </a:ext>
              </a:extLst>
            </p:cNvPr>
            <p:cNvCxnSpPr>
              <a:cxnSpLocks/>
            </p:cNvCxnSpPr>
            <p:nvPr/>
          </p:nvCxnSpPr>
          <p:spPr>
            <a:xfrm>
              <a:off x="2470942" y="1870709"/>
              <a:ext cx="1611741"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2A36CB2C-1C9D-CFB8-7AFD-F1E65FFAC510}"/>
                </a:ext>
              </a:extLst>
            </p:cNvPr>
            <p:cNvCxnSpPr>
              <a:cxnSpLocks/>
            </p:cNvCxnSpPr>
            <p:nvPr/>
          </p:nvCxnSpPr>
          <p:spPr>
            <a:xfrm>
              <a:off x="4082683" y="1870709"/>
              <a:ext cx="0" cy="192506"/>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53A4FB51-CCD7-C96F-8B56-F758877B731F}"/>
                </a:ext>
              </a:extLst>
            </p:cNvPr>
            <p:cNvCxnSpPr>
              <a:cxnSpLocks/>
            </p:cNvCxnSpPr>
            <p:nvPr/>
          </p:nvCxnSpPr>
          <p:spPr>
            <a:xfrm>
              <a:off x="2470942" y="1870709"/>
              <a:ext cx="0" cy="192506"/>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94723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3"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C68073-56F6-DBC3-35F1-23DA55A43698}"/>
              </a:ext>
            </a:extLst>
          </p:cNvPr>
          <p:cNvSpPr txBox="1">
            <a:spLocks/>
          </p:cNvSpPr>
          <p:nvPr/>
        </p:nvSpPr>
        <p:spPr>
          <a:xfrm>
            <a:off x="399287" y="133477"/>
            <a:ext cx="9129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Lexical pitch accents - Rising</a:t>
            </a:r>
          </a:p>
        </p:txBody>
      </p:sp>
      <p:sp>
        <p:nvSpPr>
          <p:cNvPr id="4" name="TextBox 3">
            <a:extLst>
              <a:ext uri="{FF2B5EF4-FFF2-40B4-BE49-F238E27FC236}">
                <a16:creationId xmlns:a16="http://schemas.microsoft.com/office/drawing/2014/main" id="{AF2FFF7D-CD6E-E281-5D1B-19805FEEB279}"/>
              </a:ext>
            </a:extLst>
          </p:cNvPr>
          <p:cNvSpPr txBox="1"/>
          <p:nvPr/>
        </p:nvSpPr>
        <p:spPr>
          <a:xfrm>
            <a:off x="2473601" y="5418763"/>
            <a:ext cx="109450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Male</a:t>
            </a:r>
          </a:p>
        </p:txBody>
      </p:sp>
      <p:sp>
        <p:nvSpPr>
          <p:cNvPr id="5" name="TextBox 4">
            <a:extLst>
              <a:ext uri="{FF2B5EF4-FFF2-40B4-BE49-F238E27FC236}">
                <a16:creationId xmlns:a16="http://schemas.microsoft.com/office/drawing/2014/main" id="{24B43217-7C94-F4DB-1206-FC9AB0596E97}"/>
              </a:ext>
            </a:extLst>
          </p:cNvPr>
          <p:cNvSpPr txBox="1"/>
          <p:nvPr/>
        </p:nvSpPr>
        <p:spPr>
          <a:xfrm>
            <a:off x="8491938" y="5418763"/>
            <a:ext cx="169444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Female</a:t>
            </a:r>
          </a:p>
        </p:txBody>
      </p:sp>
      <p:pic>
        <p:nvPicPr>
          <p:cNvPr id="2" name="Picture 1" descr="Chart, box and whisker chart&#10;&#10;Description automatically generated">
            <a:extLst>
              <a:ext uri="{FF2B5EF4-FFF2-40B4-BE49-F238E27FC236}">
                <a16:creationId xmlns:a16="http://schemas.microsoft.com/office/drawing/2014/main" id="{53DEDEC9-2936-BD97-17C6-2B8E3FBD14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87" y="1650777"/>
            <a:ext cx="4576837" cy="3557254"/>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D113F954-9B67-B699-DF23-1426C605EB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3029" y="1649882"/>
            <a:ext cx="4577819" cy="3558236"/>
          </a:xfrm>
          <a:prstGeom prst="rect">
            <a:avLst/>
          </a:prstGeom>
        </p:spPr>
      </p:pic>
      <p:sp>
        <p:nvSpPr>
          <p:cNvPr id="9" name="Content Placeholder 2">
            <a:extLst>
              <a:ext uri="{FF2B5EF4-FFF2-40B4-BE49-F238E27FC236}">
                <a16:creationId xmlns:a16="http://schemas.microsoft.com/office/drawing/2014/main" id="{8B0EB41D-AE41-2E6D-AE26-AF2B813BB046}"/>
              </a:ext>
            </a:extLst>
          </p:cNvPr>
          <p:cNvSpPr txBox="1">
            <a:spLocks/>
          </p:cNvSpPr>
          <p:nvPr/>
        </p:nvSpPr>
        <p:spPr>
          <a:xfrm>
            <a:off x="2529817" y="1173972"/>
            <a:ext cx="2601319" cy="4157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i="1" dirty="0">
                <a:sym typeface="Wingdings" pitchFamily="2" charset="2"/>
              </a:rPr>
              <a:t>p = </a:t>
            </a:r>
            <a:r>
              <a:rPr lang="en-US" dirty="0">
                <a:sym typeface="Wingdings" pitchFamily="2" charset="2"/>
              </a:rPr>
              <a:t>0.82</a:t>
            </a:r>
            <a:endParaRPr lang="en-US" i="1" dirty="0">
              <a:sym typeface="Wingdings" pitchFamily="2" charset="2"/>
            </a:endParaRPr>
          </a:p>
        </p:txBody>
      </p:sp>
      <p:grpSp>
        <p:nvGrpSpPr>
          <p:cNvPr id="10" name="Group 9">
            <a:extLst>
              <a:ext uri="{FF2B5EF4-FFF2-40B4-BE49-F238E27FC236}">
                <a16:creationId xmlns:a16="http://schemas.microsoft.com/office/drawing/2014/main" id="{277D5A85-86B1-37AE-BB2F-60E7BFE66B64}"/>
              </a:ext>
            </a:extLst>
          </p:cNvPr>
          <p:cNvGrpSpPr/>
          <p:nvPr/>
        </p:nvGrpSpPr>
        <p:grpSpPr>
          <a:xfrm>
            <a:off x="2231916" y="1581134"/>
            <a:ext cx="1611741" cy="192506"/>
            <a:chOff x="2470942" y="1870709"/>
            <a:chExt cx="1611741" cy="192506"/>
          </a:xfrm>
        </p:grpSpPr>
        <p:cxnSp>
          <p:nvCxnSpPr>
            <p:cNvPr id="11" name="Straight Connector 10">
              <a:extLst>
                <a:ext uri="{FF2B5EF4-FFF2-40B4-BE49-F238E27FC236}">
                  <a16:creationId xmlns:a16="http://schemas.microsoft.com/office/drawing/2014/main" id="{D32B2428-FF73-B21B-7ACE-146BDCE5CCA7}"/>
                </a:ext>
              </a:extLst>
            </p:cNvPr>
            <p:cNvCxnSpPr>
              <a:cxnSpLocks/>
            </p:cNvCxnSpPr>
            <p:nvPr/>
          </p:nvCxnSpPr>
          <p:spPr>
            <a:xfrm>
              <a:off x="2470942" y="1870709"/>
              <a:ext cx="1611741"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762BEBE-4984-2089-680C-A494DAF0DA66}"/>
                </a:ext>
              </a:extLst>
            </p:cNvPr>
            <p:cNvCxnSpPr>
              <a:cxnSpLocks/>
            </p:cNvCxnSpPr>
            <p:nvPr/>
          </p:nvCxnSpPr>
          <p:spPr>
            <a:xfrm>
              <a:off x="4082683" y="1870709"/>
              <a:ext cx="0" cy="192506"/>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04D27A7-F65E-3B25-0795-57B942489BDD}"/>
                </a:ext>
              </a:extLst>
            </p:cNvPr>
            <p:cNvCxnSpPr>
              <a:cxnSpLocks/>
            </p:cNvCxnSpPr>
            <p:nvPr/>
          </p:nvCxnSpPr>
          <p:spPr>
            <a:xfrm>
              <a:off x="2470942" y="1870709"/>
              <a:ext cx="0" cy="192506"/>
            </a:xfrm>
            <a:prstGeom prst="line">
              <a:avLst/>
            </a:prstGeom>
          </p:spPr>
          <p:style>
            <a:lnRef idx="3">
              <a:schemeClr val="dk1"/>
            </a:lnRef>
            <a:fillRef idx="0">
              <a:schemeClr val="dk1"/>
            </a:fillRef>
            <a:effectRef idx="2">
              <a:schemeClr val="dk1"/>
            </a:effectRef>
            <a:fontRef idx="minor">
              <a:schemeClr val="tx1"/>
            </a:fontRef>
          </p:style>
        </p:cxnSp>
      </p:grpSp>
      <p:grpSp>
        <p:nvGrpSpPr>
          <p:cNvPr id="15" name="Group 14">
            <a:extLst>
              <a:ext uri="{FF2B5EF4-FFF2-40B4-BE49-F238E27FC236}">
                <a16:creationId xmlns:a16="http://schemas.microsoft.com/office/drawing/2014/main" id="{EAC99C37-9B6B-4FE2-9BE5-E79CE12DF45A}"/>
              </a:ext>
            </a:extLst>
          </p:cNvPr>
          <p:cNvGrpSpPr/>
          <p:nvPr/>
        </p:nvGrpSpPr>
        <p:grpSpPr>
          <a:xfrm>
            <a:off x="7994184" y="1540434"/>
            <a:ext cx="1611741" cy="192506"/>
            <a:chOff x="2470942" y="1870709"/>
            <a:chExt cx="1611741" cy="192506"/>
          </a:xfrm>
        </p:grpSpPr>
        <p:cxnSp>
          <p:nvCxnSpPr>
            <p:cNvPr id="16" name="Straight Connector 15">
              <a:extLst>
                <a:ext uri="{FF2B5EF4-FFF2-40B4-BE49-F238E27FC236}">
                  <a16:creationId xmlns:a16="http://schemas.microsoft.com/office/drawing/2014/main" id="{27E98EBE-75DA-0C9C-E530-0EB08B0F8A53}"/>
                </a:ext>
              </a:extLst>
            </p:cNvPr>
            <p:cNvCxnSpPr>
              <a:cxnSpLocks/>
            </p:cNvCxnSpPr>
            <p:nvPr/>
          </p:nvCxnSpPr>
          <p:spPr>
            <a:xfrm>
              <a:off x="2470942" y="1870709"/>
              <a:ext cx="1611741"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88726333-045D-FF4D-7CE6-F749CC326E90}"/>
                </a:ext>
              </a:extLst>
            </p:cNvPr>
            <p:cNvCxnSpPr>
              <a:cxnSpLocks/>
            </p:cNvCxnSpPr>
            <p:nvPr/>
          </p:nvCxnSpPr>
          <p:spPr>
            <a:xfrm>
              <a:off x="4082683" y="1870709"/>
              <a:ext cx="0" cy="192506"/>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117D6840-C6E4-4A93-7AAA-4DF5F34F4889}"/>
                </a:ext>
              </a:extLst>
            </p:cNvPr>
            <p:cNvCxnSpPr>
              <a:cxnSpLocks/>
            </p:cNvCxnSpPr>
            <p:nvPr/>
          </p:nvCxnSpPr>
          <p:spPr>
            <a:xfrm>
              <a:off x="2470942" y="1870709"/>
              <a:ext cx="0" cy="192506"/>
            </a:xfrm>
            <a:prstGeom prst="line">
              <a:avLst/>
            </a:prstGeom>
          </p:spPr>
          <p:style>
            <a:lnRef idx="3">
              <a:schemeClr val="dk1"/>
            </a:lnRef>
            <a:fillRef idx="0">
              <a:schemeClr val="dk1"/>
            </a:fillRef>
            <a:effectRef idx="2">
              <a:schemeClr val="dk1"/>
            </a:effectRef>
            <a:fontRef idx="minor">
              <a:schemeClr val="tx1"/>
            </a:fontRef>
          </p:style>
        </p:cxnSp>
      </p:grpSp>
      <p:sp>
        <p:nvSpPr>
          <p:cNvPr id="19" name="Content Placeholder 2">
            <a:extLst>
              <a:ext uri="{FF2B5EF4-FFF2-40B4-BE49-F238E27FC236}">
                <a16:creationId xmlns:a16="http://schemas.microsoft.com/office/drawing/2014/main" id="{DBD412B2-061A-39E9-90DA-91035BEE8CFD}"/>
              </a:ext>
            </a:extLst>
          </p:cNvPr>
          <p:cNvSpPr txBox="1">
            <a:spLocks/>
          </p:cNvSpPr>
          <p:nvPr/>
        </p:nvSpPr>
        <p:spPr>
          <a:xfrm>
            <a:off x="8305266" y="1148605"/>
            <a:ext cx="2601319" cy="4157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i="1" dirty="0">
                <a:sym typeface="Wingdings" pitchFamily="2" charset="2"/>
              </a:rPr>
              <a:t>p = </a:t>
            </a:r>
            <a:r>
              <a:rPr lang="en-US" dirty="0">
                <a:sym typeface="Wingdings" pitchFamily="2" charset="2"/>
              </a:rPr>
              <a:t>0.84</a:t>
            </a:r>
            <a:endParaRPr lang="en-US" i="1" dirty="0">
              <a:sym typeface="Wingdings" pitchFamily="2" charset="2"/>
            </a:endParaRPr>
          </a:p>
        </p:txBody>
      </p:sp>
      <p:sp>
        <p:nvSpPr>
          <p:cNvPr id="20" name="Content Placeholder 2">
            <a:extLst>
              <a:ext uri="{FF2B5EF4-FFF2-40B4-BE49-F238E27FC236}">
                <a16:creationId xmlns:a16="http://schemas.microsoft.com/office/drawing/2014/main" id="{21DB6420-455F-5774-4D11-227B7A897701}"/>
              </a:ext>
            </a:extLst>
          </p:cNvPr>
          <p:cNvSpPr>
            <a:spLocks noGrp="1"/>
          </p:cNvSpPr>
          <p:nvPr>
            <p:ph idx="1"/>
          </p:nvPr>
        </p:nvSpPr>
        <p:spPr>
          <a:xfrm>
            <a:off x="399287" y="6029605"/>
            <a:ext cx="7192639" cy="694918"/>
          </a:xfrm>
        </p:spPr>
        <p:txBody>
          <a:bodyPr>
            <a:normAutofit fontScale="92500" lnSpcReduction="10000"/>
          </a:bodyPr>
          <a:lstStyle/>
          <a:p>
            <a:pPr lvl="0">
              <a:buClr>
                <a:srgbClr val="C00000"/>
              </a:buClr>
              <a:defRPr/>
            </a:pPr>
            <a:r>
              <a:rPr lang="en-US" sz="2400" dirty="0">
                <a:latin typeface="Verdana" panose="020B0604030504040204" pitchFamily="34" charset="0"/>
                <a:ea typeface="Verdana" panose="020B0604030504040204" pitchFamily="34" charset="0"/>
                <a:cs typeface="Verdana" panose="020B0604030504040204" pitchFamily="34" charset="0"/>
              </a:rPr>
              <a:t>A slight rise or equal F0 between accented and post-accented vowels (</a:t>
            </a:r>
            <a:r>
              <a:rPr lang="en-US" sz="2400" dirty="0" err="1">
                <a:latin typeface="Verdana" panose="020B0604030504040204" pitchFamily="34" charset="0"/>
                <a:ea typeface="Verdana" panose="020B0604030504040204" pitchFamily="34" charset="0"/>
                <a:cs typeface="Verdana" panose="020B0604030504040204" pitchFamily="34" charset="0"/>
              </a:rPr>
              <a:t>Ivić</a:t>
            </a:r>
            <a:r>
              <a:rPr lang="en-US" sz="2400" dirty="0">
                <a:latin typeface="Verdana" panose="020B0604030504040204" pitchFamily="34" charset="0"/>
                <a:ea typeface="Verdana" panose="020B0604030504040204" pitchFamily="34" charset="0"/>
                <a:cs typeface="Verdana" panose="020B0604030504040204" pitchFamily="34" charset="0"/>
              </a:rPr>
              <a:t> &amp; </a:t>
            </a:r>
            <a:r>
              <a:rPr lang="en-US" sz="2400" dirty="0" err="1">
                <a:latin typeface="Verdana" panose="020B0604030504040204" pitchFamily="34" charset="0"/>
                <a:ea typeface="Verdana" panose="020B0604030504040204" pitchFamily="34" charset="0"/>
                <a:cs typeface="Verdana" panose="020B0604030504040204" pitchFamily="34" charset="0"/>
              </a:rPr>
              <a:t>Lehiste</a:t>
            </a:r>
            <a:r>
              <a:rPr lang="en-US" sz="2400" dirty="0">
                <a:latin typeface="Verdana" panose="020B0604030504040204" pitchFamily="34" charset="0"/>
                <a:ea typeface="Verdana" panose="020B0604030504040204" pitchFamily="34" charset="0"/>
                <a:cs typeface="Verdana" panose="020B0604030504040204" pitchFamily="34" charset="0"/>
              </a:rPr>
              <a:t>, 1986)</a:t>
            </a:r>
          </a:p>
        </p:txBody>
      </p:sp>
    </p:spTree>
    <p:extLst>
      <p:ext uri="{BB962C8B-B14F-4D97-AF65-F5344CB8AC3E}">
        <p14:creationId xmlns:p14="http://schemas.microsoft.com/office/powerpoint/2010/main" val="26437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9" grpId="0"/>
      <p:bldP spid="2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5" name="Content Placeholder 2">
            <a:extLst>
              <a:ext uri="{FF2B5EF4-FFF2-40B4-BE49-F238E27FC236}">
                <a16:creationId xmlns:a16="http://schemas.microsoft.com/office/drawing/2014/main" id="{6F514334-01FB-AAC3-FAF3-4FCD9D9CFA17}"/>
              </a:ext>
            </a:extLst>
          </p:cNvPr>
          <p:cNvSpPr>
            <a:spLocks noGrp="1"/>
          </p:cNvSpPr>
          <p:nvPr>
            <p:ph idx="1"/>
          </p:nvPr>
        </p:nvSpPr>
        <p:spPr>
          <a:xfrm>
            <a:off x="838199" y="1213613"/>
            <a:ext cx="10515600" cy="5302934"/>
          </a:xfrm>
        </p:spPr>
        <p:txBody>
          <a:bodyPr>
            <a:normAutofit/>
          </a:bodyPr>
          <a:lstStyle/>
          <a:p>
            <a:pPr marL="233363" lvl="1" indent="-219075">
              <a:lnSpc>
                <a:spcPct val="100000"/>
              </a:lnSpc>
              <a:spcBef>
                <a:spcPts val="0"/>
              </a:spcBef>
              <a:buClr>
                <a:srgbClr val="C00000"/>
              </a:buClr>
            </a:pPr>
            <a:r>
              <a:rPr lang="en-US" sz="3200" dirty="0">
                <a:latin typeface="Verdana" panose="020B0604030504040204" pitchFamily="34" charset="0"/>
                <a:ea typeface="Verdana" panose="020B0604030504040204" pitchFamily="34" charset="0"/>
                <a:cs typeface="Verdana" panose="020B0604030504040204" pitchFamily="34" charset="0"/>
              </a:rPr>
              <a:t>2 talkers</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one female and one male talker</a:t>
            </a: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native speakers of Serbian</a:t>
            </a:r>
          </a:p>
          <a:p>
            <a:pPr marL="690563" lvl="2" indent="-219075">
              <a:lnSpc>
                <a:spcPct val="100000"/>
              </a:lnSpc>
              <a:spcBef>
                <a:spcPts val="0"/>
              </a:spcBef>
            </a:pPr>
            <a:endParaRPr lang="en-US" sz="2800" dirty="0">
              <a:latin typeface="Verdana" panose="020B0604030504040204" pitchFamily="34" charset="0"/>
              <a:ea typeface="Verdana" panose="020B0604030504040204" pitchFamily="34" charset="0"/>
              <a:cs typeface="Verdana" panose="020B0604030504040204" pitchFamily="34" charset="0"/>
            </a:endParaRPr>
          </a:p>
          <a:p>
            <a:pPr marL="233363" lvl="1" indent="-219075">
              <a:lnSpc>
                <a:spcPct val="100000"/>
              </a:lnSpc>
              <a:spcBef>
                <a:spcPts val="0"/>
              </a:spcBef>
              <a:buClr>
                <a:srgbClr val="C00000"/>
              </a:buClr>
            </a:pPr>
            <a:r>
              <a:rPr lang="en-US" sz="3200" dirty="0">
                <a:latin typeface="Verdana" panose="020B0604030504040204" pitchFamily="34" charset="0"/>
                <a:ea typeface="Verdana" panose="020B0604030504040204" pitchFamily="34" charset="0"/>
                <a:cs typeface="Verdana" panose="020B0604030504040204" pitchFamily="34" charset="0"/>
              </a:rPr>
              <a:t>Participants</a:t>
            </a: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40 Serbian speakers (M</a:t>
            </a:r>
            <a:r>
              <a:rPr lang="en-US" sz="2800" baseline="-25000" dirty="0">
                <a:latin typeface="Verdana" panose="020B0604030504040204" pitchFamily="34" charset="0"/>
                <a:ea typeface="Verdana" panose="020B0604030504040204" pitchFamily="34" charset="0"/>
                <a:cs typeface="Verdana" panose="020B0604030504040204" pitchFamily="34" charset="0"/>
              </a:rPr>
              <a:t>age</a:t>
            </a:r>
            <a:r>
              <a:rPr lang="en-US" sz="2800" dirty="0">
                <a:latin typeface="Verdana" panose="020B0604030504040204" pitchFamily="34" charset="0"/>
                <a:ea typeface="Verdana" panose="020B0604030504040204" pitchFamily="34" charset="0"/>
                <a:cs typeface="Verdana" panose="020B0604030504040204" pitchFamily="34" charset="0"/>
              </a:rPr>
              <a:t> = 23.2)</a:t>
            </a:r>
            <a:endParaRPr lang="en-US" sz="2800" baseline="-250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60 French speakers (M</a:t>
            </a:r>
            <a:r>
              <a:rPr lang="en-US" sz="2800" baseline="-25000" dirty="0">
                <a:latin typeface="Verdana" panose="020B0604030504040204" pitchFamily="34" charset="0"/>
                <a:ea typeface="Verdana" panose="020B0604030504040204" pitchFamily="34" charset="0"/>
                <a:cs typeface="Verdana" panose="020B0604030504040204" pitchFamily="34" charset="0"/>
              </a:rPr>
              <a:t>age</a:t>
            </a:r>
            <a:r>
              <a:rPr lang="en-US" sz="2800" dirty="0">
                <a:latin typeface="Verdana" panose="020B0604030504040204" pitchFamily="34" charset="0"/>
                <a:ea typeface="Verdana" panose="020B0604030504040204" pitchFamily="34" charset="0"/>
                <a:cs typeface="Verdana" panose="020B0604030504040204" pitchFamily="34" charset="0"/>
              </a:rPr>
              <a:t> = 27.2)</a:t>
            </a:r>
            <a:endParaRPr lang="en-US" dirty="0">
              <a:latin typeface="Verdana" panose="020B0604030504040204" pitchFamily="34" charset="0"/>
              <a:ea typeface="Verdana" panose="020B0604030504040204" pitchFamily="34" charset="0"/>
              <a:cs typeface="Verdana" panose="020B0604030504040204" pitchFamily="34" charset="0"/>
            </a:endParaRPr>
          </a:p>
          <a:p>
            <a:pPr lvl="0">
              <a:defRP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48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4" name="Content Placeholder 2">
            <a:extLst>
              <a:ext uri="{FF2B5EF4-FFF2-40B4-BE49-F238E27FC236}">
                <a16:creationId xmlns:a16="http://schemas.microsoft.com/office/drawing/2014/main" id="{B9BF2627-46D3-225B-58FA-6E0C27002D7A}"/>
              </a:ext>
            </a:extLst>
          </p:cNvPr>
          <p:cNvSpPr txBox="1">
            <a:spLocks/>
          </p:cNvSpPr>
          <p:nvPr/>
        </p:nvSpPr>
        <p:spPr>
          <a:xfrm>
            <a:off x="847884" y="1206127"/>
            <a:ext cx="10944828" cy="1878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Procedure</a:t>
            </a:r>
          </a:p>
          <a:p>
            <a:pPr marL="690563" lvl="2" indent="-219075">
              <a:lnSpc>
                <a:spcPct val="100000"/>
              </a:lnSpc>
              <a:spcBef>
                <a:spcPts val="0"/>
              </a:spcBef>
            </a:pPr>
            <a:r>
              <a:rPr lang="en-US" sz="2400" dirty="0">
                <a:latin typeface="Verdana" panose="020B0604030504040204" pitchFamily="34" charset="0"/>
                <a:ea typeface="Verdana" panose="020B0604030504040204" pitchFamily="34" charset="0"/>
                <a:cs typeface="Verdana" panose="020B0604030504040204" pitchFamily="34" charset="0"/>
              </a:rPr>
              <a:t>Online free classification</a:t>
            </a:r>
          </a:p>
          <a:p>
            <a:pPr marL="1147763" lvl="3" indent="-219075">
              <a:lnSpc>
                <a:spcPct val="100000"/>
              </a:lnSpc>
              <a:spcBef>
                <a:spcPts val="0"/>
              </a:spcBef>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Cognition.run</a:t>
            </a:r>
            <a:r>
              <a:rPr lang="en-US" sz="2200" dirty="0">
                <a:latin typeface="Verdana" panose="020B0604030504040204" pitchFamily="34" charset="0"/>
                <a:ea typeface="Verdana" panose="020B0604030504040204" pitchFamily="34" charset="0"/>
                <a:cs typeface="Verdana" panose="020B0604030504040204" pitchFamily="34" charset="0"/>
              </a:rPr>
              <a:t> platform</a:t>
            </a:r>
          </a:p>
          <a:p>
            <a:pPr marL="690563" lvl="2" indent="-219075">
              <a:lnSpc>
                <a:spcPct val="100000"/>
              </a:lnSpc>
              <a:spcBef>
                <a:spcPts val="0"/>
              </a:spcBef>
            </a:pPr>
            <a:r>
              <a:rPr lang="en-US" sz="2400" dirty="0">
                <a:latin typeface="Verdana" panose="020B0604030504040204" pitchFamily="34" charset="0"/>
                <a:ea typeface="Verdana" panose="020B0604030504040204" pitchFamily="34" charset="0"/>
                <a:cs typeface="Verdana" panose="020B0604030504040204" pitchFamily="34" charset="0"/>
              </a:rPr>
              <a:t>Free Classification task based on toolbox built by </a:t>
            </a:r>
            <a:r>
              <a:rPr lang="en-US" sz="2400" dirty="0" err="1">
                <a:latin typeface="Verdana" panose="020B0604030504040204" pitchFamily="34" charset="0"/>
                <a:ea typeface="Verdana" panose="020B0604030504040204" pitchFamily="34" charset="0"/>
                <a:cs typeface="Verdana" panose="020B0604030504040204" pitchFamily="34" charset="0"/>
              </a:rPr>
              <a:t>Donhauser</a:t>
            </a:r>
            <a:r>
              <a:rPr lang="en-US" sz="2400" dirty="0">
                <a:latin typeface="Verdana" panose="020B0604030504040204" pitchFamily="34" charset="0"/>
                <a:ea typeface="Verdana" panose="020B0604030504040204" pitchFamily="34" charset="0"/>
                <a:cs typeface="Verdana" panose="020B0604030504040204" pitchFamily="34" charset="0"/>
              </a:rPr>
              <a:t> and Klein (2022) </a:t>
            </a: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BDC9CA59-8573-3A07-5468-714ED1A49899}"/>
              </a:ext>
            </a:extLst>
          </p:cNvPr>
          <p:cNvPicPr>
            <a:picLocks noChangeAspect="1"/>
          </p:cNvPicPr>
          <p:nvPr/>
        </p:nvPicPr>
        <p:blipFill>
          <a:blip r:embed="rId3"/>
          <a:stretch>
            <a:fillRect/>
          </a:stretch>
        </p:blipFill>
        <p:spPr>
          <a:xfrm>
            <a:off x="1978731" y="3549558"/>
            <a:ext cx="3294792" cy="2801240"/>
          </a:xfrm>
          <a:prstGeom prst="rect">
            <a:avLst/>
          </a:prstGeom>
        </p:spPr>
      </p:pic>
      <p:sp>
        <p:nvSpPr>
          <p:cNvPr id="7" name="Rectangular Callout 6">
            <a:extLst>
              <a:ext uri="{FF2B5EF4-FFF2-40B4-BE49-F238E27FC236}">
                <a16:creationId xmlns:a16="http://schemas.microsoft.com/office/drawing/2014/main" id="{1C61ED62-1C1B-2313-1A5B-A41C2C4115D6}"/>
              </a:ext>
            </a:extLst>
          </p:cNvPr>
          <p:cNvSpPr/>
          <p:nvPr/>
        </p:nvSpPr>
        <p:spPr>
          <a:xfrm>
            <a:off x="1502420" y="3084385"/>
            <a:ext cx="952622" cy="327520"/>
          </a:xfrm>
          <a:prstGeom prst="wedgeRectCallout">
            <a:avLst>
              <a:gd name="adj1" fmla="val 40469"/>
              <a:gd name="adj2" fmla="val 13143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cs typeface="Verdana" panose="020B0604030504040204" pitchFamily="34" charset="0"/>
              </a:rPr>
              <a:t>Before</a:t>
            </a:r>
            <a:endParaRPr 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74E0CD2D-5CC0-B63D-CDED-694462A83A9E}"/>
              </a:ext>
            </a:extLst>
          </p:cNvPr>
          <p:cNvPicPr>
            <a:picLocks noChangeAspect="1"/>
          </p:cNvPicPr>
          <p:nvPr/>
        </p:nvPicPr>
        <p:blipFill>
          <a:blip r:embed="rId4"/>
          <a:stretch>
            <a:fillRect/>
          </a:stretch>
        </p:blipFill>
        <p:spPr>
          <a:xfrm>
            <a:off x="6918479" y="3549558"/>
            <a:ext cx="2941302" cy="2801240"/>
          </a:xfrm>
          <a:prstGeom prst="rect">
            <a:avLst/>
          </a:prstGeom>
        </p:spPr>
      </p:pic>
      <p:sp>
        <p:nvSpPr>
          <p:cNvPr id="9" name="Rectangular Callout 8">
            <a:extLst>
              <a:ext uri="{FF2B5EF4-FFF2-40B4-BE49-F238E27FC236}">
                <a16:creationId xmlns:a16="http://schemas.microsoft.com/office/drawing/2014/main" id="{2BCB6BD6-7E48-F75C-FCBB-167F72FF715E}"/>
              </a:ext>
            </a:extLst>
          </p:cNvPr>
          <p:cNvSpPr/>
          <p:nvPr/>
        </p:nvSpPr>
        <p:spPr>
          <a:xfrm>
            <a:off x="9695057" y="3222038"/>
            <a:ext cx="952622" cy="327520"/>
          </a:xfrm>
          <a:prstGeom prst="wedgeRectCallout">
            <a:avLst>
              <a:gd name="adj1" fmla="val -53089"/>
              <a:gd name="adj2" fmla="val 13143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cs typeface="Verdana" panose="020B0604030504040204" pitchFamily="34" charset="0"/>
              </a:rPr>
              <a:t>After</a:t>
            </a:r>
            <a:endParaRPr 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a:extLst>
              <a:ext uri="{FF2B5EF4-FFF2-40B4-BE49-F238E27FC236}">
                <a16:creationId xmlns:a16="http://schemas.microsoft.com/office/drawing/2014/main" id="{84CBB779-E5D0-3A04-67C1-F8B60C4811EF}"/>
              </a:ext>
            </a:extLst>
          </p:cNvPr>
          <p:cNvSpPr/>
          <p:nvPr/>
        </p:nvSpPr>
        <p:spPr>
          <a:xfrm>
            <a:off x="2158483" y="4835878"/>
            <a:ext cx="244476" cy="256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EFD92E-9B67-FEA4-95C2-E3DDE975C299}"/>
              </a:ext>
            </a:extLst>
          </p:cNvPr>
          <p:cNvSpPr/>
          <p:nvPr/>
        </p:nvSpPr>
        <p:spPr>
          <a:xfrm>
            <a:off x="3440325" y="3549558"/>
            <a:ext cx="244476" cy="256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84E994-148C-10E7-5DA5-0443572F7AB4}"/>
              </a:ext>
            </a:extLst>
          </p:cNvPr>
          <p:cNvSpPr/>
          <p:nvPr/>
        </p:nvSpPr>
        <p:spPr>
          <a:xfrm>
            <a:off x="3440325" y="6110063"/>
            <a:ext cx="244476" cy="256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F398E9-4FC8-C954-1D33-F2AB041720BE}"/>
              </a:ext>
            </a:extLst>
          </p:cNvPr>
          <p:cNvSpPr/>
          <p:nvPr/>
        </p:nvSpPr>
        <p:spPr>
          <a:xfrm>
            <a:off x="4727944" y="4624409"/>
            <a:ext cx="375684" cy="467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1000B7-7DAC-4258-7D5C-67CB1E70A8D0}"/>
              </a:ext>
            </a:extLst>
          </p:cNvPr>
          <p:cNvSpPr/>
          <p:nvPr/>
        </p:nvSpPr>
        <p:spPr>
          <a:xfrm>
            <a:off x="2455042" y="3877078"/>
            <a:ext cx="323600" cy="3149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25C155-E698-3F96-5E13-D1E1ACB60BF1}"/>
              </a:ext>
            </a:extLst>
          </p:cNvPr>
          <p:cNvSpPr/>
          <p:nvPr/>
        </p:nvSpPr>
        <p:spPr>
          <a:xfrm>
            <a:off x="4345172" y="3841362"/>
            <a:ext cx="315432" cy="350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E8F46C-6F9D-537E-1A50-F70C82C9D96E}"/>
              </a:ext>
            </a:extLst>
          </p:cNvPr>
          <p:cNvSpPr/>
          <p:nvPr/>
        </p:nvSpPr>
        <p:spPr>
          <a:xfrm>
            <a:off x="4345172" y="5702333"/>
            <a:ext cx="323600" cy="3149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49F26F4-52CB-39F1-C177-DD874C455E22}"/>
              </a:ext>
            </a:extLst>
          </p:cNvPr>
          <p:cNvSpPr/>
          <p:nvPr/>
        </p:nvSpPr>
        <p:spPr>
          <a:xfrm>
            <a:off x="2455042" y="5702333"/>
            <a:ext cx="323600" cy="3397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F4ADA07-E7A8-F5F1-EE8A-A787A99873AE}"/>
              </a:ext>
            </a:extLst>
          </p:cNvPr>
          <p:cNvSpPr txBox="1"/>
          <p:nvPr/>
        </p:nvSpPr>
        <p:spPr>
          <a:xfrm>
            <a:off x="847884" y="6303785"/>
            <a:ext cx="6100010" cy="369332"/>
          </a:xfrm>
          <a:prstGeom prst="rect">
            <a:avLst/>
          </a:prstGeom>
          <a:noFill/>
        </p:spPr>
        <p:txBody>
          <a:bodyPr wrap="square">
            <a:spAutoFit/>
          </a:bodyPr>
          <a:lstStyle/>
          <a:p>
            <a:pPr marL="690563" lvl="2" indent="-219075">
              <a:lnSpc>
                <a:spcPct val="100000"/>
              </a:lnSpc>
              <a:spcBef>
                <a:spcPts val="0"/>
              </a:spcBef>
            </a:pPr>
            <a:r>
              <a:rPr lang="en-US" sz="1800" dirty="0">
                <a:latin typeface="Verdana" panose="020B0604030504040204" pitchFamily="34" charset="0"/>
                <a:ea typeface="Verdana" panose="020B0604030504040204" pitchFamily="34" charset="0"/>
                <a:cs typeface="Verdana" panose="020B0604030504040204" pitchFamily="34" charset="0"/>
                <a:hlinkClick r:id="rId5"/>
              </a:rPr>
              <a:t>https://sjikenbl5u.cognition.run/</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675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0" nodeType="clickEffect">
                                  <p:stCondLst>
                                    <p:cond delay="0"/>
                                  </p:stCondLst>
                                  <p:childTnLst>
                                    <p:animEffect transition="out" filter="wipe(down)">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0" nodeType="clickEffect">
                                  <p:stCondLst>
                                    <p:cond delay="0"/>
                                  </p:stCondLst>
                                  <p:childTnLst>
                                    <p:animEffect transition="out" filter="wipe(dow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0" nodeType="clickEffect">
                                  <p:stCondLst>
                                    <p:cond delay="0"/>
                                  </p:stCondLst>
                                  <p:childTnLst>
                                    <p:animEffect transition="out" filter="wipe(down)">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0" nodeType="clickEffect">
                                  <p:stCondLst>
                                    <p:cond delay="0"/>
                                  </p:stCondLst>
                                  <p:childTnLst>
                                    <p:animEffect transition="out" filter="wipe(down)">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6" grpId="0" animBg="1"/>
      <p:bldP spid="17" grpId="0" animBg="1"/>
      <p:bldP spid="18"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2" name="Content Placeholder 2">
            <a:extLst>
              <a:ext uri="{FF2B5EF4-FFF2-40B4-BE49-F238E27FC236}">
                <a16:creationId xmlns:a16="http://schemas.microsoft.com/office/drawing/2014/main" id="{E8898389-3409-5DC0-01A1-84BD43040A30}"/>
              </a:ext>
            </a:extLst>
          </p:cNvPr>
          <p:cNvSpPr txBox="1">
            <a:spLocks/>
          </p:cNvSpPr>
          <p:nvPr/>
        </p:nvSpPr>
        <p:spPr>
          <a:xfrm>
            <a:off x="847884" y="1206126"/>
            <a:ext cx="10944828" cy="549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Procedure</a:t>
            </a:r>
          </a:p>
          <a:p>
            <a:pPr marL="690563" lvl="2" indent="-219075">
              <a:lnSpc>
                <a:spcPct val="100000"/>
              </a:lnSpc>
              <a:spcBef>
                <a:spcPts val="0"/>
              </a:spcBef>
            </a:pPr>
            <a:r>
              <a:rPr lang="en-US" sz="2200" dirty="0">
                <a:latin typeface="Verdana" panose="020B0604030504040204" pitchFamily="34" charset="0"/>
                <a:ea typeface="Verdana" panose="020B0604030504040204" pitchFamily="34" charset="0"/>
                <a:cs typeface="Verdana" panose="020B0604030504040204" pitchFamily="34" charset="0"/>
              </a:rPr>
              <a:t>Listeners were instructed not to classify lexical pitch accents based on their gender (male/female) or item (”</a:t>
            </a:r>
            <a:r>
              <a:rPr lang="en-US" sz="2200" dirty="0" err="1">
                <a:latin typeface="Verdana" panose="020B0604030504040204" pitchFamily="34" charset="0"/>
                <a:ea typeface="Verdana" panose="020B0604030504040204" pitchFamily="34" charset="0"/>
                <a:cs typeface="Verdana" panose="020B0604030504040204" pitchFamily="34" charset="0"/>
              </a:rPr>
              <a:t>rejav</a:t>
            </a: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kavan</a:t>
            </a:r>
            <a:r>
              <a:rPr lang="en-US" sz="2200" dirty="0">
                <a:latin typeface="Verdana" panose="020B0604030504040204" pitchFamily="34" charset="0"/>
                <a:ea typeface="Verdana" panose="020B0604030504040204" pitchFamily="34" charset="0"/>
                <a:cs typeface="Verdana" panose="020B0604030504040204" pitchFamily="34" charset="0"/>
              </a:rPr>
              <a:t>”) similarity.</a:t>
            </a:r>
          </a:p>
          <a:p>
            <a:pPr marL="690563" lvl="2"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A727B750-A89C-C077-4111-87E0DF574BDC}"/>
              </a:ext>
            </a:extLst>
          </p:cNvPr>
          <p:cNvPicPr>
            <a:picLocks noChangeAspect="1"/>
          </p:cNvPicPr>
          <p:nvPr/>
        </p:nvPicPr>
        <p:blipFill>
          <a:blip r:embed="rId3"/>
          <a:stretch>
            <a:fillRect/>
          </a:stretch>
        </p:blipFill>
        <p:spPr>
          <a:xfrm>
            <a:off x="1329836" y="2678056"/>
            <a:ext cx="2941302" cy="2801240"/>
          </a:xfrm>
          <a:prstGeom prst="rect">
            <a:avLst/>
          </a:prstGeom>
        </p:spPr>
      </p:pic>
      <p:cxnSp>
        <p:nvCxnSpPr>
          <p:cNvPr id="5" name="Straight Connector 4">
            <a:extLst>
              <a:ext uri="{FF2B5EF4-FFF2-40B4-BE49-F238E27FC236}">
                <a16:creationId xmlns:a16="http://schemas.microsoft.com/office/drawing/2014/main" id="{09BACCA6-F300-77F2-1341-E44CD7E01880}"/>
              </a:ext>
            </a:extLst>
          </p:cNvPr>
          <p:cNvCxnSpPr/>
          <p:nvPr/>
        </p:nvCxnSpPr>
        <p:spPr>
          <a:xfrm>
            <a:off x="3414532" y="3622876"/>
            <a:ext cx="416688" cy="5903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D6DCD5-26C8-1678-D3DA-CB60F00A56A1}"/>
              </a:ext>
            </a:extLst>
          </p:cNvPr>
          <p:cNvCxnSpPr>
            <a:cxnSpLocks/>
          </p:cNvCxnSpPr>
          <p:nvPr/>
        </p:nvCxnSpPr>
        <p:spPr>
          <a:xfrm flipH="1">
            <a:off x="3507129" y="3580864"/>
            <a:ext cx="259506" cy="6323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524811C-BF03-4BFB-8B05-78BC7EAD2E1E}"/>
              </a:ext>
            </a:extLst>
          </p:cNvPr>
          <p:cNvSpPr/>
          <p:nvPr/>
        </p:nvSpPr>
        <p:spPr>
          <a:xfrm>
            <a:off x="2106592" y="3171463"/>
            <a:ext cx="787079" cy="1180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7C3D60-C4FA-3BDC-619A-73A7A1A24B91}"/>
              </a:ext>
            </a:extLst>
          </p:cNvPr>
          <p:cNvSpPr/>
          <p:nvPr/>
        </p:nvSpPr>
        <p:spPr>
          <a:xfrm>
            <a:off x="1600255" y="3700355"/>
            <a:ext cx="355867" cy="75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F09878-5D60-B612-41A0-34328BCE9104}"/>
              </a:ext>
            </a:extLst>
          </p:cNvPr>
          <p:cNvCxnSpPr/>
          <p:nvPr/>
        </p:nvCxnSpPr>
        <p:spPr>
          <a:xfrm>
            <a:off x="2853160" y="4325379"/>
            <a:ext cx="416688" cy="5903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744ACC-E1D3-DD40-640D-2E6A1986ED05}"/>
              </a:ext>
            </a:extLst>
          </p:cNvPr>
          <p:cNvCxnSpPr>
            <a:cxnSpLocks/>
          </p:cNvCxnSpPr>
          <p:nvPr/>
        </p:nvCxnSpPr>
        <p:spPr>
          <a:xfrm flipH="1">
            <a:off x="2945757" y="4283367"/>
            <a:ext cx="259506" cy="6323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6FB5B0C-B06E-971C-9B44-CB09AC1FFD39}"/>
              </a:ext>
            </a:extLst>
          </p:cNvPr>
          <p:cNvSpPr txBox="1"/>
          <p:nvPr/>
        </p:nvSpPr>
        <p:spPr>
          <a:xfrm>
            <a:off x="3269848" y="3296859"/>
            <a:ext cx="157882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Male</a:t>
            </a:r>
          </a:p>
        </p:txBody>
      </p:sp>
      <p:sp>
        <p:nvSpPr>
          <p:cNvPr id="25" name="TextBox 24">
            <a:extLst>
              <a:ext uri="{FF2B5EF4-FFF2-40B4-BE49-F238E27FC236}">
                <a16:creationId xmlns:a16="http://schemas.microsoft.com/office/drawing/2014/main" id="{5EBB12B9-4287-40A1-CB6C-5DCE7FF4D7AF}"/>
              </a:ext>
            </a:extLst>
          </p:cNvPr>
          <p:cNvSpPr txBox="1"/>
          <p:nvPr/>
        </p:nvSpPr>
        <p:spPr>
          <a:xfrm>
            <a:off x="2625122" y="4688103"/>
            <a:ext cx="1578820" cy="646331"/>
          </a:xfrm>
          <a:prstGeom prst="rect">
            <a:avLst/>
          </a:prstGeom>
          <a:noFill/>
        </p:spPr>
        <p:txBody>
          <a:bodyPr wrap="square" rtlCol="0">
            <a:sp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Female</a:t>
            </a:r>
          </a:p>
        </p:txBody>
      </p:sp>
      <p:pic>
        <p:nvPicPr>
          <p:cNvPr id="26" name="Picture 25">
            <a:extLst>
              <a:ext uri="{FF2B5EF4-FFF2-40B4-BE49-F238E27FC236}">
                <a16:creationId xmlns:a16="http://schemas.microsoft.com/office/drawing/2014/main" id="{9CD48EE6-9922-D706-8117-0B2A98332E71}"/>
              </a:ext>
            </a:extLst>
          </p:cNvPr>
          <p:cNvPicPr>
            <a:picLocks noChangeAspect="1"/>
          </p:cNvPicPr>
          <p:nvPr/>
        </p:nvPicPr>
        <p:blipFill>
          <a:blip r:embed="rId3"/>
          <a:stretch>
            <a:fillRect/>
          </a:stretch>
        </p:blipFill>
        <p:spPr>
          <a:xfrm>
            <a:off x="6786549" y="2678056"/>
            <a:ext cx="2941302" cy="2801240"/>
          </a:xfrm>
          <a:prstGeom prst="rect">
            <a:avLst/>
          </a:prstGeom>
        </p:spPr>
      </p:pic>
      <p:cxnSp>
        <p:nvCxnSpPr>
          <p:cNvPr id="27" name="Straight Connector 26">
            <a:extLst>
              <a:ext uri="{FF2B5EF4-FFF2-40B4-BE49-F238E27FC236}">
                <a16:creationId xmlns:a16="http://schemas.microsoft.com/office/drawing/2014/main" id="{0AA1C7DE-715E-8BA1-46F6-19A4B53AA476}"/>
              </a:ext>
            </a:extLst>
          </p:cNvPr>
          <p:cNvCxnSpPr/>
          <p:nvPr/>
        </p:nvCxnSpPr>
        <p:spPr>
          <a:xfrm>
            <a:off x="8871245" y="3622876"/>
            <a:ext cx="416688" cy="5903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E3BA51B-A3D8-A4B9-5F95-6323DF98010F}"/>
              </a:ext>
            </a:extLst>
          </p:cNvPr>
          <p:cNvCxnSpPr>
            <a:cxnSpLocks/>
          </p:cNvCxnSpPr>
          <p:nvPr/>
        </p:nvCxnSpPr>
        <p:spPr>
          <a:xfrm flipH="1">
            <a:off x="8963842" y="3580864"/>
            <a:ext cx="259506" cy="6323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2B6FA57-0525-1905-F9BA-290F9AC8C9A1}"/>
              </a:ext>
            </a:extLst>
          </p:cNvPr>
          <p:cNvSpPr/>
          <p:nvPr/>
        </p:nvSpPr>
        <p:spPr>
          <a:xfrm>
            <a:off x="7563305" y="3171463"/>
            <a:ext cx="787079" cy="1180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040145-3C26-6C35-6007-E36C86CD0CA1}"/>
              </a:ext>
            </a:extLst>
          </p:cNvPr>
          <p:cNvSpPr/>
          <p:nvPr/>
        </p:nvSpPr>
        <p:spPr>
          <a:xfrm>
            <a:off x="7056968" y="3700355"/>
            <a:ext cx="355867" cy="75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47EAAA1-5FAB-7853-09AD-55C954015E29}"/>
              </a:ext>
            </a:extLst>
          </p:cNvPr>
          <p:cNvCxnSpPr/>
          <p:nvPr/>
        </p:nvCxnSpPr>
        <p:spPr>
          <a:xfrm>
            <a:off x="8309873" y="4325379"/>
            <a:ext cx="416688" cy="5903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AEE30B-CE37-6389-56AA-581F81917D28}"/>
              </a:ext>
            </a:extLst>
          </p:cNvPr>
          <p:cNvCxnSpPr>
            <a:cxnSpLocks/>
          </p:cNvCxnSpPr>
          <p:nvPr/>
        </p:nvCxnSpPr>
        <p:spPr>
          <a:xfrm flipH="1">
            <a:off x="8402470" y="4283367"/>
            <a:ext cx="259506" cy="6323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787F3B2-EA15-7795-AD00-B38B6443A393}"/>
              </a:ext>
            </a:extLst>
          </p:cNvPr>
          <p:cNvSpPr txBox="1"/>
          <p:nvPr/>
        </p:nvSpPr>
        <p:spPr>
          <a:xfrm>
            <a:off x="8726561" y="3296859"/>
            <a:ext cx="157882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rejav</a:t>
            </a:r>
            <a:r>
              <a:rPr lang="en-US" dirty="0">
                <a:latin typeface="Verdana" panose="020B0604030504040204" pitchFamily="34" charset="0"/>
                <a:ea typeface="Verdana" panose="020B0604030504040204" pitchFamily="34" charset="0"/>
                <a:cs typeface="Verdana" panose="020B0604030504040204" pitchFamily="34" charset="0"/>
              </a:rPr>
              <a:t>”</a:t>
            </a:r>
          </a:p>
        </p:txBody>
      </p:sp>
      <p:sp>
        <p:nvSpPr>
          <p:cNvPr id="34" name="TextBox 33">
            <a:extLst>
              <a:ext uri="{FF2B5EF4-FFF2-40B4-BE49-F238E27FC236}">
                <a16:creationId xmlns:a16="http://schemas.microsoft.com/office/drawing/2014/main" id="{1F7EA884-596A-FDF5-447C-C079A3267BE5}"/>
              </a:ext>
            </a:extLst>
          </p:cNvPr>
          <p:cNvSpPr txBox="1"/>
          <p:nvPr/>
        </p:nvSpPr>
        <p:spPr>
          <a:xfrm>
            <a:off x="8081835" y="4688103"/>
            <a:ext cx="1578820" cy="646331"/>
          </a:xfrm>
          <a:prstGeom prst="rect">
            <a:avLst/>
          </a:prstGeom>
          <a:noFill/>
        </p:spPr>
        <p:txBody>
          <a:bodyPr wrap="square" rtlCol="0">
            <a:sp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kavan</a:t>
            </a:r>
            <a:r>
              <a:rPr lang="en-US"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03405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p:bldP spid="25" grpId="0"/>
      <p:bldP spid="29" grpId="0" animBg="1"/>
      <p:bldP spid="30" grpId="0" animBg="1"/>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4" name="Content Placeholder 2">
            <a:extLst>
              <a:ext uri="{FF2B5EF4-FFF2-40B4-BE49-F238E27FC236}">
                <a16:creationId xmlns:a16="http://schemas.microsoft.com/office/drawing/2014/main" id="{B9BF2627-46D3-225B-58FA-6E0C27002D7A}"/>
              </a:ext>
            </a:extLst>
          </p:cNvPr>
          <p:cNvSpPr txBox="1">
            <a:spLocks/>
          </p:cNvSpPr>
          <p:nvPr/>
        </p:nvSpPr>
        <p:spPr>
          <a:xfrm>
            <a:off x="847884" y="1206125"/>
            <a:ext cx="10944828" cy="3329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Procedure</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838200" lvl="3" indent="-342900">
              <a:lnSpc>
                <a:spcPct val="100000"/>
              </a:lnSpc>
              <a:spcBef>
                <a:spcPts val="0"/>
              </a:spcBef>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838200" lvl="3" indent="-342900">
              <a:lnSpc>
                <a:spcPct val="100000"/>
              </a:lnSpc>
              <a:spcBef>
                <a:spcPts val="0"/>
              </a:spcBef>
            </a:pPr>
            <a:r>
              <a:rPr lang="en-US" sz="2200" dirty="0">
                <a:latin typeface="Verdana" panose="020B0604030504040204" pitchFamily="34" charset="0"/>
                <a:ea typeface="Verdana" panose="020B0604030504040204" pitchFamily="34" charset="0"/>
                <a:cs typeface="Verdana" panose="020B0604030504040204" pitchFamily="34" charset="0"/>
              </a:rPr>
              <a:t>2 sets of items with 8 lexical pitch accents each</a:t>
            </a:r>
          </a:p>
          <a:p>
            <a:pPr marL="1171575" lvl="4" indent="-219075">
              <a:lnSpc>
                <a:spcPct val="100000"/>
              </a:lnSpc>
              <a:spcBef>
                <a:spcPts val="0"/>
              </a:spcBef>
            </a:pPr>
            <a:r>
              <a:rPr lang="en-US" sz="2400" dirty="0">
                <a:latin typeface="Verdana" panose="020B0604030504040204" pitchFamily="34" charset="0"/>
                <a:ea typeface="Verdana" panose="020B0604030504040204" pitchFamily="34" charset="0"/>
                <a:cs typeface="Verdana" panose="020B0604030504040204" pitchFamily="34" charset="0"/>
              </a:rPr>
              <a:t>1</a:t>
            </a:r>
            <a:r>
              <a:rPr lang="en-US" sz="2400" baseline="30000" dirty="0">
                <a:latin typeface="Verdana" panose="020B0604030504040204" pitchFamily="34" charset="0"/>
                <a:ea typeface="Verdana" panose="020B0604030504040204" pitchFamily="34" charset="0"/>
                <a:cs typeface="Verdana" panose="020B0604030504040204" pitchFamily="34" charset="0"/>
              </a:rPr>
              <a:t>st</a:t>
            </a:r>
            <a:r>
              <a:rPr lang="en-US" sz="2400" dirty="0">
                <a:latin typeface="Verdana" panose="020B0604030504040204" pitchFamily="34" charset="0"/>
                <a:ea typeface="Verdana" panose="020B0604030504040204" pitchFamily="34" charset="0"/>
                <a:cs typeface="Verdana" panose="020B0604030504040204" pitchFamily="34" charset="0"/>
              </a:rPr>
              <a:t> – Free classification I  = FCI </a:t>
            </a:r>
          </a:p>
          <a:p>
            <a:pPr marL="1171575" lvl="4" indent="-219075">
              <a:lnSpc>
                <a:spcPct val="100000"/>
              </a:lnSpc>
              <a:spcBef>
                <a:spcPts val="0"/>
              </a:spcBef>
            </a:pPr>
            <a:r>
              <a:rPr lang="en-US" sz="2400" dirty="0">
                <a:latin typeface="Verdana" panose="020B0604030504040204" pitchFamily="34" charset="0"/>
                <a:ea typeface="Verdana" panose="020B0604030504040204" pitchFamily="34" charset="0"/>
                <a:cs typeface="Verdana" panose="020B0604030504040204" pitchFamily="34" charset="0"/>
              </a:rPr>
              <a:t>2</a:t>
            </a:r>
            <a:r>
              <a:rPr lang="en-US" sz="2400" baseline="30000" dirty="0">
                <a:latin typeface="Verdana" panose="020B0604030504040204" pitchFamily="34" charset="0"/>
                <a:ea typeface="Verdana" panose="020B0604030504040204" pitchFamily="34" charset="0"/>
                <a:cs typeface="Verdana" panose="020B0604030504040204" pitchFamily="34" charset="0"/>
              </a:rPr>
              <a:t>nd</a:t>
            </a:r>
            <a:r>
              <a:rPr lang="en-US" sz="2400" dirty="0">
                <a:latin typeface="Verdana" panose="020B0604030504040204" pitchFamily="34" charset="0"/>
                <a:ea typeface="Verdana" panose="020B0604030504040204" pitchFamily="34" charset="0"/>
                <a:cs typeface="Verdana" panose="020B0604030504040204" pitchFamily="34" charset="0"/>
              </a:rPr>
              <a:t> – Free classification II = FCII</a:t>
            </a:r>
          </a:p>
          <a:p>
            <a:pPr marL="1171575" lvl="4" indent="-219075">
              <a:lnSpc>
                <a:spcPct val="100000"/>
              </a:lnSpc>
              <a:spcBef>
                <a:spcPts val="0"/>
              </a:spcBef>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838200" lvl="3" indent="-342900">
              <a:lnSpc>
                <a:spcPct val="100000"/>
              </a:lnSpc>
              <a:spcBef>
                <a:spcPts val="0"/>
              </a:spcBef>
            </a:pP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Data analyzed by using the MDS and Hierarchical Clustering (</a:t>
            </a:r>
            <a:r>
              <a:rPr lang="en-US" sz="2200" dirty="0" err="1">
                <a:solidFill>
                  <a:srgbClr val="000000"/>
                </a:solidFill>
                <a:latin typeface="Verdana" panose="020B0604030504040204" pitchFamily="34" charset="0"/>
                <a:ea typeface="Verdana" panose="020B0604030504040204" pitchFamily="34" charset="0"/>
                <a:cs typeface="Verdana" panose="020B0604030504040204" pitchFamily="34" charset="0"/>
              </a:rPr>
              <a:t>Levshina</a:t>
            </a:r>
            <a:r>
              <a:rPr lang="en-US" sz="2200" dirty="0">
                <a:solidFill>
                  <a:srgbClr val="000000"/>
                </a:solidFill>
                <a:latin typeface="Verdana" panose="020B0604030504040204" pitchFamily="34" charset="0"/>
                <a:ea typeface="Verdana" panose="020B0604030504040204" pitchFamily="34" charset="0"/>
                <a:cs typeface="Verdana" panose="020B0604030504040204" pitchFamily="34" charset="0"/>
              </a:rPr>
              <a:t>, 2017) in RStudio.</a:t>
            </a:r>
          </a:p>
          <a:p>
            <a:pPr marL="952500" lvl="4"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0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4" name="Content Placeholder 2">
            <a:extLst>
              <a:ext uri="{FF2B5EF4-FFF2-40B4-BE49-F238E27FC236}">
                <a16:creationId xmlns:a16="http://schemas.microsoft.com/office/drawing/2014/main" id="{9597DA17-6D8E-C5FE-6355-301A7EC5DEF0}"/>
              </a:ext>
            </a:extLst>
          </p:cNvPr>
          <p:cNvSpPr txBox="1">
            <a:spLocks/>
          </p:cNvSpPr>
          <p:nvPr/>
        </p:nvSpPr>
        <p:spPr>
          <a:xfrm>
            <a:off x="399288" y="1206126"/>
            <a:ext cx="5168135" cy="5321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Data collection</a:t>
            </a:r>
          </a:p>
          <a:p>
            <a:pPr marL="690563" lvl="2" indent="-219075">
              <a:lnSpc>
                <a:spcPct val="100000"/>
              </a:lnSpc>
              <a:spcBef>
                <a:spcPts val="0"/>
              </a:spcBef>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pPr>
            <a:r>
              <a:rPr lang="en-US" sz="2200" dirty="0">
                <a:latin typeface="Verdana" panose="020B0604030504040204" pitchFamily="34" charset="0"/>
                <a:ea typeface="Verdana" panose="020B0604030504040204" pitchFamily="34" charset="0"/>
                <a:cs typeface="Verdana" panose="020B0604030504040204" pitchFamily="34" charset="0"/>
              </a:rPr>
              <a:t>The Python script from </a:t>
            </a:r>
            <a:r>
              <a:rPr lang="en-US" sz="2200" dirty="0" err="1">
                <a:latin typeface="Verdana" panose="020B0604030504040204" pitchFamily="34" charset="0"/>
                <a:ea typeface="Verdana" panose="020B0604030504040204" pitchFamily="34" charset="0"/>
                <a:cs typeface="Verdana" panose="020B0604030504040204" pitchFamily="34" charset="0"/>
              </a:rPr>
              <a:t>Donhauser</a:t>
            </a:r>
            <a:r>
              <a:rPr lang="en-US" sz="2200" dirty="0">
                <a:latin typeface="Verdana" panose="020B0604030504040204" pitchFamily="34" charset="0"/>
                <a:ea typeface="Verdana" panose="020B0604030504040204" pitchFamily="34" charset="0"/>
                <a:cs typeface="Verdana" panose="020B0604030504040204" pitchFamily="34" charset="0"/>
              </a:rPr>
              <a:t> and Klein (2022) was used to convert the coordinates to similarity matrices </a:t>
            </a:r>
          </a:p>
          <a:p>
            <a:pPr marL="690563" lvl="2" indent="-219075">
              <a:lnSpc>
                <a:spcPct val="100000"/>
              </a:lnSpc>
              <a:spcBef>
                <a:spcPts val="0"/>
              </a:spcBef>
            </a:pPr>
            <a:r>
              <a:rPr lang="en-US" sz="2200" dirty="0">
                <a:latin typeface="Verdana" panose="020B0604030504040204" pitchFamily="34" charset="0"/>
                <a:ea typeface="Verdana" panose="020B0604030504040204" pitchFamily="34" charset="0"/>
                <a:cs typeface="Verdana" panose="020B0604030504040204" pitchFamily="34" charset="0"/>
              </a:rPr>
              <a:t>… by calculating Euclidean distances per listener. The most similar tokens had the value 1, while the most dissimilar tokens were 0.</a:t>
            </a:r>
          </a:p>
          <a:p>
            <a:pPr marL="471488" lvl="2" indent="0">
              <a:lnSpc>
                <a:spcPct val="100000"/>
              </a:lnSpc>
              <a:spcBef>
                <a:spcPts val="0"/>
              </a:spcBef>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descr="Graphical user interface&#10;&#10;Description automatically generated with medium confidence">
            <a:extLst>
              <a:ext uri="{FF2B5EF4-FFF2-40B4-BE49-F238E27FC236}">
                <a16:creationId xmlns:a16="http://schemas.microsoft.com/office/drawing/2014/main" id="{DFDD0FDC-49C3-E177-99F1-0FC9F7493C9A}"/>
              </a:ext>
            </a:extLst>
          </p:cNvPr>
          <p:cNvPicPr>
            <a:picLocks noChangeAspect="1"/>
          </p:cNvPicPr>
          <p:nvPr/>
        </p:nvPicPr>
        <p:blipFill rotWithShape="1">
          <a:blip r:embed="rId3"/>
          <a:srcRect l="32880" r="33762" b="66537"/>
          <a:stretch/>
        </p:blipFill>
        <p:spPr>
          <a:xfrm>
            <a:off x="6470248" y="1459040"/>
            <a:ext cx="5162309" cy="3802593"/>
          </a:xfrm>
          <a:prstGeom prst="rect">
            <a:avLst/>
          </a:prstGeom>
        </p:spPr>
      </p:pic>
      <p:sp>
        <p:nvSpPr>
          <p:cNvPr id="7" name="Rounded Rectangle 6">
            <a:extLst>
              <a:ext uri="{FF2B5EF4-FFF2-40B4-BE49-F238E27FC236}">
                <a16:creationId xmlns:a16="http://schemas.microsoft.com/office/drawing/2014/main" id="{8CE8FC44-8EB2-E16F-8946-F0B69832BCC0}"/>
              </a:ext>
            </a:extLst>
          </p:cNvPr>
          <p:cNvSpPr/>
          <p:nvPr/>
        </p:nvSpPr>
        <p:spPr>
          <a:xfrm>
            <a:off x="6096000" y="1206126"/>
            <a:ext cx="1187302" cy="41420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5AD90325-E026-8EF4-B380-4238C7843166}"/>
              </a:ext>
            </a:extLst>
          </p:cNvPr>
          <p:cNvSpPr/>
          <p:nvPr/>
        </p:nvSpPr>
        <p:spPr>
          <a:xfrm>
            <a:off x="6783572" y="4699591"/>
            <a:ext cx="4423144" cy="6993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BF61A98-8E86-5A1C-62F2-CCE0AF039CE5}"/>
              </a:ext>
            </a:extLst>
          </p:cNvPr>
          <p:cNvSpPr/>
          <p:nvPr/>
        </p:nvSpPr>
        <p:spPr>
          <a:xfrm>
            <a:off x="10451805" y="1596367"/>
            <a:ext cx="1340907" cy="11999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C3CD55E-20A8-20BB-7469-533E7FC0D3EB}"/>
              </a:ext>
            </a:extLst>
          </p:cNvPr>
          <p:cNvSpPr/>
          <p:nvPr/>
        </p:nvSpPr>
        <p:spPr>
          <a:xfrm>
            <a:off x="10371727" y="2861642"/>
            <a:ext cx="1340907" cy="170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93F43A-2E21-B86C-1130-C5DB25B30B06}"/>
              </a:ext>
            </a:extLst>
          </p:cNvPr>
          <p:cNvSpPr/>
          <p:nvPr/>
        </p:nvSpPr>
        <p:spPr>
          <a:xfrm>
            <a:off x="7283302" y="1318437"/>
            <a:ext cx="1148317" cy="3381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36A4F8-6704-4028-CF65-08B5FBB4C715}"/>
              </a:ext>
            </a:extLst>
          </p:cNvPr>
          <p:cNvSpPr/>
          <p:nvPr/>
        </p:nvSpPr>
        <p:spPr>
          <a:xfrm>
            <a:off x="8431620" y="1459040"/>
            <a:ext cx="1860030" cy="965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2AA1E0-A80E-64A0-FD9A-CEEA9ED4856E}"/>
              </a:ext>
            </a:extLst>
          </p:cNvPr>
          <p:cNvSpPr/>
          <p:nvPr/>
        </p:nvSpPr>
        <p:spPr>
          <a:xfrm>
            <a:off x="8431619" y="2424223"/>
            <a:ext cx="1860030" cy="109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B93433-6E6B-34BE-5416-98C37092EC21}"/>
              </a:ext>
            </a:extLst>
          </p:cNvPr>
          <p:cNvSpPr/>
          <p:nvPr/>
        </p:nvSpPr>
        <p:spPr>
          <a:xfrm>
            <a:off x="8431619" y="3519376"/>
            <a:ext cx="1860030" cy="118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3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0" nodeType="clickEffect">
                                  <p:stCondLst>
                                    <p:cond delay="0"/>
                                  </p:stCondLst>
                                  <p:childTnLst>
                                    <p:animEffect transition="out" filter="wipe(down)">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0" nodeType="clickEffect">
                                  <p:stCondLst>
                                    <p:cond delay="0"/>
                                  </p:stCondLst>
                                  <p:childTnLst>
                                    <p:animEffect transition="out" filter="wipe(down)">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0" nodeType="clickEffect">
                                  <p:stCondLst>
                                    <p:cond delay="0"/>
                                  </p:stCondLst>
                                  <p:childTnLst>
                                    <p:animEffect transition="out" filter="wipe(down)">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2" name="Content Placeholder 2">
            <a:extLst>
              <a:ext uri="{FF2B5EF4-FFF2-40B4-BE49-F238E27FC236}">
                <a16:creationId xmlns:a16="http://schemas.microsoft.com/office/drawing/2014/main" id="{17CAC7A0-F6E7-A79E-713B-601453BC7B77}"/>
              </a:ext>
            </a:extLst>
          </p:cNvPr>
          <p:cNvSpPr txBox="1">
            <a:spLocks/>
          </p:cNvSpPr>
          <p:nvPr/>
        </p:nvSpPr>
        <p:spPr>
          <a:xfrm>
            <a:off x="399289" y="1166351"/>
            <a:ext cx="11694237" cy="1348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Multidimensional Scaling </a:t>
            </a:r>
          </a:p>
          <a:p>
            <a:pPr marL="14288" lvl="1" indent="0">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600" dirty="0">
                <a:latin typeface="Verdana" panose="020B0604030504040204" pitchFamily="34" charset="0"/>
                <a:ea typeface="Verdana" panose="020B0604030504040204" pitchFamily="34" charset="0"/>
                <a:cs typeface="Verdana" panose="020B0604030504040204" pitchFamily="34" charset="0"/>
              </a:rPr>
              <a:t>   = method that creates a visual representation of </a:t>
            </a:r>
          </a:p>
          <a:p>
            <a:pPr marL="14288" lvl="1" indent="0">
              <a:lnSpc>
                <a:spcPct val="100000"/>
              </a:lnSpc>
              <a:spcBef>
                <a:spcPts val="0"/>
              </a:spcBef>
              <a:buNone/>
            </a:pPr>
            <a:r>
              <a:rPr lang="en-US" sz="2600" dirty="0">
                <a:latin typeface="Verdana" panose="020B0604030504040204" pitchFamily="34" charset="0"/>
                <a:ea typeface="Verdana" panose="020B0604030504040204" pitchFamily="34" charset="0"/>
                <a:cs typeface="Verdana" panose="020B0604030504040204" pitchFamily="34" charset="0"/>
              </a:rPr>
              <a:t>	 distances or dissimilarities between sets of objects </a:t>
            </a:r>
          </a:p>
        </p:txBody>
      </p:sp>
      <p:graphicFrame>
        <p:nvGraphicFramePr>
          <p:cNvPr id="3" name="Table 2">
            <a:extLst>
              <a:ext uri="{FF2B5EF4-FFF2-40B4-BE49-F238E27FC236}">
                <a16:creationId xmlns:a16="http://schemas.microsoft.com/office/drawing/2014/main" id="{54A62E5C-DCA5-F46F-CE7A-BAAAE4C47C9B}"/>
              </a:ext>
            </a:extLst>
          </p:cNvPr>
          <p:cNvGraphicFramePr>
            <a:graphicFrameLocks noGrp="1"/>
          </p:cNvGraphicFramePr>
          <p:nvPr/>
        </p:nvGraphicFramePr>
        <p:xfrm>
          <a:off x="364583" y="3003315"/>
          <a:ext cx="6013629" cy="2340000"/>
        </p:xfrm>
        <a:graphic>
          <a:graphicData uri="http://schemas.openxmlformats.org/drawingml/2006/table">
            <a:tbl>
              <a:tblPr firstRow="1" firstCol="1" bandRow="1">
                <a:tableStyleId>{7E9639D4-E3E2-4D34-9284-5A2195B3D0D7}</a:tableStyleId>
              </a:tblPr>
              <a:tblGrid>
                <a:gridCol w="1377926">
                  <a:extLst>
                    <a:ext uri="{9D8B030D-6E8A-4147-A177-3AD203B41FA5}">
                      <a16:colId xmlns:a16="http://schemas.microsoft.com/office/drawing/2014/main" val="3580820593"/>
                    </a:ext>
                  </a:extLst>
                </a:gridCol>
                <a:gridCol w="1269777">
                  <a:extLst>
                    <a:ext uri="{9D8B030D-6E8A-4147-A177-3AD203B41FA5}">
                      <a16:colId xmlns:a16="http://schemas.microsoft.com/office/drawing/2014/main" val="1290872381"/>
                    </a:ext>
                  </a:extLst>
                </a:gridCol>
                <a:gridCol w="1048074">
                  <a:extLst>
                    <a:ext uri="{9D8B030D-6E8A-4147-A177-3AD203B41FA5}">
                      <a16:colId xmlns:a16="http://schemas.microsoft.com/office/drawing/2014/main" val="851374479"/>
                    </a:ext>
                  </a:extLst>
                </a:gridCol>
                <a:gridCol w="1158926">
                  <a:extLst>
                    <a:ext uri="{9D8B030D-6E8A-4147-A177-3AD203B41FA5}">
                      <a16:colId xmlns:a16="http://schemas.microsoft.com/office/drawing/2014/main" val="3559658538"/>
                    </a:ext>
                  </a:extLst>
                </a:gridCol>
                <a:gridCol w="1158926">
                  <a:extLst>
                    <a:ext uri="{9D8B030D-6E8A-4147-A177-3AD203B41FA5}">
                      <a16:colId xmlns:a16="http://schemas.microsoft.com/office/drawing/2014/main" val="4030547490"/>
                    </a:ext>
                  </a:extLst>
                </a:gridCol>
              </a:tblGrid>
              <a:tr h="468000">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City</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Atlanta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Chic.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Denver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Hou.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6277109"/>
                  </a:ext>
                </a:extLst>
              </a:tr>
              <a:tr h="468000">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Atlanta</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363657"/>
                  </a:ext>
                </a:extLst>
              </a:tr>
              <a:tr h="468000">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Chicago</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265030"/>
                  </a:ext>
                </a:extLst>
              </a:tr>
              <a:tr h="468000">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Denver</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622552"/>
                  </a:ext>
                </a:extLst>
              </a:tr>
              <a:tr h="468000">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Houston</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13747130"/>
                  </a:ext>
                </a:extLst>
              </a:tr>
            </a:tbl>
          </a:graphicData>
        </a:graphic>
      </p:graphicFrame>
      <p:grpSp>
        <p:nvGrpSpPr>
          <p:cNvPr id="5" name="Group 4">
            <a:extLst>
              <a:ext uri="{FF2B5EF4-FFF2-40B4-BE49-F238E27FC236}">
                <a16:creationId xmlns:a16="http://schemas.microsoft.com/office/drawing/2014/main" id="{71585564-EBBF-5E8D-A4BA-4F38831A56AE}"/>
              </a:ext>
            </a:extLst>
          </p:cNvPr>
          <p:cNvGrpSpPr/>
          <p:nvPr/>
        </p:nvGrpSpPr>
        <p:grpSpPr>
          <a:xfrm>
            <a:off x="6876287" y="2968283"/>
            <a:ext cx="4798256" cy="3390314"/>
            <a:chOff x="6876287" y="2968283"/>
            <a:chExt cx="4798256" cy="3390314"/>
          </a:xfrm>
        </p:grpSpPr>
        <p:cxnSp>
          <p:nvCxnSpPr>
            <p:cNvPr id="16" name="Straight Connector 15">
              <a:extLst>
                <a:ext uri="{FF2B5EF4-FFF2-40B4-BE49-F238E27FC236}">
                  <a16:creationId xmlns:a16="http://schemas.microsoft.com/office/drawing/2014/main" id="{53D69E47-DB8B-92DD-1150-BEED5D79C463}"/>
                </a:ext>
              </a:extLst>
            </p:cNvPr>
            <p:cNvCxnSpPr/>
            <p:nvPr/>
          </p:nvCxnSpPr>
          <p:spPr>
            <a:xfrm>
              <a:off x="8764172" y="2968283"/>
              <a:ext cx="0" cy="339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F414F7-1D8C-6C71-468F-7E62825BEA3F}"/>
                </a:ext>
              </a:extLst>
            </p:cNvPr>
            <p:cNvCxnSpPr>
              <a:cxnSpLocks/>
            </p:cNvCxnSpPr>
            <p:nvPr/>
          </p:nvCxnSpPr>
          <p:spPr>
            <a:xfrm flipH="1">
              <a:off x="6876287" y="4597790"/>
              <a:ext cx="40386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9C4B98D-A2C5-05E2-3D2A-36434A31E272}"/>
                </a:ext>
              </a:extLst>
            </p:cNvPr>
            <p:cNvSpPr/>
            <p:nvPr/>
          </p:nvSpPr>
          <p:spPr>
            <a:xfrm>
              <a:off x="9720775" y="3896751"/>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68FD14C-82EF-982F-05A8-57A4B1C1EE44}"/>
                </a:ext>
              </a:extLst>
            </p:cNvPr>
            <p:cNvSpPr/>
            <p:nvPr/>
          </p:nvSpPr>
          <p:spPr>
            <a:xfrm>
              <a:off x="8008034" y="4359674"/>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2BBC5F6-ED0A-EA3C-ABB5-E381C7539B98}"/>
                </a:ext>
              </a:extLst>
            </p:cNvPr>
            <p:cNvSpPr/>
            <p:nvPr/>
          </p:nvSpPr>
          <p:spPr>
            <a:xfrm>
              <a:off x="9144000" y="5672893"/>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941F9D4-4CF1-2D73-03A0-A78B52E06B5C}"/>
                </a:ext>
              </a:extLst>
            </p:cNvPr>
            <p:cNvSpPr/>
            <p:nvPr/>
          </p:nvSpPr>
          <p:spPr>
            <a:xfrm>
              <a:off x="10304585" y="5050936"/>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DF0D33B-986C-9E68-CF59-F9A18C5AEA97}"/>
                </a:ext>
              </a:extLst>
            </p:cNvPr>
            <p:cNvSpPr txBox="1"/>
            <p:nvPr/>
          </p:nvSpPr>
          <p:spPr>
            <a:xfrm>
              <a:off x="9720775" y="3522688"/>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Chicago</a:t>
              </a:r>
            </a:p>
          </p:txBody>
        </p:sp>
        <p:sp>
          <p:nvSpPr>
            <p:cNvPr id="23" name="TextBox 22">
              <a:extLst>
                <a:ext uri="{FF2B5EF4-FFF2-40B4-BE49-F238E27FC236}">
                  <a16:creationId xmlns:a16="http://schemas.microsoft.com/office/drawing/2014/main" id="{42241C09-D38E-4B3E-8F72-524052E290B1}"/>
                </a:ext>
              </a:extLst>
            </p:cNvPr>
            <p:cNvSpPr txBox="1"/>
            <p:nvPr/>
          </p:nvSpPr>
          <p:spPr>
            <a:xfrm>
              <a:off x="10155232" y="5101883"/>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Atlanta</a:t>
              </a:r>
            </a:p>
          </p:txBody>
        </p:sp>
        <p:sp>
          <p:nvSpPr>
            <p:cNvPr id="24" name="TextBox 23">
              <a:extLst>
                <a:ext uri="{FF2B5EF4-FFF2-40B4-BE49-F238E27FC236}">
                  <a16:creationId xmlns:a16="http://schemas.microsoft.com/office/drawing/2014/main" id="{6B39B8E1-7FCC-744B-C378-0662FD254227}"/>
                </a:ext>
              </a:extLst>
            </p:cNvPr>
            <p:cNvSpPr txBox="1"/>
            <p:nvPr/>
          </p:nvSpPr>
          <p:spPr>
            <a:xfrm>
              <a:off x="8883748" y="5806030"/>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Houston</a:t>
              </a:r>
            </a:p>
          </p:txBody>
        </p:sp>
        <p:sp>
          <p:nvSpPr>
            <p:cNvPr id="25" name="TextBox 24">
              <a:extLst>
                <a:ext uri="{FF2B5EF4-FFF2-40B4-BE49-F238E27FC236}">
                  <a16:creationId xmlns:a16="http://schemas.microsoft.com/office/drawing/2014/main" id="{11FE9E07-337E-B26C-545E-F1DA36149EF5}"/>
                </a:ext>
              </a:extLst>
            </p:cNvPr>
            <p:cNvSpPr txBox="1"/>
            <p:nvPr/>
          </p:nvSpPr>
          <p:spPr>
            <a:xfrm>
              <a:off x="7441809" y="3973260"/>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Denver</a:t>
              </a:r>
            </a:p>
          </p:txBody>
        </p:sp>
      </p:grpSp>
      <p:graphicFrame>
        <p:nvGraphicFramePr>
          <p:cNvPr id="26" name="Table 25">
            <a:extLst>
              <a:ext uri="{FF2B5EF4-FFF2-40B4-BE49-F238E27FC236}">
                <a16:creationId xmlns:a16="http://schemas.microsoft.com/office/drawing/2014/main" id="{01804C5E-B413-5F56-EC14-CFF719236151}"/>
              </a:ext>
            </a:extLst>
          </p:cNvPr>
          <p:cNvGraphicFramePr>
            <a:graphicFrameLocks noGrp="1"/>
          </p:cNvGraphicFramePr>
          <p:nvPr/>
        </p:nvGraphicFramePr>
        <p:xfrm>
          <a:off x="378570" y="3001227"/>
          <a:ext cx="6013629" cy="2340000"/>
        </p:xfrm>
        <a:graphic>
          <a:graphicData uri="http://schemas.openxmlformats.org/drawingml/2006/table">
            <a:tbl>
              <a:tblPr firstRow="1" firstCol="1" bandRow="1">
                <a:tableStyleId>{7E9639D4-E3E2-4D34-9284-5A2195B3D0D7}</a:tableStyleId>
              </a:tblPr>
              <a:tblGrid>
                <a:gridCol w="1377926">
                  <a:extLst>
                    <a:ext uri="{9D8B030D-6E8A-4147-A177-3AD203B41FA5}">
                      <a16:colId xmlns:a16="http://schemas.microsoft.com/office/drawing/2014/main" val="3580820593"/>
                    </a:ext>
                  </a:extLst>
                </a:gridCol>
                <a:gridCol w="1269777">
                  <a:extLst>
                    <a:ext uri="{9D8B030D-6E8A-4147-A177-3AD203B41FA5}">
                      <a16:colId xmlns:a16="http://schemas.microsoft.com/office/drawing/2014/main" val="1290872381"/>
                    </a:ext>
                  </a:extLst>
                </a:gridCol>
                <a:gridCol w="1048074">
                  <a:extLst>
                    <a:ext uri="{9D8B030D-6E8A-4147-A177-3AD203B41FA5}">
                      <a16:colId xmlns:a16="http://schemas.microsoft.com/office/drawing/2014/main" val="851374479"/>
                    </a:ext>
                  </a:extLst>
                </a:gridCol>
                <a:gridCol w="1158926">
                  <a:extLst>
                    <a:ext uri="{9D8B030D-6E8A-4147-A177-3AD203B41FA5}">
                      <a16:colId xmlns:a16="http://schemas.microsoft.com/office/drawing/2014/main" val="3559658538"/>
                    </a:ext>
                  </a:extLst>
                </a:gridCol>
                <a:gridCol w="1158926">
                  <a:extLst>
                    <a:ext uri="{9D8B030D-6E8A-4147-A177-3AD203B41FA5}">
                      <a16:colId xmlns:a16="http://schemas.microsoft.com/office/drawing/2014/main" val="4030547490"/>
                    </a:ext>
                  </a:extLst>
                </a:gridCol>
              </a:tblGrid>
              <a:tr h="468000">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6277109"/>
                  </a:ext>
                </a:extLst>
              </a:tr>
              <a:tr h="468000">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587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1212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701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363657"/>
                  </a:ext>
                </a:extLst>
              </a:tr>
              <a:tr h="468000">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587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920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940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265030"/>
                  </a:ext>
                </a:extLst>
              </a:tr>
              <a:tr h="468000">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1212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920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879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622552"/>
                  </a:ext>
                </a:extLst>
              </a:tr>
              <a:tr h="468000">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701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940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r>
                        <a:rPr lang="en-CA" sz="1800" dirty="0">
                          <a:effectLst/>
                          <a:latin typeface="Verdana" panose="020B0604030504040204" pitchFamily="34" charset="0"/>
                          <a:ea typeface="Verdana" panose="020B0604030504040204" pitchFamily="34" charset="0"/>
                          <a:cs typeface="Verdana" panose="020B0604030504040204" pitchFamily="34" charset="0"/>
                        </a:rPr>
                        <a:t>879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1000"/>
                        </a:spcAft>
                      </a:pPr>
                      <a:endParaRPr lang="en-CA"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13747130"/>
                  </a:ext>
                </a:extLst>
              </a:tr>
            </a:tbl>
          </a:graphicData>
        </a:graphic>
      </p:graphicFrame>
      <p:sp>
        <p:nvSpPr>
          <p:cNvPr id="27" name="TextBox 26">
            <a:extLst>
              <a:ext uri="{FF2B5EF4-FFF2-40B4-BE49-F238E27FC236}">
                <a16:creationId xmlns:a16="http://schemas.microsoft.com/office/drawing/2014/main" id="{EF562FC8-5AD8-5170-F5F9-5C0447CC096A}"/>
              </a:ext>
            </a:extLst>
          </p:cNvPr>
          <p:cNvSpPr txBox="1"/>
          <p:nvPr/>
        </p:nvSpPr>
        <p:spPr>
          <a:xfrm>
            <a:off x="399287" y="5535618"/>
            <a:ext cx="697381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How well does the configuration fit the data?</a:t>
            </a:r>
          </a:p>
          <a:p>
            <a:r>
              <a:rPr lang="en-US" sz="2000" dirty="0">
                <a:latin typeface="Verdana" panose="020B0604030504040204" pitchFamily="34" charset="0"/>
                <a:ea typeface="Verdana" panose="020B0604030504040204" pitchFamily="34" charset="0"/>
                <a:cs typeface="Verdana" panose="020B0604030504040204" pitchFamily="34" charset="0"/>
              </a:rPr>
              <a:t>    The answer is the </a:t>
            </a:r>
            <a:r>
              <a:rPr lang="en-US" sz="2000" i="1" dirty="0">
                <a:latin typeface="Verdana" panose="020B0604030504040204" pitchFamily="34" charset="0"/>
                <a:ea typeface="Verdana" panose="020B0604030504040204" pitchFamily="34" charset="0"/>
                <a:cs typeface="Verdana" panose="020B0604030504040204" pitchFamily="34" charset="0"/>
              </a:rPr>
              <a:t>stress</a:t>
            </a:r>
            <a:r>
              <a:rPr lang="en-US" sz="2000" dirty="0">
                <a:latin typeface="Verdana" panose="020B0604030504040204" pitchFamily="34" charset="0"/>
                <a:ea typeface="Verdana" panose="020B0604030504040204" pitchFamily="34" charset="0"/>
                <a:cs typeface="Verdana" panose="020B0604030504040204" pitchFamily="34" charset="0"/>
              </a:rPr>
              <a:t> value.</a:t>
            </a:r>
          </a:p>
        </p:txBody>
      </p:sp>
    </p:spTree>
    <p:extLst>
      <p:ext uri="{BB962C8B-B14F-4D97-AF65-F5344CB8AC3E}">
        <p14:creationId xmlns:p14="http://schemas.microsoft.com/office/powerpoint/2010/main" val="1856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2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5FCF4-C3EF-BD43-82E0-05BC237DAD2A}" type="slidenum">
              <a:rPr kumimoji="0" lang="en-US" sz="10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AB2BA7CE-C00F-D1DA-DB06-F476B72A6F89}"/>
              </a:ext>
            </a:extLst>
          </p:cNvPr>
          <p:cNvSpPr txBox="1">
            <a:spLocks/>
          </p:cNvSpPr>
          <p:nvPr/>
        </p:nvSpPr>
        <p:spPr>
          <a:xfrm>
            <a:off x="399288" y="133477"/>
            <a:ext cx="10515600" cy="1325563"/>
          </a:xfrm>
          <a:prstGeom prst="rect">
            <a:avLst/>
          </a:prstGeom>
        </p:spPr>
        <p:txBody>
          <a:bodyPr anchor="ctr" anchorCtr="0">
            <a:normAutofit/>
          </a:bodyPr>
          <a:lstStyle>
            <a:lvl1pPr algn="l" defTabSz="914400" rtl="0" eaLnBrk="1" latinLnBrk="0" hangingPunct="1">
              <a:lnSpc>
                <a:spcPts val="3800"/>
              </a:lnSpc>
              <a:spcBef>
                <a:spcPct val="0"/>
              </a:spcBef>
              <a:buNone/>
              <a:defRPr sz="3600" b="1" kern="1200">
                <a:solidFill>
                  <a:schemeClr val="accent1"/>
                </a:solidFill>
                <a:latin typeface="+mn-lt"/>
                <a:ea typeface="+mj-ea"/>
                <a:cs typeface="+mj-cs"/>
              </a:defRPr>
            </a:lvl1pPr>
          </a:lstStyle>
          <a:p>
            <a:pPr marL="0" marR="0" lvl="0" indent="0" algn="l" defTabSz="914400" rtl="0" eaLnBrk="1" fontAlgn="auto" latinLnBrk="0" hangingPunct="1">
              <a:lnSpc>
                <a:spcPts val="38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Previous Research</a:t>
            </a:r>
          </a:p>
        </p:txBody>
      </p:sp>
      <p:sp>
        <p:nvSpPr>
          <p:cNvPr id="3" name="Content Placeholder 2">
            <a:extLst>
              <a:ext uri="{FF2B5EF4-FFF2-40B4-BE49-F238E27FC236}">
                <a16:creationId xmlns:a16="http://schemas.microsoft.com/office/drawing/2014/main" id="{1B40931B-DB74-8C31-E988-21046A2E94F4}"/>
              </a:ext>
            </a:extLst>
          </p:cNvPr>
          <p:cNvSpPr>
            <a:spLocks noGrp="1"/>
          </p:cNvSpPr>
          <p:nvPr>
            <p:ph idx="1"/>
          </p:nvPr>
        </p:nvSpPr>
        <p:spPr>
          <a:xfrm>
            <a:off x="838199" y="1213613"/>
            <a:ext cx="10842172" cy="5394016"/>
          </a:xfrm>
        </p:spPr>
        <p:txBody>
          <a:bodyPr>
            <a:normAutofit/>
          </a:bodyPr>
          <a:lstStyle/>
          <a:p>
            <a:r>
              <a:rPr lang="en-US" dirty="0" err="1">
                <a:latin typeface="Verdana" panose="020B0604030504040204" pitchFamily="34" charset="0"/>
                <a:ea typeface="Verdana" panose="020B0604030504040204" pitchFamily="34" charset="0"/>
                <a:cs typeface="Verdana" panose="020B0604030504040204" pitchFamily="34" charset="0"/>
              </a:rPr>
              <a:t>Dupoux</a:t>
            </a:r>
            <a:r>
              <a:rPr lang="en-US" dirty="0">
                <a:latin typeface="Verdana" panose="020B0604030504040204" pitchFamily="34" charset="0"/>
                <a:ea typeface="Verdana" panose="020B0604030504040204" pitchFamily="34" charset="0"/>
                <a:cs typeface="Verdana" panose="020B0604030504040204" pitchFamily="34" charset="0"/>
              </a:rPr>
              <a:t> et al. (2001, 2008) found that French listeners had difficulties when contrasting stress. </a:t>
            </a:r>
          </a:p>
          <a:p>
            <a:endParaRPr lang="en-US"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This was attributed to listeners’ inability to rely on word-prosodic units because French does not have lexical stress.</a:t>
            </a:r>
          </a:p>
          <a:p>
            <a:pPr lvl="1">
              <a:buClr>
                <a:schemeClr val="tx1"/>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French listeners could not access phonological representations of stress, and thus they were stress insensitive.</a:t>
            </a:r>
          </a:p>
        </p:txBody>
      </p:sp>
    </p:spTree>
    <p:extLst>
      <p:ext uri="{BB962C8B-B14F-4D97-AF65-F5344CB8AC3E}">
        <p14:creationId xmlns:p14="http://schemas.microsoft.com/office/powerpoint/2010/main" val="36107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1D8746-9BF1-98B7-607A-A88E7B94E1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8431"/>
          <a:stretch/>
        </p:blipFill>
        <p:spPr>
          <a:xfrm>
            <a:off x="368299" y="2379485"/>
            <a:ext cx="5200229" cy="3297290"/>
          </a:xfrm>
          <a:prstGeom prst="rect">
            <a:avLst/>
          </a:prstGeom>
        </p:spPr>
      </p:pic>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 - MDS</a:t>
            </a:r>
          </a:p>
        </p:txBody>
      </p:sp>
      <p:sp>
        <p:nvSpPr>
          <p:cNvPr id="2" name="Content Placeholder 2">
            <a:extLst>
              <a:ext uri="{FF2B5EF4-FFF2-40B4-BE49-F238E27FC236}">
                <a16:creationId xmlns:a16="http://schemas.microsoft.com/office/drawing/2014/main" id="{13864D67-5EA8-F4A2-37C0-DB37975FD236}"/>
              </a:ext>
            </a:extLst>
          </p:cNvPr>
          <p:cNvSpPr txBox="1">
            <a:spLocks/>
          </p:cNvSpPr>
          <p:nvPr/>
        </p:nvSpPr>
        <p:spPr>
          <a:xfrm>
            <a:off x="858129" y="1166350"/>
            <a:ext cx="3866542" cy="132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lvl="2" indent="-457200">
              <a:lnSpc>
                <a:spcPct val="100000"/>
              </a:lnSpc>
              <a:spcBef>
                <a:spcPts val="0"/>
              </a:spcBef>
              <a:buClr>
                <a:srgbClr val="C00000"/>
              </a:buClr>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Determine the # of dimensions</a:t>
            </a:r>
          </a:p>
        </p:txBody>
      </p:sp>
      <p:cxnSp>
        <p:nvCxnSpPr>
          <p:cNvPr id="5" name="Straight Arrow Connector 4">
            <a:extLst>
              <a:ext uri="{FF2B5EF4-FFF2-40B4-BE49-F238E27FC236}">
                <a16:creationId xmlns:a16="http://schemas.microsoft.com/office/drawing/2014/main" id="{7C801D3C-EF51-C7EC-B4D3-30113CDF4522}"/>
              </a:ext>
            </a:extLst>
          </p:cNvPr>
          <p:cNvCxnSpPr>
            <a:cxnSpLocks/>
          </p:cNvCxnSpPr>
          <p:nvPr/>
        </p:nvCxnSpPr>
        <p:spPr>
          <a:xfrm flipH="1">
            <a:off x="2194937" y="4335006"/>
            <a:ext cx="563756" cy="8337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DFD41F-E74D-5141-52E8-0DECDDDC5352}"/>
              </a:ext>
            </a:extLst>
          </p:cNvPr>
          <p:cNvSpPr txBox="1"/>
          <p:nvPr/>
        </p:nvSpPr>
        <p:spPr>
          <a:xfrm>
            <a:off x="1261553" y="5930359"/>
            <a:ext cx="3938186"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Number of dimensions</a:t>
            </a:r>
          </a:p>
        </p:txBody>
      </p:sp>
      <p:sp>
        <p:nvSpPr>
          <p:cNvPr id="20" name="TextBox 19">
            <a:extLst>
              <a:ext uri="{FF2B5EF4-FFF2-40B4-BE49-F238E27FC236}">
                <a16:creationId xmlns:a16="http://schemas.microsoft.com/office/drawing/2014/main" id="{EB28666C-6243-2A1E-CCAD-ED2ADE41A954}"/>
              </a:ext>
            </a:extLst>
          </p:cNvPr>
          <p:cNvSpPr txBox="1"/>
          <p:nvPr/>
        </p:nvSpPr>
        <p:spPr>
          <a:xfrm>
            <a:off x="1261553" y="5561027"/>
            <a:ext cx="3938186"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1   2   3 </a:t>
            </a:r>
          </a:p>
        </p:txBody>
      </p:sp>
      <p:sp>
        <p:nvSpPr>
          <p:cNvPr id="21" name="TextBox 20">
            <a:extLst>
              <a:ext uri="{FF2B5EF4-FFF2-40B4-BE49-F238E27FC236}">
                <a16:creationId xmlns:a16="http://schemas.microsoft.com/office/drawing/2014/main" id="{A9215A34-E6E0-D619-9375-2E2B4D73D811}"/>
              </a:ext>
            </a:extLst>
          </p:cNvPr>
          <p:cNvSpPr txBox="1"/>
          <p:nvPr/>
        </p:nvSpPr>
        <p:spPr>
          <a:xfrm>
            <a:off x="2157815" y="3785590"/>
            <a:ext cx="3938186"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”Elbow technique”</a:t>
            </a:r>
          </a:p>
        </p:txBody>
      </p:sp>
      <p:sp>
        <p:nvSpPr>
          <p:cNvPr id="4" name="TextBox 3">
            <a:extLst>
              <a:ext uri="{FF2B5EF4-FFF2-40B4-BE49-F238E27FC236}">
                <a16:creationId xmlns:a16="http://schemas.microsoft.com/office/drawing/2014/main" id="{4A4BE046-A8E0-70E1-5D62-1AA21C70D8BA}"/>
              </a:ext>
            </a:extLst>
          </p:cNvPr>
          <p:cNvSpPr txBox="1"/>
          <p:nvPr/>
        </p:nvSpPr>
        <p:spPr>
          <a:xfrm>
            <a:off x="6623474" y="3446076"/>
            <a:ext cx="4710398" cy="1323439"/>
          </a:xfrm>
          <a:prstGeom prst="rect">
            <a:avLst/>
          </a:prstGeom>
          <a:noFill/>
        </p:spPr>
        <p:txBody>
          <a:bodyPr wrap="square">
            <a:spAutoFit/>
          </a:bodyPr>
          <a:lstStyle/>
          <a:p>
            <a:r>
              <a:rPr lang="en-CA" sz="2000" dirty="0">
                <a:effectLst/>
                <a:latin typeface="Verdana" panose="020B0604030504040204" pitchFamily="34" charset="0"/>
                <a:ea typeface="Verdana" panose="020B0604030504040204" pitchFamily="34" charset="0"/>
                <a:cs typeface="Verdana" panose="020B0604030504040204" pitchFamily="34" charset="0"/>
              </a:rPr>
              <a:t>0.2 ≤ Stress </a:t>
            </a:r>
            <a:r>
              <a:rPr lang="en-CA" sz="2000" dirty="0">
                <a:latin typeface="Verdana" panose="020B0604030504040204" pitchFamily="34" charset="0"/>
                <a:ea typeface="Verdana" panose="020B0604030504040204" pitchFamily="34" charset="0"/>
                <a:cs typeface="Verdana" panose="020B0604030504040204" pitchFamily="34" charset="0"/>
              </a:rPr>
              <a:t>		   </a:t>
            </a:r>
            <a:r>
              <a:rPr lang="en-CA" sz="2000" dirty="0">
                <a:effectLst/>
                <a:latin typeface="Verdana" panose="020B0604030504040204" pitchFamily="34" charset="0"/>
                <a:ea typeface="Verdana" panose="020B0604030504040204" pitchFamily="34" charset="0"/>
                <a:cs typeface="Verdana" panose="020B0604030504040204" pitchFamily="34" charset="0"/>
              </a:rPr>
              <a:t>Poor</a:t>
            </a:r>
          </a:p>
          <a:p>
            <a:r>
              <a:rPr lang="en-CA" sz="2000" dirty="0">
                <a:effectLst/>
                <a:latin typeface="Verdana" panose="020B0604030504040204" pitchFamily="34" charset="0"/>
                <a:ea typeface="Verdana" panose="020B0604030504040204" pitchFamily="34" charset="0"/>
                <a:cs typeface="Verdana" panose="020B0604030504040204" pitchFamily="34" charset="0"/>
              </a:rPr>
              <a:t>0.1 ≤ Stress &lt; 0.2 	   Fair</a:t>
            </a:r>
          </a:p>
          <a:p>
            <a:r>
              <a:rPr lang="en-CA" sz="2000" dirty="0">
                <a:effectLst/>
                <a:latin typeface="Verdana" panose="020B0604030504040204" pitchFamily="34" charset="0"/>
                <a:ea typeface="Verdana" panose="020B0604030504040204" pitchFamily="34" charset="0"/>
                <a:cs typeface="Verdana" panose="020B0604030504040204" pitchFamily="34" charset="0"/>
              </a:rPr>
              <a:t>0.05 ≤ Stress &lt; 0.1	   Good</a:t>
            </a:r>
          </a:p>
          <a:p>
            <a:r>
              <a:rPr lang="en-CA" sz="2000" dirty="0">
                <a:effectLst/>
                <a:latin typeface="Verdana" panose="020B0604030504040204" pitchFamily="34" charset="0"/>
                <a:ea typeface="Verdana" panose="020B0604030504040204" pitchFamily="34" charset="0"/>
                <a:cs typeface="Verdana" panose="020B0604030504040204" pitchFamily="34" charset="0"/>
              </a:rPr>
              <a:t>Stress &lt; 0.05 	   Excellent</a:t>
            </a:r>
          </a:p>
        </p:txBody>
      </p:sp>
      <p:sp>
        <p:nvSpPr>
          <p:cNvPr id="6" name="Content Placeholder 2">
            <a:extLst>
              <a:ext uri="{FF2B5EF4-FFF2-40B4-BE49-F238E27FC236}">
                <a16:creationId xmlns:a16="http://schemas.microsoft.com/office/drawing/2014/main" id="{724232D3-4F6E-26D6-4DD5-89C6FF7F6A73}"/>
              </a:ext>
            </a:extLst>
          </p:cNvPr>
          <p:cNvSpPr txBox="1">
            <a:spLocks/>
          </p:cNvSpPr>
          <p:nvPr/>
        </p:nvSpPr>
        <p:spPr>
          <a:xfrm>
            <a:off x="6043391" y="1162092"/>
            <a:ext cx="4871497" cy="8810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lvl="2" indent="-457200">
              <a:lnSpc>
                <a:spcPct val="100000"/>
              </a:lnSpc>
              <a:spcBef>
                <a:spcPts val="0"/>
              </a:spcBef>
              <a:buClr>
                <a:srgbClr val="C00000"/>
              </a:buClr>
              <a:buFont typeface="+mj-lt"/>
              <a:buAutoNum type="arabicPeriod" startAt="2"/>
            </a:pPr>
            <a:r>
              <a:rPr lang="en-US" sz="2400" dirty="0">
                <a:latin typeface="Verdana" panose="020B0604030504040204" pitchFamily="34" charset="0"/>
                <a:ea typeface="Verdana" panose="020B0604030504040204" pitchFamily="34" charset="0"/>
                <a:cs typeface="Verdana" panose="020B0604030504040204" pitchFamily="34" charset="0"/>
              </a:rPr>
              <a:t>Calculate Stress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058F07-6A2B-1AD1-5294-F9CBBA388A7B}"/>
                  </a:ext>
                </a:extLst>
              </p:cNvPr>
              <p:cNvSpPr txBox="1"/>
              <p:nvPr/>
            </p:nvSpPr>
            <p:spPr>
              <a:xfrm>
                <a:off x="6623474" y="1883319"/>
                <a:ext cx="3099260" cy="12076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400" i="0" smtClean="0">
                          <a:solidFill>
                            <a:schemeClr val="tx1"/>
                          </a:solidFill>
                          <a:latin typeface="Cambria Math" panose="02040503050406030204" pitchFamily="18" charset="0"/>
                        </a:rPr>
                        <m:t> </m:t>
                      </m:r>
                      <m:sSup>
                        <m:sSupPr>
                          <m:ctrlPr>
                            <a:rPr lang="en-US" sz="2400" i="1">
                              <a:solidFill>
                                <a:schemeClr val="tx1"/>
                              </a:solidFill>
                              <a:latin typeface="Cambria Math" panose="02040503050406030204" pitchFamily="18" charset="0"/>
                            </a:rPr>
                          </m:ctrlPr>
                        </m:sSupPr>
                        <m:e>
                          <m:d>
                            <m:dPr>
                              <m:begChr m:val="⌈"/>
                              <m:endChr m:val="⌉"/>
                              <m:ctrlPr>
                                <a:rPr lang="en-US" sz="2400" i="1">
                                  <a:solidFill>
                                    <a:schemeClr val="tx1"/>
                                  </a:solidFill>
                                  <a:latin typeface="Cambria Math" panose="02040503050406030204" pitchFamily="18" charset="0"/>
                                </a:rPr>
                              </m:ctrlPr>
                            </m:dPr>
                            <m:e>
                              <m:f>
                                <m:fPr>
                                  <m:ctrlPr>
                                    <a:rPr lang="en-US" sz="2400" i="1">
                                      <a:solidFill>
                                        <a:schemeClr val="tx1"/>
                                      </a:solidFill>
                                      <a:latin typeface="Cambria Math" panose="02040503050406030204" pitchFamily="18" charset="0"/>
                                    </a:rPr>
                                  </m:ctrlPr>
                                </m:fPr>
                                <m:num>
                                  <m:nary>
                                    <m:naryPr>
                                      <m:chr m:val="∑"/>
                                      <m:limLoc m:val="subSup"/>
                                      <m:supHide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&lt;</m:t>
                                      </m:r>
                                      <m:r>
                                        <a:rPr lang="en-US" sz="2400" i="1">
                                          <a:solidFill>
                                            <a:schemeClr val="tx1"/>
                                          </a:solidFill>
                                          <a:latin typeface="Cambria Math" panose="02040503050406030204" pitchFamily="18" charset="0"/>
                                        </a:rPr>
                                        <m:t>𝑗</m:t>
                                      </m: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m:t>
                                                  </m:r>
                                                </m:e>
                                                <m:sub>
                                                  <m:r>
                                                    <a:rPr lang="en-US" sz="2400" i="1">
                                                      <a:solidFill>
                                                        <a:schemeClr val="tx1"/>
                                                      </a:solidFill>
                                                      <a:latin typeface="Cambria Math" panose="02040503050406030204" pitchFamily="18" charset="0"/>
                                                    </a:rPr>
                                                    <m:t>𝑖𝑗</m:t>
                                                  </m:r>
                                                </m:sub>
                                              </m:sSub>
                                              <m:r>
                                                <a:rPr lang="en-US" sz="2400" i="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𝑑</m:t>
                                                      </m:r>
                                                    </m:e>
                                                  </m:acc>
                                                </m:e>
                                                <m:sub>
                                                  <m:r>
                                                    <a:rPr lang="en-US" sz="2400" i="1">
                                                      <a:solidFill>
                                                        <a:schemeClr val="tx1"/>
                                                      </a:solidFill>
                                                      <a:latin typeface="Cambria Math" panose="02040503050406030204" pitchFamily="18" charset="0"/>
                                                    </a:rPr>
                                                    <m:t>𝑖𝑗</m:t>
                                                  </m:r>
                                                </m:sub>
                                              </m:sSub>
                                            </m:e>
                                          </m:d>
                                        </m:e>
                                        <m:sup>
                                          <m:r>
                                            <a:rPr lang="en-US" sz="2400" i="0">
                                              <a:solidFill>
                                                <a:schemeClr val="tx1"/>
                                              </a:solidFill>
                                              <a:latin typeface="Cambria Math" panose="02040503050406030204" pitchFamily="18" charset="0"/>
                                            </a:rPr>
                                            <m:t>2</m:t>
                                          </m:r>
                                        </m:sup>
                                      </m:sSup>
                                    </m:e>
                                  </m:nary>
                                </m:num>
                                <m:den>
                                  <m:nary>
                                    <m:naryPr>
                                      <m:chr m:val="∑"/>
                                      <m:limLoc m:val="subSup"/>
                                      <m:supHide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&lt;</m:t>
                                      </m:r>
                                      <m:r>
                                        <a:rPr lang="en-US" sz="2400" i="1">
                                          <a:solidFill>
                                            <a:schemeClr val="tx1"/>
                                          </a:solidFill>
                                          <a:latin typeface="Cambria Math" panose="02040503050406030204" pitchFamily="18" charset="0"/>
                                        </a:rPr>
                                        <m:t>𝑗</m:t>
                                      </m: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m:t>
                                          </m:r>
                                        </m:e>
                                        <m: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𝑖𝑗</m:t>
                                              </m:r>
                                            </m:e>
                                            <m:sup>
                                              <m:r>
                                                <a:rPr lang="en-US" sz="2400" i="0">
                                                  <a:solidFill>
                                                    <a:schemeClr val="tx1"/>
                                                  </a:solidFill>
                                                  <a:latin typeface="Cambria Math" panose="02040503050406030204" pitchFamily="18" charset="0"/>
                                                </a:rPr>
                                                <m:t>2</m:t>
                                              </m:r>
                                            </m:sup>
                                          </m:sSup>
                                        </m:sub>
                                      </m:sSub>
                                    </m:e>
                                  </m:nary>
                                </m:den>
                              </m:f>
                            </m:e>
                          </m:d>
                        </m:e>
                        <m:sup>
                          <m:f>
                            <m:fPr>
                              <m:type m:val="lin"/>
                              <m:ctrlPr>
                                <a:rPr lang="en-US" sz="2400" i="1">
                                  <a:solidFill>
                                    <a:schemeClr val="tx1"/>
                                  </a:solidFill>
                                  <a:latin typeface="Cambria Math" panose="02040503050406030204" pitchFamily="18" charset="0"/>
                                </a:rPr>
                              </m:ctrlPr>
                            </m:fPr>
                            <m:num>
                              <m:r>
                                <a:rPr lang="en-US" sz="2400" i="0">
                                  <a:solidFill>
                                    <a:schemeClr val="tx1"/>
                                  </a:solidFill>
                                  <a:latin typeface="Cambria Math" panose="02040503050406030204" pitchFamily="18" charset="0"/>
                                </a:rPr>
                                <m:t>1</m:t>
                              </m:r>
                            </m:num>
                            <m:den>
                              <m:r>
                                <a:rPr lang="en-US" sz="2400" i="0">
                                  <a:solidFill>
                                    <a:schemeClr val="tx1"/>
                                  </a:solidFill>
                                  <a:latin typeface="Cambria Math" panose="02040503050406030204" pitchFamily="18" charset="0"/>
                                </a:rPr>
                                <m:t>2</m:t>
                              </m:r>
                            </m:den>
                          </m:f>
                        </m:sup>
                      </m:sSup>
                    </m:oMath>
                  </m:oMathPara>
                </a14:m>
                <a:endPar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9" name="TextBox 8">
                <a:extLst>
                  <a:ext uri="{FF2B5EF4-FFF2-40B4-BE49-F238E27FC236}">
                    <a16:creationId xmlns:a16="http://schemas.microsoft.com/office/drawing/2014/main" id="{CA058F07-6A2B-1AD1-5294-F9CBBA388A7B}"/>
                  </a:ext>
                </a:extLst>
              </p:cNvPr>
              <p:cNvSpPr txBox="1">
                <a:spLocks noRot="1" noChangeAspect="1" noMove="1" noResize="1" noEditPoints="1" noAdjustHandles="1" noChangeArrowheads="1" noChangeShapeType="1" noTextEdit="1"/>
              </p:cNvSpPr>
              <p:nvPr/>
            </p:nvSpPr>
            <p:spPr>
              <a:xfrm>
                <a:off x="6623474" y="1883319"/>
                <a:ext cx="3099260" cy="1207638"/>
              </a:xfrm>
              <a:prstGeom prst="rect">
                <a:avLst/>
              </a:prstGeom>
              <a:blipFill>
                <a:blip r:embed="rId4"/>
                <a:stretch>
                  <a:fillRect l="-8980" t="-35417" b="-66667"/>
                </a:stretch>
              </a:blipFill>
            </p:spPr>
            <p:txBody>
              <a:bodyPr/>
              <a:lstStyle/>
              <a:p>
                <a:r>
                  <a:rPr lang="en-US">
                    <a:noFill/>
                  </a:rPr>
                  <a:t> </a:t>
                </a:r>
              </a:p>
            </p:txBody>
          </p:sp>
        </mc:Fallback>
      </mc:AlternateContent>
    </p:spTree>
    <p:extLst>
      <p:ext uri="{BB962C8B-B14F-4D97-AF65-F5344CB8AC3E}">
        <p14:creationId xmlns:p14="http://schemas.microsoft.com/office/powerpoint/2010/main" val="212932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2000" fill="hold"/>
                                        <p:tgtEl>
                                          <p:spTgt spid="4">
                                            <p:txEl>
                                              <p:pRg st="1" end="1"/>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4"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3EAB307E-AEE4-4B9C-F061-508CD0EBBDBC}"/>
              </a:ext>
            </a:extLst>
          </p:cNvPr>
          <p:cNvSpPr txBox="1">
            <a:spLocks/>
          </p:cNvSpPr>
          <p:nvPr/>
        </p:nvSpPr>
        <p:spPr>
          <a:xfrm>
            <a:off x="399288"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MDS </a:t>
            </a:r>
            <a:r>
              <a:rPr lang="en-US" sz="2400" dirty="0" err="1">
                <a:latin typeface="Verdana" panose="020B0604030504040204" pitchFamily="34" charset="0"/>
                <a:ea typeface="Verdana" panose="020B0604030504040204" pitchFamily="34" charset="0"/>
                <a:cs typeface="Verdana" panose="020B0604030504040204" pitchFamily="34" charset="0"/>
              </a:rPr>
              <a:t>cmdscale</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descr="Chart, bubble chart&#10;&#10;Description automatically generated">
            <a:extLst>
              <a:ext uri="{FF2B5EF4-FFF2-40B4-BE49-F238E27FC236}">
                <a16:creationId xmlns:a16="http://schemas.microsoft.com/office/drawing/2014/main" id="{69778B7A-D846-C821-628A-5BB91E799788}"/>
              </a:ext>
            </a:extLst>
          </p:cNvPr>
          <p:cNvPicPr>
            <a:picLocks noChangeAspect="1"/>
          </p:cNvPicPr>
          <p:nvPr/>
        </p:nvPicPr>
        <p:blipFill rotWithShape="1">
          <a:blip r:embed="rId3">
            <a:extLst>
              <a:ext uri="{28A0092B-C50C-407E-A947-70E740481C1C}">
                <a14:useLocalDpi xmlns:a14="http://schemas.microsoft.com/office/drawing/2010/main" val="0"/>
              </a:ext>
            </a:extLst>
          </a:blip>
          <a:srcRect t="9195" b="15472"/>
          <a:stretch/>
        </p:blipFill>
        <p:spPr bwMode="auto">
          <a:xfrm>
            <a:off x="310666" y="2475750"/>
            <a:ext cx="5122874" cy="3858859"/>
          </a:xfrm>
          <a:prstGeom prst="rect">
            <a:avLst/>
          </a:prstGeom>
          <a:ln>
            <a:no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FDC106B2-7BE9-42F1-239A-EA2DB826FEEF}"/>
              </a:ext>
            </a:extLst>
          </p:cNvPr>
          <p:cNvSpPr/>
          <p:nvPr/>
        </p:nvSpPr>
        <p:spPr>
          <a:xfrm rot="2660067">
            <a:off x="506489" y="3715878"/>
            <a:ext cx="1677884" cy="25489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Oval 15">
            <a:extLst>
              <a:ext uri="{FF2B5EF4-FFF2-40B4-BE49-F238E27FC236}">
                <a16:creationId xmlns:a16="http://schemas.microsoft.com/office/drawing/2014/main" id="{8392A343-DDBD-BD8B-9AD3-70BA32D3B539}"/>
              </a:ext>
            </a:extLst>
          </p:cNvPr>
          <p:cNvSpPr/>
          <p:nvPr/>
        </p:nvSpPr>
        <p:spPr>
          <a:xfrm rot="17932849">
            <a:off x="4027382" y="4944017"/>
            <a:ext cx="1833339" cy="12984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300D08-D21C-EB54-7881-86A8ADA2149B}"/>
              </a:ext>
            </a:extLst>
          </p:cNvPr>
          <p:cNvSpPr/>
          <p:nvPr/>
        </p:nvSpPr>
        <p:spPr>
          <a:xfrm rot="17265014">
            <a:off x="2811786" y="1749077"/>
            <a:ext cx="1600181" cy="28425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B9F06E3-1EC2-4D5C-B329-4969B896ECE4}"/>
              </a:ext>
            </a:extLst>
          </p:cNvPr>
          <p:cNvSpPr txBox="1">
            <a:spLocks/>
          </p:cNvSpPr>
          <p:nvPr/>
        </p:nvSpPr>
        <p:spPr>
          <a:xfrm>
            <a:off x="6096000"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Clustering </a:t>
            </a:r>
            <a:r>
              <a:rPr lang="en-US" sz="2400" dirty="0" err="1">
                <a:latin typeface="Verdana" panose="020B0604030504040204" pitchFamily="34" charset="0"/>
                <a:ea typeface="Verdana" panose="020B0604030504040204" pitchFamily="34" charset="0"/>
                <a:cs typeface="Verdana" panose="020B0604030504040204" pitchFamily="34" charset="0"/>
              </a:rPr>
              <a:t>hclust</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Chart&#10;&#10;Description automatically generated">
            <a:extLst>
              <a:ext uri="{FF2B5EF4-FFF2-40B4-BE49-F238E27FC236}">
                <a16:creationId xmlns:a16="http://schemas.microsoft.com/office/drawing/2014/main" id="{5C1DB802-BEBD-4E2C-991F-721E976EDF6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95" r="8070" b="19650"/>
          <a:stretch/>
        </p:blipFill>
        <p:spPr bwMode="auto">
          <a:xfrm>
            <a:off x="6530225" y="1975040"/>
            <a:ext cx="5120894" cy="4119467"/>
          </a:xfrm>
          <a:prstGeom prst="rect">
            <a:avLst/>
          </a:prstGeom>
          <a:ln>
            <a:noFill/>
          </a:ln>
          <a:extLst>
            <a:ext uri="{53640926-AAD7-44D8-BBD7-CCE9431645EC}">
              <a14:shadowObscured xmlns:a14="http://schemas.microsoft.com/office/drawing/2010/main"/>
            </a:ext>
          </a:extLst>
        </p:spPr>
      </p:pic>
      <p:sp>
        <p:nvSpPr>
          <p:cNvPr id="6" name="Oval 5">
            <a:extLst>
              <a:ext uri="{FF2B5EF4-FFF2-40B4-BE49-F238E27FC236}">
                <a16:creationId xmlns:a16="http://schemas.microsoft.com/office/drawing/2014/main" id="{B5B25EC1-09C7-E63C-6900-ED076B973E01}"/>
              </a:ext>
            </a:extLst>
          </p:cNvPr>
          <p:cNvSpPr/>
          <p:nvPr/>
        </p:nvSpPr>
        <p:spPr>
          <a:xfrm rot="5400000">
            <a:off x="7424150" y="3569783"/>
            <a:ext cx="544010" cy="29188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Oval 6">
            <a:extLst>
              <a:ext uri="{FF2B5EF4-FFF2-40B4-BE49-F238E27FC236}">
                <a16:creationId xmlns:a16="http://schemas.microsoft.com/office/drawing/2014/main" id="{853567F8-4847-8446-1B6E-9091B15F45E0}"/>
              </a:ext>
            </a:extLst>
          </p:cNvPr>
          <p:cNvSpPr/>
          <p:nvPr/>
        </p:nvSpPr>
        <p:spPr>
          <a:xfrm rot="5400000">
            <a:off x="10342899" y="3531205"/>
            <a:ext cx="544010" cy="29188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Results: FCI, Serbian</a:t>
            </a:r>
          </a:p>
        </p:txBody>
      </p:sp>
    </p:spTree>
    <p:extLst>
      <p:ext uri="{BB962C8B-B14F-4D97-AF65-F5344CB8AC3E}">
        <p14:creationId xmlns:p14="http://schemas.microsoft.com/office/powerpoint/2010/main" val="422271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27" grpId="0"/>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3EAB307E-AEE4-4B9C-F061-508CD0EBBDBC}"/>
              </a:ext>
            </a:extLst>
          </p:cNvPr>
          <p:cNvSpPr txBox="1">
            <a:spLocks/>
          </p:cNvSpPr>
          <p:nvPr/>
        </p:nvSpPr>
        <p:spPr>
          <a:xfrm>
            <a:off x="399288"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MDS</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descr="Chart, scatter chart&#10;&#10;Description automatically generated">
            <a:extLst>
              <a:ext uri="{FF2B5EF4-FFF2-40B4-BE49-F238E27FC236}">
                <a16:creationId xmlns:a16="http://schemas.microsoft.com/office/drawing/2014/main" id="{E6ADFFB0-707E-5B37-8762-52578691D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674" y="1819344"/>
            <a:ext cx="5093882" cy="3959727"/>
          </a:xfrm>
          <a:prstGeom prst="rect">
            <a:avLst/>
          </a:prstGeom>
        </p:spPr>
      </p:pic>
      <p:sp>
        <p:nvSpPr>
          <p:cNvPr id="18" name="Oval 17">
            <a:extLst>
              <a:ext uri="{FF2B5EF4-FFF2-40B4-BE49-F238E27FC236}">
                <a16:creationId xmlns:a16="http://schemas.microsoft.com/office/drawing/2014/main" id="{7F92DD5D-0274-E2C9-E050-787AF9B77B37}"/>
              </a:ext>
            </a:extLst>
          </p:cNvPr>
          <p:cNvSpPr/>
          <p:nvPr/>
        </p:nvSpPr>
        <p:spPr>
          <a:xfrm rot="401930">
            <a:off x="1163746" y="3201205"/>
            <a:ext cx="795208" cy="21977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07D6218-5F24-85CB-1399-BB0414CAC5A6}"/>
              </a:ext>
            </a:extLst>
          </p:cNvPr>
          <p:cNvSpPr/>
          <p:nvPr/>
        </p:nvSpPr>
        <p:spPr>
          <a:xfrm rot="1296878">
            <a:off x="3872912" y="2163171"/>
            <a:ext cx="759466" cy="13181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5F7AFE5-8FFC-705B-F77D-C04CEB3F1D78}"/>
              </a:ext>
            </a:extLst>
          </p:cNvPr>
          <p:cNvSpPr/>
          <p:nvPr/>
        </p:nvSpPr>
        <p:spPr>
          <a:xfrm rot="20141854">
            <a:off x="4400391" y="5034548"/>
            <a:ext cx="874551" cy="3892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FA1AD97F-6B6A-2345-5348-FF543AC1EA0A}"/>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Results: FCII, Serbian</a:t>
            </a:r>
          </a:p>
        </p:txBody>
      </p:sp>
      <p:sp>
        <p:nvSpPr>
          <p:cNvPr id="29" name="Content Placeholder 2">
            <a:extLst>
              <a:ext uri="{FF2B5EF4-FFF2-40B4-BE49-F238E27FC236}">
                <a16:creationId xmlns:a16="http://schemas.microsoft.com/office/drawing/2014/main" id="{D84B3343-5ECA-D1CC-C836-D965AE425EE8}"/>
              </a:ext>
            </a:extLst>
          </p:cNvPr>
          <p:cNvSpPr txBox="1">
            <a:spLocks/>
          </p:cNvSpPr>
          <p:nvPr/>
        </p:nvSpPr>
        <p:spPr>
          <a:xfrm>
            <a:off x="6096000"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Clustering</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pic>
        <p:nvPicPr>
          <p:cNvPr id="30" name="Picture 29" descr="Chart&#10;&#10;Description automatically generated">
            <a:extLst>
              <a:ext uri="{FF2B5EF4-FFF2-40B4-BE49-F238E27FC236}">
                <a16:creationId xmlns:a16="http://schemas.microsoft.com/office/drawing/2014/main" id="{909A0293-22D1-7CFE-700D-2123B6C1DAB3}"/>
              </a:ext>
            </a:extLst>
          </p:cNvPr>
          <p:cNvPicPr>
            <a:picLocks noChangeAspect="1"/>
          </p:cNvPicPr>
          <p:nvPr/>
        </p:nvPicPr>
        <p:blipFill rotWithShape="1">
          <a:blip r:embed="rId4">
            <a:extLst>
              <a:ext uri="{28A0092B-C50C-407E-A947-70E740481C1C}">
                <a14:useLocalDpi xmlns:a14="http://schemas.microsoft.com/office/drawing/2010/main" val="0"/>
              </a:ext>
            </a:extLst>
          </a:blip>
          <a:srcRect l="14168" r="8302" b="21021"/>
          <a:stretch/>
        </p:blipFill>
        <p:spPr bwMode="auto">
          <a:xfrm>
            <a:off x="6132155" y="2069637"/>
            <a:ext cx="5093882" cy="3786910"/>
          </a:xfrm>
          <a:prstGeom prst="rect">
            <a:avLst/>
          </a:prstGeom>
          <a:ln>
            <a:noFill/>
          </a:ln>
          <a:extLst>
            <a:ext uri="{53640926-AAD7-44D8-BBD7-CCE9431645EC}">
              <a14:shadowObscured xmlns:a14="http://schemas.microsoft.com/office/drawing/2010/main"/>
            </a:ext>
          </a:extLst>
        </p:spPr>
      </p:pic>
      <p:sp>
        <p:nvSpPr>
          <p:cNvPr id="31" name="Oval 30">
            <a:extLst>
              <a:ext uri="{FF2B5EF4-FFF2-40B4-BE49-F238E27FC236}">
                <a16:creationId xmlns:a16="http://schemas.microsoft.com/office/drawing/2014/main" id="{47A4B0E4-6455-D554-5335-8081DBB023E7}"/>
              </a:ext>
            </a:extLst>
          </p:cNvPr>
          <p:cNvSpPr/>
          <p:nvPr/>
        </p:nvSpPr>
        <p:spPr>
          <a:xfrm rot="5400000">
            <a:off x="6994623" y="3664070"/>
            <a:ext cx="669157" cy="25415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13E7BD6-1439-710A-1AE2-0DEECC7B2A0F}"/>
              </a:ext>
            </a:extLst>
          </p:cNvPr>
          <p:cNvSpPr/>
          <p:nvPr/>
        </p:nvSpPr>
        <p:spPr>
          <a:xfrm rot="5400000">
            <a:off x="9694412" y="3664071"/>
            <a:ext cx="669157" cy="25415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19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animBg="1"/>
      <p:bldP spid="19" grpId="0" animBg="1"/>
      <p:bldP spid="20" grpId="0" animBg="1"/>
      <p:bldP spid="29" grpId="0"/>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Methodology</a:t>
            </a:r>
          </a:p>
        </p:txBody>
      </p:sp>
      <p:sp>
        <p:nvSpPr>
          <p:cNvPr id="2" name="Content Placeholder 2">
            <a:extLst>
              <a:ext uri="{FF2B5EF4-FFF2-40B4-BE49-F238E27FC236}">
                <a16:creationId xmlns:a16="http://schemas.microsoft.com/office/drawing/2014/main" id="{F91D7074-3E77-F873-5815-1730A525A019}"/>
              </a:ext>
            </a:extLst>
          </p:cNvPr>
          <p:cNvSpPr txBox="1">
            <a:spLocks/>
          </p:cNvSpPr>
          <p:nvPr/>
        </p:nvSpPr>
        <p:spPr>
          <a:xfrm>
            <a:off x="399288" y="1166351"/>
            <a:ext cx="9884195" cy="640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Hierarchical Clustering </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dirty="0" err="1">
                <a:latin typeface="Verdana" panose="020B0604030504040204" pitchFamily="34" charset="0"/>
                <a:ea typeface="Verdana" panose="020B0604030504040204" pitchFamily="34" charset="0"/>
                <a:cs typeface="Verdana" panose="020B0604030504040204" pitchFamily="34" charset="0"/>
              </a:rPr>
              <a:t>Levshina</a:t>
            </a:r>
            <a:r>
              <a:rPr lang="en-US" sz="2000" dirty="0">
                <a:latin typeface="Verdana" panose="020B0604030504040204" pitchFamily="34" charset="0"/>
                <a:ea typeface="Verdana" panose="020B0604030504040204" pitchFamily="34" charset="0"/>
                <a:cs typeface="Verdana" panose="020B0604030504040204" pitchFamily="34" charset="0"/>
              </a:rPr>
              <a:t>, 2015)</a:t>
            </a:r>
          </a:p>
        </p:txBody>
      </p:sp>
      <p:grpSp>
        <p:nvGrpSpPr>
          <p:cNvPr id="3" name="Group 2">
            <a:extLst>
              <a:ext uri="{FF2B5EF4-FFF2-40B4-BE49-F238E27FC236}">
                <a16:creationId xmlns:a16="http://schemas.microsoft.com/office/drawing/2014/main" id="{42940067-EACD-2042-E81F-2326E7B734A5}"/>
              </a:ext>
            </a:extLst>
          </p:cNvPr>
          <p:cNvGrpSpPr/>
          <p:nvPr/>
        </p:nvGrpSpPr>
        <p:grpSpPr>
          <a:xfrm>
            <a:off x="651757" y="1992312"/>
            <a:ext cx="4798256" cy="3390314"/>
            <a:chOff x="6876287" y="2968283"/>
            <a:chExt cx="4798256" cy="3390314"/>
          </a:xfrm>
        </p:grpSpPr>
        <p:cxnSp>
          <p:nvCxnSpPr>
            <p:cNvPr id="5" name="Straight Connector 4">
              <a:extLst>
                <a:ext uri="{FF2B5EF4-FFF2-40B4-BE49-F238E27FC236}">
                  <a16:creationId xmlns:a16="http://schemas.microsoft.com/office/drawing/2014/main" id="{582061A4-8564-B996-42D4-349A30353EE6}"/>
                </a:ext>
              </a:extLst>
            </p:cNvPr>
            <p:cNvCxnSpPr/>
            <p:nvPr/>
          </p:nvCxnSpPr>
          <p:spPr>
            <a:xfrm>
              <a:off x="8764172" y="2968283"/>
              <a:ext cx="0" cy="339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DF028E-40B3-DED1-A734-2AAF68F40E48}"/>
                </a:ext>
              </a:extLst>
            </p:cNvPr>
            <p:cNvCxnSpPr>
              <a:cxnSpLocks/>
            </p:cNvCxnSpPr>
            <p:nvPr/>
          </p:nvCxnSpPr>
          <p:spPr>
            <a:xfrm flipH="1">
              <a:off x="6876287" y="4597790"/>
              <a:ext cx="40386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BE369B4-2665-B719-1C7F-29C393660688}"/>
                </a:ext>
              </a:extLst>
            </p:cNvPr>
            <p:cNvSpPr/>
            <p:nvPr/>
          </p:nvSpPr>
          <p:spPr>
            <a:xfrm>
              <a:off x="9720775" y="3896751"/>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4FA881D-8CC7-AD18-934A-044887273AB3}"/>
                </a:ext>
              </a:extLst>
            </p:cNvPr>
            <p:cNvSpPr/>
            <p:nvPr/>
          </p:nvSpPr>
          <p:spPr>
            <a:xfrm>
              <a:off x="8008034" y="4359674"/>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08567B-5A2B-C4A0-8BCE-F5D04B5450BD}"/>
                </a:ext>
              </a:extLst>
            </p:cNvPr>
            <p:cNvSpPr/>
            <p:nvPr/>
          </p:nvSpPr>
          <p:spPr>
            <a:xfrm>
              <a:off x="9144000" y="5672893"/>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0E072A-056D-37C6-0C2F-1BC7E02EFCCE}"/>
                </a:ext>
              </a:extLst>
            </p:cNvPr>
            <p:cNvSpPr/>
            <p:nvPr/>
          </p:nvSpPr>
          <p:spPr>
            <a:xfrm>
              <a:off x="10304585" y="5050936"/>
              <a:ext cx="98474" cy="844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03F048C-E766-D72D-5416-375CE0F84BCA}"/>
                </a:ext>
              </a:extLst>
            </p:cNvPr>
            <p:cNvSpPr txBox="1"/>
            <p:nvPr/>
          </p:nvSpPr>
          <p:spPr>
            <a:xfrm>
              <a:off x="9720775" y="3522688"/>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Chicago</a:t>
              </a:r>
            </a:p>
          </p:txBody>
        </p:sp>
        <p:sp>
          <p:nvSpPr>
            <p:cNvPr id="26" name="TextBox 25">
              <a:extLst>
                <a:ext uri="{FF2B5EF4-FFF2-40B4-BE49-F238E27FC236}">
                  <a16:creationId xmlns:a16="http://schemas.microsoft.com/office/drawing/2014/main" id="{5C03CB2D-E6AB-8599-0217-CC32EF017F17}"/>
                </a:ext>
              </a:extLst>
            </p:cNvPr>
            <p:cNvSpPr txBox="1"/>
            <p:nvPr/>
          </p:nvSpPr>
          <p:spPr>
            <a:xfrm>
              <a:off x="10155232" y="5101883"/>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Atlanta</a:t>
              </a:r>
            </a:p>
          </p:txBody>
        </p:sp>
        <p:sp>
          <p:nvSpPr>
            <p:cNvPr id="27" name="TextBox 26">
              <a:extLst>
                <a:ext uri="{FF2B5EF4-FFF2-40B4-BE49-F238E27FC236}">
                  <a16:creationId xmlns:a16="http://schemas.microsoft.com/office/drawing/2014/main" id="{5B6E6935-4193-0237-B0B8-C75F1F8C0328}"/>
                </a:ext>
              </a:extLst>
            </p:cNvPr>
            <p:cNvSpPr txBox="1"/>
            <p:nvPr/>
          </p:nvSpPr>
          <p:spPr>
            <a:xfrm>
              <a:off x="8883748" y="5806030"/>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Houston</a:t>
              </a:r>
            </a:p>
          </p:txBody>
        </p:sp>
        <p:sp>
          <p:nvSpPr>
            <p:cNvPr id="28" name="TextBox 27">
              <a:extLst>
                <a:ext uri="{FF2B5EF4-FFF2-40B4-BE49-F238E27FC236}">
                  <a16:creationId xmlns:a16="http://schemas.microsoft.com/office/drawing/2014/main" id="{258183C5-AA42-5E29-8536-E329DF40FC8F}"/>
                </a:ext>
              </a:extLst>
            </p:cNvPr>
            <p:cNvSpPr txBox="1"/>
            <p:nvPr/>
          </p:nvSpPr>
          <p:spPr>
            <a:xfrm>
              <a:off x="7441809" y="3973260"/>
              <a:ext cx="151931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Denver</a:t>
              </a:r>
            </a:p>
          </p:txBody>
        </p:sp>
      </p:grpSp>
      <p:sp>
        <p:nvSpPr>
          <p:cNvPr id="29" name="Oval 28">
            <a:extLst>
              <a:ext uri="{FF2B5EF4-FFF2-40B4-BE49-F238E27FC236}">
                <a16:creationId xmlns:a16="http://schemas.microsoft.com/office/drawing/2014/main" id="{5689EB79-3097-A36F-3563-5E7A53FB5CC6}"/>
              </a:ext>
            </a:extLst>
          </p:cNvPr>
          <p:cNvSpPr/>
          <p:nvPr/>
        </p:nvSpPr>
        <p:spPr>
          <a:xfrm rot="8027839">
            <a:off x="2609635" y="4066004"/>
            <a:ext cx="1871694" cy="124659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99EE2F3-8376-68E9-B582-3F2E6F9FF64E}"/>
              </a:ext>
            </a:extLst>
          </p:cNvPr>
          <p:cNvSpPr/>
          <p:nvPr/>
        </p:nvSpPr>
        <p:spPr>
          <a:xfrm>
            <a:off x="3205907" y="2491914"/>
            <a:ext cx="1519305" cy="72109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9F2B8FD-6634-F915-F416-94A367061284}"/>
              </a:ext>
            </a:extLst>
          </p:cNvPr>
          <p:cNvSpPr/>
          <p:nvPr/>
        </p:nvSpPr>
        <p:spPr>
          <a:xfrm>
            <a:off x="1115656" y="2902298"/>
            <a:ext cx="1401376" cy="72465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0D3B8EF-83BF-FC5C-6BC1-92BBE8637F37}"/>
              </a:ext>
            </a:extLst>
          </p:cNvPr>
          <p:cNvSpPr txBox="1"/>
          <p:nvPr/>
        </p:nvSpPr>
        <p:spPr>
          <a:xfrm>
            <a:off x="5341385" y="4689299"/>
            <a:ext cx="7003367"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Houston	Atlanta	Chicago	Denver</a:t>
            </a:r>
          </a:p>
        </p:txBody>
      </p:sp>
      <p:grpSp>
        <p:nvGrpSpPr>
          <p:cNvPr id="33" name="Group 32">
            <a:extLst>
              <a:ext uri="{FF2B5EF4-FFF2-40B4-BE49-F238E27FC236}">
                <a16:creationId xmlns:a16="http://schemas.microsoft.com/office/drawing/2014/main" id="{FC3D82C4-9595-2AAC-EE48-7DF42F6CF7DF}"/>
              </a:ext>
            </a:extLst>
          </p:cNvPr>
          <p:cNvGrpSpPr/>
          <p:nvPr/>
        </p:nvGrpSpPr>
        <p:grpSpPr>
          <a:xfrm>
            <a:off x="6096000" y="4125912"/>
            <a:ext cx="1683745" cy="655416"/>
            <a:chOff x="6096000" y="4125912"/>
            <a:chExt cx="1683745" cy="655416"/>
          </a:xfrm>
        </p:grpSpPr>
        <p:cxnSp>
          <p:nvCxnSpPr>
            <p:cNvPr id="34" name="Straight Connector 33">
              <a:extLst>
                <a:ext uri="{FF2B5EF4-FFF2-40B4-BE49-F238E27FC236}">
                  <a16:creationId xmlns:a16="http://schemas.microsoft.com/office/drawing/2014/main" id="{B9107EAD-51B9-A1BE-B14A-716C5FBA31D2}"/>
                </a:ext>
              </a:extLst>
            </p:cNvPr>
            <p:cNvCxnSpPr/>
            <p:nvPr/>
          </p:nvCxnSpPr>
          <p:spPr>
            <a:xfrm flipV="1">
              <a:off x="6096000" y="4125912"/>
              <a:ext cx="0" cy="6554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08DDF8-E354-DB46-F3CF-2CB38D2514D1}"/>
                </a:ext>
              </a:extLst>
            </p:cNvPr>
            <p:cNvCxnSpPr>
              <a:cxnSpLocks/>
            </p:cNvCxnSpPr>
            <p:nvPr/>
          </p:nvCxnSpPr>
          <p:spPr>
            <a:xfrm flipH="1" flipV="1">
              <a:off x="7775163" y="4144702"/>
              <a:ext cx="4582" cy="63662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B86139-D6CD-B1E3-CE22-D905D88B42E8}"/>
                </a:ext>
              </a:extLst>
            </p:cNvPr>
            <p:cNvCxnSpPr>
              <a:cxnSpLocks/>
            </p:cNvCxnSpPr>
            <p:nvPr/>
          </p:nvCxnSpPr>
          <p:spPr>
            <a:xfrm>
              <a:off x="6096000" y="4125912"/>
              <a:ext cx="1683745" cy="1879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52A14E0E-0645-BC79-DF78-8C703659F665}"/>
              </a:ext>
            </a:extLst>
          </p:cNvPr>
          <p:cNvGrpSpPr/>
          <p:nvPr/>
        </p:nvGrpSpPr>
        <p:grpSpPr>
          <a:xfrm>
            <a:off x="6937872" y="3383703"/>
            <a:ext cx="2783335" cy="1351611"/>
            <a:chOff x="6937872" y="3383703"/>
            <a:chExt cx="2783335" cy="1351611"/>
          </a:xfrm>
        </p:grpSpPr>
        <p:cxnSp>
          <p:nvCxnSpPr>
            <p:cNvPr id="38" name="Straight Connector 37">
              <a:extLst>
                <a:ext uri="{FF2B5EF4-FFF2-40B4-BE49-F238E27FC236}">
                  <a16:creationId xmlns:a16="http://schemas.microsoft.com/office/drawing/2014/main" id="{B6C2F7E8-7019-9152-EF58-54FB950B377E}"/>
                </a:ext>
              </a:extLst>
            </p:cNvPr>
            <p:cNvCxnSpPr>
              <a:cxnSpLocks/>
            </p:cNvCxnSpPr>
            <p:nvPr/>
          </p:nvCxnSpPr>
          <p:spPr>
            <a:xfrm flipV="1">
              <a:off x="9721207" y="3413614"/>
              <a:ext cx="0" cy="13217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FFA83C-2F2D-6C05-4501-E2EAF4BD2A84}"/>
                </a:ext>
              </a:extLst>
            </p:cNvPr>
            <p:cNvCxnSpPr>
              <a:cxnSpLocks/>
            </p:cNvCxnSpPr>
            <p:nvPr/>
          </p:nvCxnSpPr>
          <p:spPr>
            <a:xfrm flipV="1">
              <a:off x="6937872" y="3383703"/>
              <a:ext cx="0" cy="76021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1E7A69-CEF9-370F-4445-49DFFE8A1E2A}"/>
                </a:ext>
              </a:extLst>
            </p:cNvPr>
            <p:cNvCxnSpPr>
              <a:cxnSpLocks/>
            </p:cNvCxnSpPr>
            <p:nvPr/>
          </p:nvCxnSpPr>
          <p:spPr>
            <a:xfrm>
              <a:off x="6937872" y="3385107"/>
              <a:ext cx="2783335" cy="2850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C8134D-4C2E-8711-91A1-A3F9B767F4D9}"/>
              </a:ext>
            </a:extLst>
          </p:cNvPr>
          <p:cNvGrpSpPr/>
          <p:nvPr/>
        </p:nvGrpSpPr>
        <p:grpSpPr>
          <a:xfrm>
            <a:off x="8329539" y="2632514"/>
            <a:ext cx="3094573" cy="2157295"/>
            <a:chOff x="8329539" y="2632514"/>
            <a:chExt cx="3094573" cy="2157295"/>
          </a:xfrm>
        </p:grpSpPr>
        <p:cxnSp>
          <p:nvCxnSpPr>
            <p:cNvPr id="42" name="Straight Connector 41">
              <a:extLst>
                <a:ext uri="{FF2B5EF4-FFF2-40B4-BE49-F238E27FC236}">
                  <a16:creationId xmlns:a16="http://schemas.microsoft.com/office/drawing/2014/main" id="{67825985-1948-C029-D4DF-E9D93921522D}"/>
                </a:ext>
              </a:extLst>
            </p:cNvPr>
            <p:cNvCxnSpPr>
              <a:cxnSpLocks/>
            </p:cNvCxnSpPr>
            <p:nvPr/>
          </p:nvCxnSpPr>
          <p:spPr>
            <a:xfrm flipV="1">
              <a:off x="11424112" y="2654595"/>
              <a:ext cx="0" cy="213521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FECFB1-6053-B71E-3F54-035B21026E01}"/>
                </a:ext>
              </a:extLst>
            </p:cNvPr>
            <p:cNvCxnSpPr>
              <a:cxnSpLocks/>
            </p:cNvCxnSpPr>
            <p:nvPr/>
          </p:nvCxnSpPr>
          <p:spPr>
            <a:xfrm>
              <a:off x="8329539" y="2632514"/>
              <a:ext cx="3094573" cy="14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99FCD7-D583-C306-0599-1F72CBDD46B3}"/>
                </a:ext>
              </a:extLst>
            </p:cNvPr>
            <p:cNvCxnSpPr>
              <a:cxnSpLocks/>
            </p:cNvCxnSpPr>
            <p:nvPr/>
          </p:nvCxnSpPr>
          <p:spPr>
            <a:xfrm flipV="1">
              <a:off x="8329539" y="2637188"/>
              <a:ext cx="0" cy="76021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14C37938-DD8F-F036-85E8-F534A27FBD16}"/>
              </a:ext>
            </a:extLst>
          </p:cNvPr>
          <p:cNvSpPr txBox="1">
            <a:spLocks/>
          </p:cNvSpPr>
          <p:nvPr/>
        </p:nvSpPr>
        <p:spPr>
          <a:xfrm>
            <a:off x="7209509" y="1886490"/>
            <a:ext cx="3267118" cy="640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US" sz="2800" dirty="0">
                <a:latin typeface="Verdana" panose="020B0604030504040204" pitchFamily="34" charset="0"/>
                <a:ea typeface="Verdana" panose="020B0604030504040204" pitchFamily="34" charset="0"/>
                <a:cs typeface="Verdana" panose="020B0604030504040204" pitchFamily="34" charset="0"/>
              </a:rPr>
              <a:t>Dendrogram</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1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EE6564D9-03E0-168C-9077-82B7A310AE25}"/>
              </a:ext>
            </a:extLst>
          </p:cNvPr>
          <p:cNvPicPr>
            <a:picLocks noChangeAspect="1"/>
          </p:cNvPicPr>
          <p:nvPr/>
        </p:nvPicPr>
        <p:blipFill rotWithShape="1">
          <a:blip r:embed="rId3">
            <a:extLst>
              <a:ext uri="{28A0092B-C50C-407E-A947-70E740481C1C}">
                <a14:useLocalDpi xmlns:a14="http://schemas.microsoft.com/office/drawing/2010/main" val="0"/>
              </a:ext>
            </a:extLst>
          </a:blip>
          <a:srcRect l="14166" r="8149" b="20629"/>
          <a:stretch/>
        </p:blipFill>
        <p:spPr bwMode="auto">
          <a:xfrm>
            <a:off x="6526339" y="2100803"/>
            <a:ext cx="4916652" cy="3904586"/>
          </a:xfrm>
          <a:prstGeom prst="rect">
            <a:avLst/>
          </a:prstGeom>
          <a:ln>
            <a:noFill/>
          </a:ln>
          <a:extLst>
            <a:ext uri="{53640926-AAD7-44D8-BBD7-CCE9431645EC}">
              <a14:shadowObscured xmlns:a14="http://schemas.microsoft.com/office/drawing/2010/main"/>
            </a:ext>
          </a:extLst>
        </p:spPr>
      </p:pic>
      <p:pic>
        <p:nvPicPr>
          <p:cNvPr id="3" name="Picture 2" descr="Chart&#10;&#10;Description automatically generated">
            <a:extLst>
              <a:ext uri="{FF2B5EF4-FFF2-40B4-BE49-F238E27FC236}">
                <a16:creationId xmlns:a16="http://schemas.microsoft.com/office/drawing/2014/main" id="{41DB4C93-ABA1-9A46-8B5E-AEF1DD360B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15" y="2223430"/>
            <a:ext cx="4916653" cy="4395792"/>
          </a:xfrm>
          <a:prstGeom prst="rect">
            <a:avLst/>
          </a:prstGeom>
        </p:spPr>
      </p:pic>
      <p:sp>
        <p:nvSpPr>
          <p:cNvPr id="25" name="Content Placeholder 2">
            <a:extLst>
              <a:ext uri="{FF2B5EF4-FFF2-40B4-BE49-F238E27FC236}">
                <a16:creationId xmlns:a16="http://schemas.microsoft.com/office/drawing/2014/main" id="{3EAB307E-AEE4-4B9C-F061-508CD0EBBDBC}"/>
              </a:ext>
            </a:extLst>
          </p:cNvPr>
          <p:cNvSpPr txBox="1">
            <a:spLocks/>
          </p:cNvSpPr>
          <p:nvPr/>
        </p:nvSpPr>
        <p:spPr>
          <a:xfrm>
            <a:off x="399288"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MDS </a:t>
            </a:r>
            <a:r>
              <a:rPr lang="en-US" sz="2400" dirty="0" err="1">
                <a:latin typeface="Verdana" panose="020B0604030504040204" pitchFamily="34" charset="0"/>
                <a:ea typeface="Verdana" panose="020B0604030504040204" pitchFamily="34" charset="0"/>
                <a:cs typeface="Verdana" panose="020B0604030504040204" pitchFamily="34" charset="0"/>
              </a:rPr>
              <a:t>cmdscale</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FDC106B2-7BE9-42F1-239A-EA2DB826FEEF}"/>
              </a:ext>
            </a:extLst>
          </p:cNvPr>
          <p:cNvSpPr/>
          <p:nvPr/>
        </p:nvSpPr>
        <p:spPr>
          <a:xfrm rot="2660067">
            <a:off x="522047" y="4444745"/>
            <a:ext cx="1677884" cy="10593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Oval 15">
            <a:extLst>
              <a:ext uri="{FF2B5EF4-FFF2-40B4-BE49-F238E27FC236}">
                <a16:creationId xmlns:a16="http://schemas.microsoft.com/office/drawing/2014/main" id="{8392A343-DDBD-BD8B-9AD3-70BA32D3B539}"/>
              </a:ext>
            </a:extLst>
          </p:cNvPr>
          <p:cNvSpPr/>
          <p:nvPr/>
        </p:nvSpPr>
        <p:spPr>
          <a:xfrm rot="17932849">
            <a:off x="3165735" y="4492725"/>
            <a:ext cx="2065663" cy="16439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300D08-D21C-EB54-7881-86A8ADA2149B}"/>
              </a:ext>
            </a:extLst>
          </p:cNvPr>
          <p:cNvSpPr/>
          <p:nvPr/>
        </p:nvSpPr>
        <p:spPr>
          <a:xfrm rot="17265014">
            <a:off x="2694376" y="1588213"/>
            <a:ext cx="1600181" cy="308908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B9F06E3-1EC2-4D5C-B329-4969B896ECE4}"/>
              </a:ext>
            </a:extLst>
          </p:cNvPr>
          <p:cNvSpPr txBox="1">
            <a:spLocks/>
          </p:cNvSpPr>
          <p:nvPr/>
        </p:nvSpPr>
        <p:spPr>
          <a:xfrm>
            <a:off x="6096000"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Clustering </a:t>
            </a:r>
            <a:r>
              <a:rPr lang="en-US" sz="2400" dirty="0" err="1">
                <a:latin typeface="Verdana" panose="020B0604030504040204" pitchFamily="34" charset="0"/>
                <a:ea typeface="Verdana" panose="020B0604030504040204" pitchFamily="34" charset="0"/>
                <a:cs typeface="Verdana" panose="020B0604030504040204" pitchFamily="34" charset="0"/>
              </a:rPr>
              <a:t>hclust</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6" name="Oval 5">
            <a:extLst>
              <a:ext uri="{FF2B5EF4-FFF2-40B4-BE49-F238E27FC236}">
                <a16:creationId xmlns:a16="http://schemas.microsoft.com/office/drawing/2014/main" id="{B5B25EC1-09C7-E63C-6900-ED076B973E01}"/>
              </a:ext>
            </a:extLst>
          </p:cNvPr>
          <p:cNvSpPr/>
          <p:nvPr/>
        </p:nvSpPr>
        <p:spPr>
          <a:xfrm rot="5400000">
            <a:off x="6695349" y="4298585"/>
            <a:ext cx="544010" cy="14612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Oval 6">
            <a:extLst>
              <a:ext uri="{FF2B5EF4-FFF2-40B4-BE49-F238E27FC236}">
                <a16:creationId xmlns:a16="http://schemas.microsoft.com/office/drawing/2014/main" id="{853567F8-4847-8446-1B6E-9091B15F45E0}"/>
              </a:ext>
            </a:extLst>
          </p:cNvPr>
          <p:cNvSpPr/>
          <p:nvPr/>
        </p:nvSpPr>
        <p:spPr>
          <a:xfrm rot="5400000">
            <a:off x="10379314" y="4121259"/>
            <a:ext cx="544010" cy="17387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Results: FCI, French</a:t>
            </a:r>
          </a:p>
        </p:txBody>
      </p:sp>
      <p:sp>
        <p:nvSpPr>
          <p:cNvPr id="2" name="Oval 1">
            <a:extLst>
              <a:ext uri="{FF2B5EF4-FFF2-40B4-BE49-F238E27FC236}">
                <a16:creationId xmlns:a16="http://schemas.microsoft.com/office/drawing/2014/main" id="{671B400F-F430-A3B4-B0BA-75985D9D5229}"/>
              </a:ext>
            </a:extLst>
          </p:cNvPr>
          <p:cNvSpPr/>
          <p:nvPr/>
        </p:nvSpPr>
        <p:spPr>
          <a:xfrm rot="5400000">
            <a:off x="8400758" y="4173320"/>
            <a:ext cx="544010" cy="17387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07051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animBg="1"/>
      <p:bldP spid="16" grpId="0" animBg="1"/>
      <p:bldP spid="17" grpId="0" animBg="1"/>
      <p:bldP spid="27" grpId="0"/>
      <p:bldP spid="6" grpId="0" animBg="1"/>
      <p:bldP spid="7"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B7C2ED79-EEF9-6C70-2B56-2C44998E1B24}"/>
              </a:ext>
            </a:extLst>
          </p:cNvPr>
          <p:cNvPicPr>
            <a:picLocks noChangeAspect="1"/>
          </p:cNvPicPr>
          <p:nvPr/>
        </p:nvPicPr>
        <p:blipFill rotWithShape="1">
          <a:blip r:embed="rId3">
            <a:extLst>
              <a:ext uri="{28A0092B-C50C-407E-A947-70E740481C1C}">
                <a14:useLocalDpi xmlns:a14="http://schemas.microsoft.com/office/drawing/2010/main" val="0"/>
              </a:ext>
            </a:extLst>
          </a:blip>
          <a:srcRect l="14014" r="7689" b="20629"/>
          <a:stretch/>
        </p:blipFill>
        <p:spPr bwMode="auto">
          <a:xfrm>
            <a:off x="6096000" y="1838483"/>
            <a:ext cx="5281914" cy="4161813"/>
          </a:xfrm>
          <a:prstGeom prst="rect">
            <a:avLst/>
          </a:prstGeom>
          <a:ln>
            <a:noFill/>
          </a:ln>
          <a:extLst>
            <a:ext uri="{53640926-AAD7-44D8-BBD7-CCE9431645EC}">
              <a14:shadowObscured xmlns:a14="http://schemas.microsoft.com/office/drawing/2010/main"/>
            </a:ext>
          </a:extLst>
        </p:spPr>
      </p:pic>
      <p:pic>
        <p:nvPicPr>
          <p:cNvPr id="2" name="Picture 1" descr="Chart, bubble chart&#10;&#10;Description automatically generated">
            <a:extLst>
              <a:ext uri="{FF2B5EF4-FFF2-40B4-BE49-F238E27FC236}">
                <a16:creationId xmlns:a16="http://schemas.microsoft.com/office/drawing/2014/main" id="{B788D87F-8B59-C171-4F49-D000C47DD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88" y="1899871"/>
            <a:ext cx="4600067" cy="4600067"/>
          </a:xfrm>
          <a:prstGeom prst="rect">
            <a:avLst/>
          </a:prstGeom>
        </p:spPr>
      </p:pic>
      <p:sp>
        <p:nvSpPr>
          <p:cNvPr id="25" name="Content Placeholder 2">
            <a:extLst>
              <a:ext uri="{FF2B5EF4-FFF2-40B4-BE49-F238E27FC236}">
                <a16:creationId xmlns:a16="http://schemas.microsoft.com/office/drawing/2014/main" id="{3EAB307E-AEE4-4B9C-F061-508CD0EBBDBC}"/>
              </a:ext>
            </a:extLst>
          </p:cNvPr>
          <p:cNvSpPr txBox="1">
            <a:spLocks/>
          </p:cNvSpPr>
          <p:nvPr/>
        </p:nvSpPr>
        <p:spPr>
          <a:xfrm>
            <a:off x="399288"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MDS </a:t>
            </a:r>
            <a:r>
              <a:rPr lang="en-US" sz="2400" dirty="0" err="1">
                <a:latin typeface="Verdana" panose="020B0604030504040204" pitchFamily="34" charset="0"/>
                <a:ea typeface="Verdana" panose="020B0604030504040204" pitchFamily="34" charset="0"/>
                <a:cs typeface="Verdana" panose="020B0604030504040204" pitchFamily="34" charset="0"/>
              </a:rPr>
              <a:t>cmdscale</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FDC106B2-7BE9-42F1-239A-EA2DB826FEEF}"/>
              </a:ext>
            </a:extLst>
          </p:cNvPr>
          <p:cNvSpPr/>
          <p:nvPr/>
        </p:nvSpPr>
        <p:spPr>
          <a:xfrm rot="2660067">
            <a:off x="409371" y="2787976"/>
            <a:ext cx="1008383" cy="10593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Oval 15">
            <a:extLst>
              <a:ext uri="{FF2B5EF4-FFF2-40B4-BE49-F238E27FC236}">
                <a16:creationId xmlns:a16="http://schemas.microsoft.com/office/drawing/2014/main" id="{8392A343-DDBD-BD8B-9AD3-70BA32D3B539}"/>
              </a:ext>
            </a:extLst>
          </p:cNvPr>
          <p:cNvSpPr/>
          <p:nvPr/>
        </p:nvSpPr>
        <p:spPr>
          <a:xfrm rot="17932849">
            <a:off x="1585425" y="4595907"/>
            <a:ext cx="2065663" cy="16439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300D08-D21C-EB54-7881-86A8ADA2149B}"/>
              </a:ext>
            </a:extLst>
          </p:cNvPr>
          <p:cNvSpPr/>
          <p:nvPr/>
        </p:nvSpPr>
        <p:spPr>
          <a:xfrm rot="17265014">
            <a:off x="2878368" y="2111149"/>
            <a:ext cx="2190677" cy="21451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B9F06E3-1EC2-4D5C-B329-4969B896ECE4}"/>
              </a:ext>
            </a:extLst>
          </p:cNvPr>
          <p:cNvSpPr txBox="1">
            <a:spLocks/>
          </p:cNvSpPr>
          <p:nvPr/>
        </p:nvSpPr>
        <p:spPr>
          <a:xfrm>
            <a:off x="6096000" y="1150187"/>
            <a:ext cx="5034252" cy="669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lvl="2" indent="0">
              <a:lnSpc>
                <a:spcPct val="100000"/>
              </a:lnSpc>
              <a:spcBef>
                <a:spcPts val="0"/>
              </a:spcBef>
              <a:buClr>
                <a:srgbClr val="C00000"/>
              </a:buClr>
              <a:buNone/>
            </a:pPr>
            <a:r>
              <a:rPr lang="en-US" sz="2400" dirty="0">
                <a:latin typeface="Verdana" panose="020B0604030504040204" pitchFamily="34" charset="0"/>
                <a:ea typeface="Verdana" panose="020B0604030504040204" pitchFamily="34" charset="0"/>
                <a:cs typeface="Verdana" panose="020B0604030504040204" pitchFamily="34" charset="0"/>
              </a:rPr>
              <a:t>Clustering </a:t>
            </a:r>
            <a:r>
              <a:rPr lang="en-US" sz="2400" dirty="0" err="1">
                <a:latin typeface="Verdana" panose="020B0604030504040204" pitchFamily="34" charset="0"/>
                <a:ea typeface="Verdana" panose="020B0604030504040204" pitchFamily="34" charset="0"/>
                <a:cs typeface="Verdana" panose="020B0604030504040204" pitchFamily="34" charset="0"/>
              </a:rPr>
              <a:t>hclust</a:t>
            </a:r>
            <a:r>
              <a:rPr lang="en-US" sz="2400" dirty="0">
                <a:latin typeface="Verdana" panose="020B0604030504040204" pitchFamily="34" charset="0"/>
                <a:ea typeface="Verdana" panose="020B0604030504040204" pitchFamily="34" charset="0"/>
                <a:cs typeface="Verdana" panose="020B0604030504040204" pitchFamily="34" charset="0"/>
              </a:rPr>
              <a:t>()</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6" name="Oval 5">
            <a:extLst>
              <a:ext uri="{FF2B5EF4-FFF2-40B4-BE49-F238E27FC236}">
                <a16:creationId xmlns:a16="http://schemas.microsoft.com/office/drawing/2014/main" id="{B5B25EC1-09C7-E63C-6900-ED076B973E01}"/>
              </a:ext>
            </a:extLst>
          </p:cNvPr>
          <p:cNvSpPr/>
          <p:nvPr/>
        </p:nvSpPr>
        <p:spPr>
          <a:xfrm rot="5400000">
            <a:off x="6311989" y="4410866"/>
            <a:ext cx="544010" cy="121730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Oval 6">
            <a:extLst>
              <a:ext uri="{FF2B5EF4-FFF2-40B4-BE49-F238E27FC236}">
                <a16:creationId xmlns:a16="http://schemas.microsoft.com/office/drawing/2014/main" id="{853567F8-4847-8446-1B6E-9091B15F45E0}"/>
              </a:ext>
            </a:extLst>
          </p:cNvPr>
          <p:cNvSpPr/>
          <p:nvPr/>
        </p:nvSpPr>
        <p:spPr>
          <a:xfrm rot="5400000">
            <a:off x="10298013" y="3914603"/>
            <a:ext cx="544010" cy="217155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Results: FCII, French</a:t>
            </a:r>
          </a:p>
        </p:txBody>
      </p:sp>
      <p:sp>
        <p:nvSpPr>
          <p:cNvPr id="3" name="Oval 2">
            <a:extLst>
              <a:ext uri="{FF2B5EF4-FFF2-40B4-BE49-F238E27FC236}">
                <a16:creationId xmlns:a16="http://schemas.microsoft.com/office/drawing/2014/main" id="{17E4794D-14C1-4272-5A80-650936F9B996}"/>
              </a:ext>
            </a:extLst>
          </p:cNvPr>
          <p:cNvSpPr/>
          <p:nvPr/>
        </p:nvSpPr>
        <p:spPr>
          <a:xfrm rot="5400000">
            <a:off x="8104083" y="4102751"/>
            <a:ext cx="544010" cy="183353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0733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animBg="1"/>
      <p:bldP spid="16" grpId="0" animBg="1"/>
      <p:bldP spid="17" grpId="0" animBg="1"/>
      <p:bldP spid="27" grpId="0"/>
      <p:bldP spid="6" grpId="0" animBg="1"/>
      <p:bldP spid="7"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Discussion</a:t>
            </a:r>
          </a:p>
        </p:txBody>
      </p:sp>
      <p:sp>
        <p:nvSpPr>
          <p:cNvPr id="3" name="Content Placeholder 2">
            <a:extLst>
              <a:ext uri="{FF2B5EF4-FFF2-40B4-BE49-F238E27FC236}">
                <a16:creationId xmlns:a16="http://schemas.microsoft.com/office/drawing/2014/main" id="{B93BD441-2898-BF2D-BEED-C55D831ACBDC}"/>
              </a:ext>
            </a:extLst>
          </p:cNvPr>
          <p:cNvSpPr txBox="1">
            <a:spLocks/>
          </p:cNvSpPr>
          <p:nvPr/>
        </p:nvSpPr>
        <p:spPr>
          <a:xfrm>
            <a:off x="399287" y="1312752"/>
            <a:ext cx="11267993" cy="5100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Serbian</a:t>
            </a:r>
          </a:p>
          <a:p>
            <a:pPr marL="233363" lvl="1" indent="-219075">
              <a:lnSpc>
                <a:spcPct val="100000"/>
              </a:lnSpc>
              <a:spcBef>
                <a:spcPts val="0"/>
              </a:spcBef>
              <a:buClr>
                <a:srgbClr val="C00000"/>
              </a:buClr>
            </a:pPr>
            <a:endParaRPr lang="en-US" sz="28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The perceptual space created retains the distance between the </a:t>
            </a:r>
            <a:r>
              <a:rPr lang="en-US" sz="2800" u="sng" dirty="0">
                <a:latin typeface="Verdana" panose="020B0604030504040204" pitchFamily="34" charset="0"/>
                <a:ea typeface="Verdana" panose="020B0604030504040204" pitchFamily="34" charset="0"/>
                <a:cs typeface="Verdana" panose="020B0604030504040204" pitchFamily="34" charset="0"/>
              </a:rPr>
              <a:t>long</a:t>
            </a:r>
            <a:r>
              <a:rPr lang="en-US" sz="2800" dirty="0">
                <a:latin typeface="Verdana" panose="020B0604030504040204" pitchFamily="34" charset="0"/>
                <a:ea typeface="Verdana" panose="020B0604030504040204" pitchFamily="34" charset="0"/>
                <a:cs typeface="Verdana" panose="020B0604030504040204" pitchFamily="34" charset="0"/>
              </a:rPr>
              <a:t>-falling and </a:t>
            </a:r>
            <a:r>
              <a:rPr lang="en-US" sz="2800" u="sng" dirty="0">
                <a:latin typeface="Verdana" panose="020B0604030504040204" pitchFamily="34" charset="0"/>
                <a:ea typeface="Verdana" panose="020B0604030504040204" pitchFamily="34" charset="0"/>
                <a:cs typeface="Verdana" panose="020B0604030504040204" pitchFamily="34" charset="0"/>
              </a:rPr>
              <a:t>long</a:t>
            </a:r>
            <a:r>
              <a:rPr lang="en-US" sz="2800" dirty="0">
                <a:latin typeface="Verdana" panose="020B0604030504040204" pitchFamily="34" charset="0"/>
                <a:ea typeface="Verdana" panose="020B0604030504040204" pitchFamily="34" charset="0"/>
                <a:cs typeface="Verdana" panose="020B0604030504040204" pitchFamily="34" charset="0"/>
              </a:rPr>
              <a:t>-rising lexical pitch accents.</a:t>
            </a:r>
          </a:p>
          <a:p>
            <a:pPr marL="690563" lvl="2" indent="-219075">
              <a:lnSpc>
                <a:spcPct val="100000"/>
              </a:lnSpc>
              <a:spcBef>
                <a:spcPts val="0"/>
              </a:spcBef>
              <a:buClr>
                <a:srgbClr val="C00000"/>
              </a:buClr>
            </a:pPr>
            <a:endParaRPr lang="en-US" sz="28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The perceptual space between the </a:t>
            </a:r>
            <a:r>
              <a:rPr lang="en-US" sz="2800" u="sng" dirty="0">
                <a:latin typeface="Verdana" panose="020B0604030504040204" pitchFamily="34" charset="0"/>
                <a:ea typeface="Verdana" panose="020B0604030504040204" pitchFamily="34" charset="0"/>
                <a:cs typeface="Verdana" panose="020B0604030504040204" pitchFamily="34" charset="0"/>
              </a:rPr>
              <a:t>short</a:t>
            </a:r>
            <a:r>
              <a:rPr lang="en-US" sz="2800" dirty="0">
                <a:latin typeface="Verdana" panose="020B0604030504040204" pitchFamily="34" charset="0"/>
                <a:ea typeface="Verdana" panose="020B0604030504040204" pitchFamily="34" charset="0"/>
                <a:cs typeface="Verdana" panose="020B0604030504040204" pitchFamily="34" charset="0"/>
              </a:rPr>
              <a:t>-falling and </a:t>
            </a:r>
            <a:r>
              <a:rPr lang="en-US" sz="2800" u="sng" dirty="0">
                <a:latin typeface="Verdana" panose="020B0604030504040204" pitchFamily="34" charset="0"/>
                <a:ea typeface="Verdana" panose="020B0604030504040204" pitchFamily="34" charset="0"/>
                <a:cs typeface="Verdana" panose="020B0604030504040204" pitchFamily="34" charset="0"/>
              </a:rPr>
              <a:t>short</a:t>
            </a:r>
            <a:r>
              <a:rPr lang="en-US" sz="2800" dirty="0">
                <a:latin typeface="Verdana" panose="020B0604030504040204" pitchFamily="34" charset="0"/>
                <a:ea typeface="Verdana" panose="020B0604030504040204" pitchFamily="34" charset="0"/>
                <a:cs typeface="Verdana" panose="020B0604030504040204" pitchFamily="34" charset="0"/>
              </a:rPr>
              <a:t>-rising is reduced, almost not existing. </a:t>
            </a:r>
          </a:p>
          <a:p>
            <a:pPr marL="1147763" lvl="3" indent="-219075">
              <a:lnSpc>
                <a:spcPct val="100000"/>
              </a:lnSpc>
              <a:spcBef>
                <a:spcPts val="0"/>
              </a:spcBef>
              <a:buClr>
                <a:srgbClr val="C00000"/>
              </a:buClr>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1147763" lvl="3" indent="-219075">
              <a:lnSpc>
                <a:spcPct val="100000"/>
              </a:lnSpc>
              <a:spcBef>
                <a:spcPts val="0"/>
              </a:spcBef>
              <a:buClr>
                <a:srgbClr val="C00000"/>
              </a:buClr>
            </a:pPr>
            <a:r>
              <a:rPr lang="en-US" sz="2400" dirty="0">
                <a:latin typeface="Verdana" panose="020B0604030504040204" pitchFamily="34" charset="0"/>
                <a:ea typeface="Verdana" panose="020B0604030504040204" pitchFamily="34" charset="0"/>
                <a:cs typeface="Verdana" panose="020B0604030504040204" pitchFamily="34" charset="0"/>
              </a:rPr>
              <a:t>Previous research shows that this difference is becoming extensively obscured (</a:t>
            </a:r>
            <a:r>
              <a:rPr lang="en-US" sz="2400" dirty="0" err="1">
                <a:latin typeface="Verdana" panose="020B0604030504040204" pitchFamily="34" charset="0"/>
                <a:ea typeface="Verdana" panose="020B0604030504040204" pitchFamily="34" charset="0"/>
                <a:cs typeface="Verdana" panose="020B0604030504040204" pitchFamily="34" charset="0"/>
              </a:rPr>
              <a:t>Lehiste</a:t>
            </a:r>
            <a:r>
              <a:rPr lang="en-US" sz="2400" dirty="0">
                <a:latin typeface="Verdana" panose="020B0604030504040204" pitchFamily="34" charset="0"/>
                <a:ea typeface="Verdana" panose="020B0604030504040204" pitchFamily="34" charset="0"/>
                <a:cs typeface="Verdana" panose="020B0604030504040204" pitchFamily="34" charset="0"/>
              </a:rPr>
              <a:t> &amp; </a:t>
            </a:r>
            <a:r>
              <a:rPr lang="en-US" sz="2400" dirty="0" err="1">
                <a:latin typeface="Verdana" panose="020B0604030504040204" pitchFamily="34" charset="0"/>
                <a:ea typeface="Verdana" panose="020B0604030504040204" pitchFamily="34" charset="0"/>
                <a:cs typeface="Verdana" panose="020B0604030504040204" pitchFamily="34" charset="0"/>
              </a:rPr>
              <a:t>Ivic</a:t>
            </a:r>
            <a:r>
              <a:rPr lang="en-US" sz="2400" dirty="0">
                <a:latin typeface="Verdana" panose="020B0604030504040204" pitchFamily="34" charset="0"/>
                <a:ea typeface="Verdana" panose="020B0604030504040204" pitchFamily="34" charset="0"/>
                <a:cs typeface="Verdana" panose="020B0604030504040204" pitchFamily="34" charset="0"/>
              </a:rPr>
              <a:t>, 1986; </a:t>
            </a:r>
            <a:r>
              <a:rPr lang="en-US" sz="2400" dirty="0" err="1">
                <a:latin typeface="Verdana" panose="020B0604030504040204" pitchFamily="34" charset="0"/>
                <a:ea typeface="Verdana" panose="020B0604030504040204" pitchFamily="34" charset="0"/>
                <a:cs typeface="Verdana" panose="020B0604030504040204" pitchFamily="34" charset="0"/>
              </a:rPr>
              <a:t>Subotic</a:t>
            </a:r>
            <a:r>
              <a:rPr lang="en-US" sz="2400" dirty="0">
                <a:latin typeface="Verdana" panose="020B0604030504040204" pitchFamily="34" charset="0"/>
                <a:ea typeface="Verdana" panose="020B0604030504040204" pitchFamily="34" charset="0"/>
                <a:cs typeface="Verdana" panose="020B0604030504040204" pitchFamily="34" charset="0"/>
              </a:rPr>
              <a:t> et al., 2012; </a:t>
            </a:r>
            <a:r>
              <a:rPr lang="en-US" sz="2400" dirty="0" err="1">
                <a:latin typeface="Verdana" panose="020B0604030504040204" pitchFamily="34" charset="0"/>
                <a:ea typeface="Verdana" panose="020B0604030504040204" pitchFamily="34" charset="0"/>
                <a:cs typeface="Verdana" panose="020B0604030504040204" pitchFamily="34" charset="0"/>
              </a:rPr>
              <a:t>Sredojevic</a:t>
            </a:r>
            <a:r>
              <a:rPr lang="en-US" sz="2400" dirty="0">
                <a:latin typeface="Verdana" panose="020B0604030504040204" pitchFamily="34" charset="0"/>
                <a:ea typeface="Verdana" panose="020B0604030504040204" pitchFamily="34" charset="0"/>
                <a:cs typeface="Verdana" panose="020B0604030504040204" pitchFamily="34" charset="0"/>
              </a:rPr>
              <a:t>, 2017; Nikolic, 2020).</a:t>
            </a:r>
          </a:p>
          <a:p>
            <a:pPr marL="233363" lvl="1" indent="-219075">
              <a:lnSpc>
                <a:spcPct val="100000"/>
              </a:lnSpc>
              <a:spcBef>
                <a:spcPts val="0"/>
              </a:spcBef>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1385888" lvl="3" indent="-457200">
              <a:lnSpc>
                <a:spcPct val="100000"/>
              </a:lnSpc>
              <a:spcBef>
                <a:spcPts val="0"/>
              </a:spcBef>
              <a:buFont typeface="Wingdings" pitchFamily="2" charset="2"/>
              <a:buChar char="Ø"/>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915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Discussion</a:t>
            </a:r>
          </a:p>
        </p:txBody>
      </p:sp>
      <p:sp>
        <p:nvSpPr>
          <p:cNvPr id="3" name="Content Placeholder 2">
            <a:extLst>
              <a:ext uri="{FF2B5EF4-FFF2-40B4-BE49-F238E27FC236}">
                <a16:creationId xmlns:a16="http://schemas.microsoft.com/office/drawing/2014/main" id="{B93BD441-2898-BF2D-BEED-C55D831ACBDC}"/>
              </a:ext>
            </a:extLst>
          </p:cNvPr>
          <p:cNvSpPr txBox="1">
            <a:spLocks/>
          </p:cNvSpPr>
          <p:nvPr/>
        </p:nvSpPr>
        <p:spPr>
          <a:xfrm>
            <a:off x="399287" y="1312752"/>
            <a:ext cx="11267993" cy="5100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French</a:t>
            </a:r>
          </a:p>
          <a:p>
            <a:pPr marL="471488" lvl="2" indent="0">
              <a:lnSpc>
                <a:spcPct val="100000"/>
              </a:lnSpc>
              <a:spcBef>
                <a:spcPts val="0"/>
              </a:spcBef>
              <a:buClr>
                <a:srgbClr val="C00000"/>
              </a:buClr>
              <a:buNone/>
            </a:pPr>
            <a:endParaRPr lang="en-US" sz="28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rgbClr val="C00000"/>
              </a:buClr>
            </a:pPr>
            <a:r>
              <a:rPr lang="en-US" sz="2800" dirty="0">
                <a:latin typeface="Verdana" panose="020B0604030504040204" pitchFamily="34" charset="0"/>
                <a:ea typeface="Verdana" panose="020B0604030504040204" pitchFamily="34" charset="0"/>
                <a:cs typeface="Verdana" panose="020B0604030504040204" pitchFamily="34" charset="0"/>
              </a:rPr>
              <a:t>The perceptual space created confuses long-falling lexical pitch accents with the rest of the groups.  </a:t>
            </a:r>
          </a:p>
          <a:p>
            <a:pPr marL="1147763" lvl="3" indent="-219075">
              <a:lnSpc>
                <a:spcPct val="100000"/>
              </a:lnSpc>
              <a:spcBef>
                <a:spcPts val="0"/>
              </a:spcBef>
              <a:buClr>
                <a:srgbClr val="C00000"/>
              </a:buClr>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1147763" lvl="3" indent="-219075">
              <a:lnSpc>
                <a:spcPct val="100000"/>
              </a:lnSpc>
              <a:spcBef>
                <a:spcPts val="0"/>
              </a:spcBef>
              <a:buClr>
                <a:srgbClr val="C00000"/>
              </a:buClr>
            </a:pPr>
            <a:r>
              <a:rPr lang="en-US" sz="2400" dirty="0">
                <a:latin typeface="Verdana" panose="020B0604030504040204" pitchFamily="34" charset="0"/>
                <a:ea typeface="Verdana" panose="020B0604030504040204" pitchFamily="34" charset="0"/>
                <a:cs typeface="Verdana" panose="020B0604030504040204" pitchFamily="34" charset="0"/>
              </a:rPr>
              <a:t>This could be because the F0 peak alignment is different for each talker and it influences the way the ‘falling’ part of the lexical pitch accent is perceived or not perceived (Nikolic, 2020).</a:t>
            </a:r>
          </a:p>
          <a:p>
            <a:pPr marL="233363" lvl="1" indent="-219075">
              <a:lnSpc>
                <a:spcPct val="100000"/>
              </a:lnSpc>
              <a:spcBef>
                <a:spcPts val="0"/>
              </a:spcBef>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1385888" lvl="3" indent="-457200">
              <a:lnSpc>
                <a:spcPct val="100000"/>
              </a:lnSpc>
              <a:spcBef>
                <a:spcPts val="0"/>
              </a:spcBef>
              <a:buFont typeface="Wingdings" pitchFamily="2" charset="2"/>
              <a:buChar char="Ø"/>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76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Discussion</a:t>
            </a:r>
          </a:p>
        </p:txBody>
      </p:sp>
      <p:sp>
        <p:nvSpPr>
          <p:cNvPr id="3" name="Content Placeholder 2">
            <a:extLst>
              <a:ext uri="{FF2B5EF4-FFF2-40B4-BE49-F238E27FC236}">
                <a16:creationId xmlns:a16="http://schemas.microsoft.com/office/drawing/2014/main" id="{B93BD441-2898-BF2D-BEED-C55D831ACBDC}"/>
              </a:ext>
            </a:extLst>
          </p:cNvPr>
          <p:cNvSpPr txBox="1">
            <a:spLocks/>
          </p:cNvSpPr>
          <p:nvPr/>
        </p:nvSpPr>
        <p:spPr>
          <a:xfrm>
            <a:off x="399287" y="1312753"/>
            <a:ext cx="11267993" cy="50519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lvl="1" indent="-219075">
              <a:lnSpc>
                <a:spcPct val="100000"/>
              </a:lnSpc>
              <a:spcBef>
                <a:spcPts val="0"/>
              </a:spcBef>
              <a:buClr>
                <a:srgbClr val="C00000"/>
              </a:buClr>
            </a:pP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What are the differences in perception of lexical pitch accents between native (Serbian) and non-native (French) listeners?</a:t>
            </a:r>
          </a:p>
          <a:p>
            <a:pPr marL="233363" lvl="1" indent="-219075">
              <a:lnSpc>
                <a:spcPct val="100000"/>
              </a:lnSpc>
              <a:spcBef>
                <a:spcPts val="0"/>
              </a:spcBef>
              <a:buClr>
                <a:srgbClr val="C00000"/>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marL="233363" lvl="1" indent="-219075">
              <a:lnSpc>
                <a:spcPct val="100000"/>
              </a:lnSpc>
              <a:spcBef>
                <a:spcPts val="0"/>
              </a:spcBef>
              <a:buClr>
                <a:srgbClr val="C00000"/>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rgbClr val="C00000"/>
              </a:buClr>
            </a:pPr>
            <a:r>
              <a:rPr lang="en-US" sz="2400" dirty="0">
                <a:latin typeface="Verdana" panose="020B0604030504040204" pitchFamily="34" charset="0"/>
                <a:ea typeface="Verdana" panose="020B0604030504040204" pitchFamily="34" charset="0"/>
                <a:cs typeface="Verdana" panose="020B0604030504040204" pitchFamily="34" charset="0"/>
              </a:rPr>
              <a:t>Serbian (native) and French (non-native) listeners created 3 major groups </a:t>
            </a:r>
          </a:p>
          <a:p>
            <a:pPr marL="233363" lvl="1" indent="-219075">
              <a:lnSpc>
                <a:spcPct val="100000"/>
              </a:lnSpc>
              <a:spcBef>
                <a:spcPts val="0"/>
              </a:spcBef>
              <a:buClr>
                <a:srgbClr val="C00000"/>
              </a:buClr>
            </a:pPr>
            <a:endParaRPr lang="en-US" sz="2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385888" lvl="3" indent="-457200">
              <a:lnSpc>
                <a:spcPct val="100000"/>
              </a:lnSpc>
              <a:spcBef>
                <a:spcPts val="0"/>
              </a:spcBef>
              <a:buFont typeface="Wingdings" pitchFamily="2" charset="2"/>
              <a:buChar char="Ø"/>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When given enough resources and time</a:t>
            </a:r>
          </a:p>
          <a:p>
            <a:pPr marL="1385888" lvl="3" indent="-457200">
              <a:lnSpc>
                <a:spcPct val="100000"/>
              </a:lnSpc>
              <a:spcBef>
                <a:spcPts val="0"/>
              </a:spcBef>
              <a:buFont typeface="Wingdings" pitchFamily="2" charset="2"/>
              <a:buChar char="Ø"/>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…non-native listeners can ‘develop’ distinct prosodic categories based on two acoustic dimensions – length and pitch</a:t>
            </a:r>
          </a:p>
          <a:p>
            <a:pPr marL="1385888" lvl="3" indent="-457200">
              <a:lnSpc>
                <a:spcPct val="100000"/>
              </a:lnSpc>
              <a:spcBef>
                <a:spcPts val="0"/>
              </a:spcBef>
              <a:buFont typeface="Wingdings" pitchFamily="2" charset="2"/>
              <a:buChar char="Ø"/>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...and they are able to use these categories to encode a number of lexical pitch accents. </a:t>
            </a:r>
            <a:endParaRPr lang="en-US" sz="2400" dirty="0">
              <a:latin typeface="Verdana" panose="020B0604030504040204" pitchFamily="34" charset="0"/>
              <a:ea typeface="Verdana" panose="020B0604030504040204" pitchFamily="34" charset="0"/>
              <a:cs typeface="Verdana" panose="020B0604030504040204" pitchFamily="34" charset="0"/>
            </a:endParaRPr>
          </a:p>
          <a:p>
            <a:pPr marL="233363" lvl="1" indent="-219075">
              <a:lnSpc>
                <a:spcPct val="100000"/>
              </a:lnSpc>
              <a:spcBef>
                <a:spcPts val="0"/>
              </a:spcBef>
            </a:pPr>
            <a:endParaRPr lang="en-US" sz="2600" dirty="0">
              <a:latin typeface="Verdana" panose="020B0604030504040204" pitchFamily="34" charset="0"/>
              <a:ea typeface="Verdana" panose="020B0604030504040204" pitchFamily="34" charset="0"/>
              <a:cs typeface="Verdana" panose="020B0604030504040204" pitchFamily="34" charset="0"/>
            </a:endParaRPr>
          </a:p>
          <a:p>
            <a:pPr marL="233363" lvl="1" indent="-219075">
              <a:lnSpc>
                <a:spcPct val="100000"/>
              </a:lnSpc>
              <a:spcBef>
                <a:spcPts val="0"/>
              </a:spcBef>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1385888" lvl="3" indent="-457200">
              <a:lnSpc>
                <a:spcPct val="100000"/>
              </a:lnSpc>
              <a:spcBef>
                <a:spcPts val="0"/>
              </a:spcBef>
              <a:buFont typeface="Wingdings" pitchFamily="2" charset="2"/>
              <a:buChar char="Ø"/>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471488" lvl="2" indent="0">
              <a:lnSpc>
                <a:spcPct val="100000"/>
              </a:lnSpc>
              <a:spcBef>
                <a:spcPts val="0"/>
              </a:spcBef>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3994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64062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399400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Previous Research</a:t>
            </a:r>
          </a:p>
        </p:txBody>
      </p:sp>
      <p:sp>
        <p:nvSpPr>
          <p:cNvPr id="5" name="Content Placeholder 2">
            <a:extLst>
              <a:ext uri="{FF2B5EF4-FFF2-40B4-BE49-F238E27FC236}">
                <a16:creationId xmlns:a16="http://schemas.microsoft.com/office/drawing/2014/main" id="{26888B77-409C-A629-58E6-A97D40338EDC}"/>
              </a:ext>
            </a:extLst>
          </p:cNvPr>
          <p:cNvSpPr txBox="1">
            <a:spLocks/>
          </p:cNvSpPr>
          <p:nvPr/>
        </p:nvSpPr>
        <p:spPr>
          <a:xfrm>
            <a:off x="838199" y="1213613"/>
            <a:ext cx="10515600" cy="1544335"/>
          </a:xfrm>
          <a:prstGeom prst="rect">
            <a:avLst/>
          </a:prstGeom>
        </p:spPr>
        <p:txBody>
          <a:bodyPr>
            <a:norm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defRPr/>
            </a:pPr>
            <a:r>
              <a:rPr lang="en-US" dirty="0" err="1">
                <a:solidFill>
                  <a:prstClr val="black"/>
                </a:solidFill>
                <a:latin typeface="Verdana" panose="020B0604030504040204" pitchFamily="34" charset="0"/>
                <a:ea typeface="Verdana" panose="020B0604030504040204" pitchFamily="34" charset="0"/>
                <a:cs typeface="Verdana" panose="020B0604030504040204" pitchFamily="34" charset="0"/>
              </a:rPr>
              <a:t>Rahmani</a:t>
            </a: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 et al. (2015)</a:t>
            </a: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Stress sensitivity with:</a:t>
            </a:r>
          </a:p>
        </p:txBody>
      </p:sp>
      <p:graphicFrame>
        <p:nvGraphicFramePr>
          <p:cNvPr id="6" name="Table 4">
            <a:extLst>
              <a:ext uri="{FF2B5EF4-FFF2-40B4-BE49-F238E27FC236}">
                <a16:creationId xmlns:a16="http://schemas.microsoft.com/office/drawing/2014/main" id="{DC0DF431-66E1-663D-61AA-C2F450A0EEC6}"/>
              </a:ext>
            </a:extLst>
          </p:cNvPr>
          <p:cNvGraphicFramePr>
            <a:graphicFrameLocks noGrp="1"/>
          </p:cNvGraphicFramePr>
          <p:nvPr/>
        </p:nvGraphicFramePr>
        <p:xfrm>
          <a:off x="838199" y="2199181"/>
          <a:ext cx="10655460" cy="1985158"/>
        </p:xfrm>
        <a:graphic>
          <a:graphicData uri="http://schemas.openxmlformats.org/drawingml/2006/table">
            <a:tbl>
              <a:tblPr firstRow="1" bandRow="1">
                <a:tableStyleId>{7E9639D4-E3E2-4D34-9284-5A2195B3D0D7}</a:tableStyleId>
              </a:tblPr>
              <a:tblGrid>
                <a:gridCol w="2124617">
                  <a:extLst>
                    <a:ext uri="{9D8B030D-6E8A-4147-A177-3AD203B41FA5}">
                      <a16:colId xmlns:a16="http://schemas.microsoft.com/office/drawing/2014/main" val="1049135812"/>
                    </a:ext>
                  </a:extLst>
                </a:gridCol>
                <a:gridCol w="1427203">
                  <a:extLst>
                    <a:ext uri="{9D8B030D-6E8A-4147-A177-3AD203B41FA5}">
                      <a16:colId xmlns:a16="http://schemas.microsoft.com/office/drawing/2014/main" val="4152984302"/>
                    </a:ext>
                  </a:extLst>
                </a:gridCol>
                <a:gridCol w="1775910">
                  <a:extLst>
                    <a:ext uri="{9D8B030D-6E8A-4147-A177-3AD203B41FA5}">
                      <a16:colId xmlns:a16="http://schemas.microsoft.com/office/drawing/2014/main" val="1917009995"/>
                    </a:ext>
                  </a:extLst>
                </a:gridCol>
                <a:gridCol w="1775910">
                  <a:extLst>
                    <a:ext uri="{9D8B030D-6E8A-4147-A177-3AD203B41FA5}">
                      <a16:colId xmlns:a16="http://schemas.microsoft.com/office/drawing/2014/main" val="509859330"/>
                    </a:ext>
                  </a:extLst>
                </a:gridCol>
                <a:gridCol w="1775910">
                  <a:extLst>
                    <a:ext uri="{9D8B030D-6E8A-4147-A177-3AD203B41FA5}">
                      <a16:colId xmlns:a16="http://schemas.microsoft.com/office/drawing/2014/main" val="3706917853"/>
                    </a:ext>
                  </a:extLst>
                </a:gridCol>
                <a:gridCol w="1775910">
                  <a:extLst>
                    <a:ext uri="{9D8B030D-6E8A-4147-A177-3AD203B41FA5}">
                      <a16:colId xmlns:a16="http://schemas.microsoft.com/office/drawing/2014/main" val="2914111435"/>
                    </a:ext>
                  </a:extLst>
                </a:gridCol>
              </a:tblGrid>
              <a:tr h="721876">
                <a:tc>
                  <a:txBody>
                    <a:bodyPr/>
                    <a:lstStyle/>
                    <a:p>
                      <a:endParaRPr lang="en-US" dirty="0">
                        <a:solidFill>
                          <a:schemeClr val="tx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218919929"/>
                  </a:ext>
                </a:extLst>
              </a:tr>
              <a:tr h="1263282">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69292779"/>
                  </a:ext>
                </a:extLst>
              </a:tr>
            </a:tbl>
          </a:graphicData>
        </a:graphic>
      </p:graphicFrame>
      <p:sp>
        <p:nvSpPr>
          <p:cNvPr id="7" name="TextBox 6">
            <a:extLst>
              <a:ext uri="{FF2B5EF4-FFF2-40B4-BE49-F238E27FC236}">
                <a16:creationId xmlns:a16="http://schemas.microsoft.com/office/drawing/2014/main" id="{D7912048-90A6-7E73-98CE-97D519DE0CE5}"/>
              </a:ext>
            </a:extLst>
          </p:cNvPr>
          <p:cNvSpPr txBox="1"/>
          <p:nvPr/>
        </p:nvSpPr>
        <p:spPr>
          <a:xfrm>
            <a:off x="838199" y="3142115"/>
            <a:ext cx="2307772"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Word-level prosodic unit</a:t>
            </a:r>
          </a:p>
        </p:txBody>
      </p:sp>
      <p:sp>
        <p:nvSpPr>
          <p:cNvPr id="8" name="TextBox 7">
            <a:extLst>
              <a:ext uri="{FF2B5EF4-FFF2-40B4-BE49-F238E27FC236}">
                <a16:creationId xmlns:a16="http://schemas.microsoft.com/office/drawing/2014/main" id="{35E23EE5-D7EC-F107-0B40-7AA567A46AA1}"/>
              </a:ext>
            </a:extLst>
          </p:cNvPr>
          <p:cNvSpPr txBox="1"/>
          <p:nvPr/>
        </p:nvSpPr>
        <p:spPr>
          <a:xfrm>
            <a:off x="7844912" y="2328331"/>
            <a:ext cx="174891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French</a:t>
            </a:r>
          </a:p>
        </p:txBody>
      </p:sp>
      <p:sp>
        <p:nvSpPr>
          <p:cNvPr id="9" name="TextBox 8">
            <a:extLst>
              <a:ext uri="{FF2B5EF4-FFF2-40B4-BE49-F238E27FC236}">
                <a16:creationId xmlns:a16="http://schemas.microsoft.com/office/drawing/2014/main" id="{F3B69BE0-7ED0-FF69-FB0A-A23400573A31}"/>
              </a:ext>
            </a:extLst>
          </p:cNvPr>
          <p:cNvSpPr txBox="1"/>
          <p:nvPr/>
        </p:nvSpPr>
        <p:spPr>
          <a:xfrm>
            <a:off x="9593824" y="2328331"/>
            <a:ext cx="191457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Indonesian</a:t>
            </a:r>
            <a:endPar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E4A4208-FBC1-4AB7-2FEB-CB797CC86E9A}"/>
              </a:ext>
            </a:extLst>
          </p:cNvPr>
          <p:cNvSpPr txBox="1"/>
          <p:nvPr/>
        </p:nvSpPr>
        <p:spPr>
          <a:xfrm>
            <a:off x="2906661" y="2328331"/>
            <a:ext cx="1369143"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Dutch</a:t>
            </a:r>
            <a:endPar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7B56BAD8-89FC-CC3E-A303-C604523AF72A}"/>
              </a:ext>
            </a:extLst>
          </p:cNvPr>
          <p:cNvSpPr txBox="1"/>
          <p:nvPr/>
        </p:nvSpPr>
        <p:spPr>
          <a:xfrm>
            <a:off x="4290549" y="2328331"/>
            <a:ext cx="180545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Japanese</a:t>
            </a:r>
            <a:endPar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a:extLst>
              <a:ext uri="{FF2B5EF4-FFF2-40B4-BE49-F238E27FC236}">
                <a16:creationId xmlns:a16="http://schemas.microsoft.com/office/drawing/2014/main" id="{1A0160BE-96CE-6F18-07B9-8ABDCF24F9C3}"/>
              </a:ext>
            </a:extLst>
          </p:cNvPr>
          <p:cNvSpPr txBox="1"/>
          <p:nvPr/>
        </p:nvSpPr>
        <p:spPr>
          <a:xfrm>
            <a:off x="6110745" y="2328331"/>
            <a:ext cx="1734167"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Persian</a:t>
            </a:r>
            <a:endPar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a:extLst>
              <a:ext uri="{FF2B5EF4-FFF2-40B4-BE49-F238E27FC236}">
                <a16:creationId xmlns:a16="http://schemas.microsoft.com/office/drawing/2014/main" id="{44E3B958-96AE-265D-8072-04C46E7D3555}"/>
              </a:ext>
            </a:extLst>
          </p:cNvPr>
          <p:cNvSpPr txBox="1"/>
          <p:nvPr/>
        </p:nvSpPr>
        <p:spPr>
          <a:xfrm>
            <a:off x="3155256" y="3297632"/>
            <a:ext cx="109199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stress</a:t>
            </a:r>
          </a:p>
        </p:txBody>
      </p:sp>
      <p:sp>
        <p:nvSpPr>
          <p:cNvPr id="15" name="TextBox 14">
            <a:extLst>
              <a:ext uri="{FF2B5EF4-FFF2-40B4-BE49-F238E27FC236}">
                <a16:creationId xmlns:a16="http://schemas.microsoft.com/office/drawing/2014/main" id="{2C739B9F-D53C-557C-5E3D-112C8CF442C9}"/>
              </a:ext>
            </a:extLst>
          </p:cNvPr>
          <p:cNvSpPr txBox="1"/>
          <p:nvPr/>
        </p:nvSpPr>
        <p:spPr>
          <a:xfrm>
            <a:off x="4247250" y="2970926"/>
            <a:ext cx="176981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lexical pitch accent</a:t>
            </a:r>
          </a:p>
        </p:txBody>
      </p:sp>
      <p:sp>
        <p:nvSpPr>
          <p:cNvPr id="16" name="TextBox 15">
            <a:extLst>
              <a:ext uri="{FF2B5EF4-FFF2-40B4-BE49-F238E27FC236}">
                <a16:creationId xmlns:a16="http://schemas.microsoft.com/office/drawing/2014/main" id="{BCCB8341-4A4F-7D79-785C-AA92E82B53DE}"/>
              </a:ext>
            </a:extLst>
          </p:cNvPr>
          <p:cNvSpPr txBox="1"/>
          <p:nvPr/>
        </p:nvSpPr>
        <p:spPr>
          <a:xfrm>
            <a:off x="6035632" y="2970926"/>
            <a:ext cx="176981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stress or pitch accent</a:t>
            </a: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00009F75-1A1A-46BD-2408-EEFAB2D8A25A}"/>
              </a:ext>
            </a:extLst>
          </p:cNvPr>
          <p:cNvSpPr txBox="1"/>
          <p:nvPr/>
        </p:nvSpPr>
        <p:spPr>
          <a:xfrm>
            <a:off x="7805441" y="3297632"/>
            <a:ext cx="176981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N/A</a:t>
            </a: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8" name="TextBox 17">
            <a:extLst>
              <a:ext uri="{FF2B5EF4-FFF2-40B4-BE49-F238E27FC236}">
                <a16:creationId xmlns:a16="http://schemas.microsoft.com/office/drawing/2014/main" id="{EE06C922-95D4-E356-7A2F-4B2F3223AD78}"/>
              </a:ext>
            </a:extLst>
          </p:cNvPr>
          <p:cNvSpPr txBox="1"/>
          <p:nvPr/>
        </p:nvSpPr>
        <p:spPr>
          <a:xfrm>
            <a:off x="9583989" y="3297632"/>
            <a:ext cx="176981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N/A</a:t>
            </a: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9" name="Content Placeholder 2">
            <a:extLst>
              <a:ext uri="{FF2B5EF4-FFF2-40B4-BE49-F238E27FC236}">
                <a16:creationId xmlns:a16="http://schemas.microsoft.com/office/drawing/2014/main" id="{512B9E45-ECEA-1F1A-45A2-7EA3D49F2137}"/>
              </a:ext>
            </a:extLst>
          </p:cNvPr>
          <p:cNvSpPr txBox="1">
            <a:spLocks/>
          </p:cNvSpPr>
          <p:nvPr/>
        </p:nvSpPr>
        <p:spPr>
          <a:xfrm>
            <a:off x="838199" y="4390287"/>
            <a:ext cx="10515600" cy="92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French and Indonesian listeners were insensitive to stress contrasts.</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20" name="Content Placeholder 2">
            <a:extLst>
              <a:ext uri="{FF2B5EF4-FFF2-40B4-BE49-F238E27FC236}">
                <a16:creationId xmlns:a16="http://schemas.microsoft.com/office/drawing/2014/main" id="{A28D534B-BB53-1DD5-ECED-0AA6690AE064}"/>
              </a:ext>
            </a:extLst>
          </p:cNvPr>
          <p:cNvSpPr txBox="1">
            <a:spLocks/>
          </p:cNvSpPr>
          <p:nvPr/>
        </p:nvSpPr>
        <p:spPr>
          <a:xfrm>
            <a:off x="812391" y="5272104"/>
            <a:ext cx="10515600" cy="92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Speakers of languages with </a:t>
            </a:r>
            <a:r>
              <a:rPr lang="en-US" i="1" dirty="0">
                <a:solidFill>
                  <a:prstClr val="black"/>
                </a:solidFill>
                <a:latin typeface="Verdana" panose="020B0604030504040204" pitchFamily="34" charset="0"/>
                <a:ea typeface="Verdana" panose="020B0604030504040204" pitchFamily="34" charset="0"/>
                <a:cs typeface="Verdana" panose="020B0604030504040204" pitchFamily="34" charset="0"/>
              </a:rPr>
              <a:t>no</a:t>
            </a: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 word-level prosodic category</a:t>
            </a:r>
          </a:p>
          <a:p>
            <a:pPr marL="457200" lvl="1" indent="0">
              <a:buNone/>
              <a:defRPr/>
            </a:pP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…would be insensitive to </a:t>
            </a:r>
            <a:r>
              <a:rPr lang="en-US" i="1" dirty="0">
                <a:solidFill>
                  <a:prstClr val="black"/>
                </a:solidFill>
                <a:latin typeface="Verdana" panose="020B0604030504040204" pitchFamily="34" charset="0"/>
                <a:ea typeface="Verdana" panose="020B0604030504040204" pitchFamily="34" charset="0"/>
                <a:cs typeface="Verdana" panose="020B0604030504040204" pitchFamily="34" charset="0"/>
              </a:rPr>
              <a:t>any</a:t>
            </a: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 world-level prosodic contrasts.</a:t>
            </a:r>
            <a:endParaRPr lang="en-US" dirty="0">
              <a:latin typeface="Verdana" panose="020B0604030504040204" pitchFamily="34" charset="0"/>
              <a:ea typeface="Verdana" panose="020B0604030504040204" pitchFamily="34" charset="0"/>
              <a:cs typeface="Verdana" panose="020B0604030504040204" pitchFamily="34" charset="0"/>
            </a:endParaRPr>
          </a:p>
        </p:txBody>
      </p:sp>
      <p:grpSp>
        <p:nvGrpSpPr>
          <p:cNvPr id="29" name="Group 28">
            <a:extLst>
              <a:ext uri="{FF2B5EF4-FFF2-40B4-BE49-F238E27FC236}">
                <a16:creationId xmlns:a16="http://schemas.microsoft.com/office/drawing/2014/main" id="{F0EBBF7B-CA0A-A02C-3DDD-E5C7CFF41C59}"/>
              </a:ext>
            </a:extLst>
          </p:cNvPr>
          <p:cNvGrpSpPr/>
          <p:nvPr/>
        </p:nvGrpSpPr>
        <p:grpSpPr>
          <a:xfrm>
            <a:off x="3594100" y="2789996"/>
            <a:ext cx="1545082" cy="1607321"/>
            <a:chOff x="3594100" y="2789996"/>
            <a:chExt cx="1545082" cy="1607321"/>
          </a:xfrm>
        </p:grpSpPr>
        <p:cxnSp>
          <p:nvCxnSpPr>
            <p:cNvPr id="21" name="Straight Connector 20">
              <a:extLst>
                <a:ext uri="{FF2B5EF4-FFF2-40B4-BE49-F238E27FC236}">
                  <a16:creationId xmlns:a16="http://schemas.microsoft.com/office/drawing/2014/main" id="{242E180F-6308-59CE-4FA8-767DE2553288}"/>
                </a:ext>
              </a:extLst>
            </p:cNvPr>
            <p:cNvCxnSpPr/>
            <p:nvPr/>
          </p:nvCxnSpPr>
          <p:spPr>
            <a:xfrm>
              <a:off x="3594100" y="2789996"/>
              <a:ext cx="0" cy="16002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65329F-D958-F54A-056D-8493F573704E}"/>
                </a:ext>
              </a:extLst>
            </p:cNvPr>
            <p:cNvCxnSpPr>
              <a:cxnSpLocks/>
            </p:cNvCxnSpPr>
            <p:nvPr/>
          </p:nvCxnSpPr>
          <p:spPr>
            <a:xfrm flipH="1" flipV="1">
              <a:off x="3594100" y="4390287"/>
              <a:ext cx="1545082" cy="7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87F0F0-24C0-FA1F-9FEA-41377779EBEE}"/>
                </a:ext>
              </a:extLst>
            </p:cNvPr>
            <p:cNvCxnSpPr>
              <a:cxnSpLocks/>
            </p:cNvCxnSpPr>
            <p:nvPr/>
          </p:nvCxnSpPr>
          <p:spPr>
            <a:xfrm flipV="1">
              <a:off x="5139182" y="4081365"/>
              <a:ext cx="0" cy="3159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141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9" grpId="0"/>
      <p:bldP spid="11" grpId="0"/>
      <p:bldP spid="12" grpId="0"/>
      <p:bldP spid="13" grpId="0"/>
      <p:bldP spid="14" grpId="0"/>
      <p:bldP spid="15" grpId="0"/>
      <p:bldP spid="1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1F17B1-A7AB-0B62-3850-49F188F82BCD}"/>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3" name="Content Placeholder 2">
            <a:extLst>
              <a:ext uri="{FF2B5EF4-FFF2-40B4-BE49-F238E27FC236}">
                <a16:creationId xmlns:a16="http://schemas.microsoft.com/office/drawing/2014/main" id="{B93BD441-2898-BF2D-BEED-C55D831ACBDC}"/>
              </a:ext>
            </a:extLst>
          </p:cNvPr>
          <p:cNvSpPr txBox="1">
            <a:spLocks/>
          </p:cNvSpPr>
          <p:nvPr/>
        </p:nvSpPr>
        <p:spPr>
          <a:xfrm>
            <a:off x="399287" y="1312752"/>
            <a:ext cx="11267993" cy="541177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8" lvl="1" indent="0">
              <a:lnSpc>
                <a:spcPct val="100000"/>
              </a:lnSpc>
              <a:spcBef>
                <a:spcPts val="0"/>
              </a:spcBef>
              <a:buNone/>
            </a:pP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Atagi, E., &amp; Bent, T. (2016). Auditory free classification of native and </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nonnative</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speech by </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nonnative</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listeners.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Applied Psycholinguistics</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37</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(2), 241-263</a:t>
            </a:r>
          </a:p>
          <a:p>
            <a:pPr marL="14288" lvl="1" indent="0">
              <a:lnSpc>
                <a:spcPct val="100000"/>
              </a:lnSpc>
              <a:spcBef>
                <a:spcPts val="0"/>
              </a:spcBef>
              <a:buNone/>
            </a:pP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Chen, J., Antoniou, M., &amp; Best, C. T. (2023). Phonological and phonetic contributions to perception of non-native lexical tones by tone language listeners: Effects of memory load and stimulus variability. Journal of Phonetics, 96, 101199</a:t>
            </a:r>
          </a:p>
          <a:p>
            <a:pPr marL="14288" lvl="1" indent="0">
              <a:lnSpc>
                <a:spcPct val="100000"/>
              </a:lnSpc>
              <a:spcBef>
                <a:spcPts val="0"/>
              </a:spcBef>
              <a:buNone/>
            </a:pP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Clopper, C. G. (2008). Auditory free classification: Methods and analysis.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Behavior Research Methods</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40</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(2), 575-581.</a:t>
            </a:r>
          </a:p>
          <a:p>
            <a:pPr marL="14288" lvl="1" indent="0">
              <a:lnSpc>
                <a:spcPct val="100000"/>
              </a:lnSpc>
              <a:spcBef>
                <a:spcPts val="0"/>
              </a:spcBef>
              <a:buNone/>
            </a:pPr>
            <a:r>
              <a:rPr lang="en-US" sz="2800" dirty="0" err="1">
                <a:latin typeface="Verdana" panose="020B0604030504040204" pitchFamily="34" charset="0"/>
                <a:ea typeface="Verdana" panose="020B0604030504040204" pitchFamily="34" charset="0"/>
                <a:cs typeface="Verdana" panose="020B0604030504040204" pitchFamily="34" charset="0"/>
              </a:rPr>
              <a:t>Donhauser</a:t>
            </a:r>
            <a:r>
              <a:rPr lang="en-US" sz="2800" dirty="0">
                <a:latin typeface="Verdana" panose="020B0604030504040204" pitchFamily="34" charset="0"/>
                <a:ea typeface="Verdana" panose="020B0604030504040204" pitchFamily="34" charset="0"/>
                <a:cs typeface="Verdana" panose="020B0604030504040204" pitchFamily="34" charset="0"/>
              </a:rPr>
              <a:t>, P. W., &amp; Klein, D. (2022). Audio-Tokens: A toolbox for rating, sorting and comparing audio samples in the browser. Behavior Research Methods, 1-8.</a:t>
            </a:r>
          </a:p>
          <a:p>
            <a:pPr marL="14288" lvl="1" indent="0">
              <a:lnSpc>
                <a:spcPct val="100000"/>
              </a:lnSpc>
              <a:spcBef>
                <a:spcPts val="0"/>
              </a:spcBef>
              <a:buNone/>
            </a:pPr>
            <a:r>
              <a:rPr lang="en-US" sz="2800" dirty="0" err="1">
                <a:latin typeface="Verdana" panose="020B0604030504040204" pitchFamily="34" charset="0"/>
                <a:ea typeface="Verdana" panose="020B0604030504040204" pitchFamily="34" charset="0"/>
                <a:cs typeface="Verdana" panose="020B0604030504040204" pitchFamily="34" charset="0"/>
              </a:rPr>
              <a:t>Dupoux</a:t>
            </a:r>
            <a:r>
              <a:rPr lang="en-US" sz="2800" dirty="0">
                <a:latin typeface="Verdana" panose="020B0604030504040204" pitchFamily="34" charset="0"/>
                <a:ea typeface="Verdana" panose="020B0604030504040204" pitchFamily="34" charset="0"/>
                <a:cs typeface="Verdana" panose="020B0604030504040204" pitchFamily="34" charset="0"/>
              </a:rPr>
              <a:t>, E., </a:t>
            </a:r>
            <a:r>
              <a:rPr lang="en-US" sz="2800" dirty="0" err="1">
                <a:latin typeface="Verdana" panose="020B0604030504040204" pitchFamily="34" charset="0"/>
                <a:ea typeface="Verdana" panose="020B0604030504040204" pitchFamily="34" charset="0"/>
                <a:cs typeface="Verdana" panose="020B0604030504040204" pitchFamily="34" charset="0"/>
              </a:rPr>
              <a:t>Peperkamp</a:t>
            </a:r>
            <a:r>
              <a:rPr lang="en-US" sz="2800" dirty="0">
                <a:latin typeface="Verdana" panose="020B0604030504040204" pitchFamily="34" charset="0"/>
                <a:ea typeface="Verdana" panose="020B0604030504040204" pitchFamily="34" charset="0"/>
                <a:cs typeface="Verdana" panose="020B0604030504040204" pitchFamily="34" charset="0"/>
              </a:rPr>
              <a:t>, S., &amp; Sebastián-</a:t>
            </a:r>
            <a:r>
              <a:rPr lang="en-US" sz="2800" dirty="0" err="1">
                <a:latin typeface="Verdana" panose="020B0604030504040204" pitchFamily="34" charset="0"/>
                <a:ea typeface="Verdana" panose="020B0604030504040204" pitchFamily="34" charset="0"/>
                <a:cs typeface="Verdana" panose="020B0604030504040204" pitchFamily="34" charset="0"/>
              </a:rPr>
              <a:t>Gallés</a:t>
            </a:r>
            <a:r>
              <a:rPr lang="en-US" sz="2800" dirty="0">
                <a:latin typeface="Verdana" panose="020B0604030504040204" pitchFamily="34" charset="0"/>
                <a:ea typeface="Verdana" panose="020B0604030504040204" pitchFamily="34" charset="0"/>
                <a:cs typeface="Verdana" panose="020B0604030504040204" pitchFamily="34" charset="0"/>
              </a:rPr>
              <a:t>, N. (2001). A robust method to study stress “deafness”. The Journal of the Acoustical Society of America, 110(3), 1606-1618.</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Dupoux</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E., Sebastián-</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Gallés</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N., Navarrete, E., &amp; </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Peperkamp</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S. (2008). Persistent stress ‘deafness’: The case of French learners of Spanish.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Cognition</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106</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(2), 682-706.</a:t>
            </a:r>
          </a:p>
          <a:p>
            <a:pPr marL="14288" lvl="1" indent="0">
              <a:lnSpc>
                <a:spcPct val="100000"/>
              </a:lnSpc>
              <a:spcBef>
                <a:spcPts val="0"/>
              </a:spcBef>
              <a:buNone/>
            </a:pPr>
            <a:r>
              <a:rPr lang="en-CA" sz="2800" dirty="0" err="1">
                <a:latin typeface="Verdana" panose="020B0604030504040204" pitchFamily="34" charset="0"/>
                <a:ea typeface="Verdana" panose="020B0604030504040204" pitchFamily="34" charset="0"/>
                <a:cs typeface="Verdana" panose="020B0604030504040204" pitchFamily="34" charset="0"/>
              </a:rPr>
              <a:t>Godjevac</a:t>
            </a:r>
            <a:r>
              <a:rPr lang="en-CA" sz="2800" dirty="0">
                <a:latin typeface="Verdana" panose="020B0604030504040204" pitchFamily="34" charset="0"/>
                <a:ea typeface="Verdana" panose="020B0604030504040204" pitchFamily="34" charset="0"/>
                <a:cs typeface="Verdana" panose="020B0604030504040204" pitchFamily="34" charset="0"/>
              </a:rPr>
              <a:t>, S. (2005). Transcribing Serbo-Croatian Intonation. In S-A. Jun (Ed.), Prosodic typology: The phonology of intonation and phrasing (pp. 146–171). Oxford: Oxford University Press.</a:t>
            </a:r>
            <a:endPar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endParaRPr>
          </a:p>
          <a:p>
            <a:pPr marL="14288" lvl="1" indent="0">
              <a:lnSpc>
                <a:spcPct val="100000"/>
              </a:lnSpc>
              <a:spcBef>
                <a:spcPts val="0"/>
              </a:spcBef>
              <a:buNone/>
            </a:pPr>
            <a:r>
              <a:rPr lang="en-CA" sz="2800" dirty="0">
                <a:latin typeface="Verdana" panose="020B0604030504040204" pitchFamily="34" charset="0"/>
                <a:ea typeface="Verdana" panose="020B0604030504040204" pitchFamily="34" charset="0"/>
                <a:cs typeface="Verdana" panose="020B0604030504040204" pitchFamily="34" charset="0"/>
              </a:rPr>
              <a:t>Grice, M., Ritter, S., Niemann, H., </a:t>
            </a:r>
            <a:r>
              <a:rPr lang="en-CA" sz="2800" dirty="0" err="1">
                <a:latin typeface="Verdana" panose="020B0604030504040204" pitchFamily="34" charset="0"/>
                <a:ea typeface="Verdana" panose="020B0604030504040204" pitchFamily="34" charset="0"/>
                <a:cs typeface="Verdana" panose="020B0604030504040204" pitchFamily="34" charset="0"/>
              </a:rPr>
              <a:t>Roettger</a:t>
            </a:r>
            <a:r>
              <a:rPr lang="en-CA" sz="2800" dirty="0">
                <a:latin typeface="Verdana" panose="020B0604030504040204" pitchFamily="34" charset="0"/>
                <a:ea typeface="Verdana" panose="020B0604030504040204" pitchFamily="34" charset="0"/>
                <a:cs typeface="Verdana" panose="020B0604030504040204" pitchFamily="34" charset="0"/>
              </a:rPr>
              <a:t>, T. B. (2017). Integrating the discreteness and continuity of intonational categories. Journal of Phonetics, 64, 90–107</a:t>
            </a:r>
          </a:p>
          <a:p>
            <a:pPr marL="14288" lvl="1" indent="0">
              <a:lnSpc>
                <a:spcPct val="100000"/>
              </a:lnSpc>
              <a:spcBef>
                <a:spcPts val="0"/>
              </a:spcBef>
              <a:buNone/>
            </a:pP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Imai, S., &amp; Garner, W. R. (1965). Discriminability and preference for attributes in free and constrained classification.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Journal of Experimental Psychology</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69</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(6), 596.</a:t>
            </a:r>
          </a:p>
          <a:p>
            <a:pPr marL="14288" lvl="1" indent="0">
              <a:lnSpc>
                <a:spcPct val="100000"/>
              </a:lnSpc>
              <a:spcBef>
                <a:spcPts val="0"/>
              </a:spcBef>
              <a:buNone/>
            </a:pPr>
            <a:r>
              <a:rPr lang="en-CA" sz="2800" dirty="0">
                <a:latin typeface="Verdana" panose="020B0604030504040204" pitchFamily="34" charset="0"/>
                <a:ea typeface="Verdana" panose="020B0604030504040204" pitchFamily="34" charset="0"/>
                <a:cs typeface="Verdana" panose="020B0604030504040204" pitchFamily="34" charset="0"/>
              </a:rPr>
              <a:t>Kruskal, J. B., &amp; Wish, M. (1978). Multidimensional scaling (No. 11). Sage.</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Lehiste</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I., </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Ivić</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P. (1986). Word and sentence prosody in Serbo-Croatian. Cambridge, MA: MIT Press.</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Levshina</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N. (2015). How to do linguistics with R. Data Exploration and Statistical Analysis, Amsterdam-Philadelphia.</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Nikolić</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D. (2020). F0 Acoustic Parameters’ Effects on Discrimination of Lexical Pitch Accents.</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Nikolić</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D., &amp; Winters, S. (2022). Are Serbian and English listeners insensitive to lexical pitch accents in Serbian?. </a:t>
            </a:r>
            <a:r>
              <a:rPr lang="en-CA" sz="2800" i="1" dirty="0" err="1">
                <a:solidFill>
                  <a:srgbClr val="222222"/>
                </a:solidFill>
                <a:latin typeface="Verdana" panose="020B0604030504040204" pitchFamily="34" charset="0"/>
                <a:ea typeface="Verdana" panose="020B0604030504040204" pitchFamily="34" charset="0"/>
                <a:cs typeface="Verdana" panose="020B0604030504040204" pitchFamily="34" charset="0"/>
              </a:rPr>
              <a:t>Phonetica</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79</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(4), 397-423.</a:t>
            </a:r>
          </a:p>
          <a:p>
            <a:pPr marL="14288" lvl="1" indent="0">
              <a:lnSpc>
                <a:spcPct val="100000"/>
              </a:lnSpc>
              <a:spcBef>
                <a:spcPts val="0"/>
              </a:spcBef>
              <a:buNone/>
            </a:pP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Rahmani</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H., Rietveld, T., &amp; </a:t>
            </a:r>
            <a:r>
              <a:rPr lang="en-CA" sz="2800" dirty="0" err="1">
                <a:solidFill>
                  <a:srgbClr val="222222"/>
                </a:solidFill>
                <a:latin typeface="Verdana" panose="020B0604030504040204" pitchFamily="34" charset="0"/>
                <a:ea typeface="Verdana" panose="020B0604030504040204" pitchFamily="34" charset="0"/>
                <a:cs typeface="Verdana" panose="020B0604030504040204" pitchFamily="34" charset="0"/>
              </a:rPr>
              <a:t>Gussenhoven</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C. (2015). Stress “deafness” reveals absence of lexical marking of stress or tone in the adult grammar. </a:t>
            </a:r>
            <a:r>
              <a:rPr lang="en-CA" sz="2800" i="1" dirty="0" err="1">
                <a:solidFill>
                  <a:srgbClr val="222222"/>
                </a:solidFill>
                <a:latin typeface="Verdana" panose="020B0604030504040204" pitchFamily="34" charset="0"/>
                <a:ea typeface="Verdana" panose="020B0604030504040204" pitchFamily="34" charset="0"/>
                <a:cs typeface="Verdana" panose="020B0604030504040204" pitchFamily="34" charset="0"/>
              </a:rPr>
              <a:t>PloS</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 one</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10</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(12), e0143968</a:t>
            </a:r>
          </a:p>
          <a:p>
            <a:pPr marL="14288" lvl="1" indent="0">
              <a:lnSpc>
                <a:spcPct val="100000"/>
              </a:lnSpc>
              <a:spcBef>
                <a:spcPts val="0"/>
              </a:spcBef>
              <a:buNone/>
            </a:pPr>
            <a:r>
              <a:rPr lang="en-CA" sz="2800" dirty="0">
                <a:latin typeface="Verdana" panose="020B0604030504040204" pitchFamily="34" charset="0"/>
                <a:ea typeface="Verdana" panose="020B0604030504040204" pitchFamily="34" charset="0"/>
                <a:cs typeface="Verdana" panose="020B0604030504040204" pitchFamily="34" charset="0"/>
              </a:rPr>
              <a:t>RStudio Team. (2019). RStudio: Integrated Development for R. RStudio, PBC, Boston, MA. </a:t>
            </a:r>
            <a:r>
              <a:rPr lang="en-CA" sz="2800" dirty="0">
                <a:latin typeface="Verdana" panose="020B0604030504040204" pitchFamily="34" charset="0"/>
                <a:ea typeface="Verdana" panose="020B0604030504040204" pitchFamily="34" charset="0"/>
                <a:cs typeface="Verdana" panose="020B0604030504040204" pitchFamily="34" charset="0"/>
                <a:hlinkClick r:id="rId3"/>
              </a:rPr>
              <a:t>http://www.rstudio.com/</a:t>
            </a:r>
            <a:r>
              <a:rPr lang="en-CA" sz="2800" dirty="0">
                <a:latin typeface="Verdana" panose="020B0604030504040204" pitchFamily="34" charset="0"/>
                <a:ea typeface="Verdana" panose="020B0604030504040204" pitchFamily="34" charset="0"/>
                <a:cs typeface="Verdana" panose="020B0604030504040204" pitchFamily="34" charset="0"/>
              </a:rPr>
              <a:t>.</a:t>
            </a:r>
          </a:p>
          <a:p>
            <a:pPr marL="14288" lvl="1" indent="0">
              <a:lnSpc>
                <a:spcPct val="100000"/>
              </a:lnSpc>
              <a:spcBef>
                <a:spcPts val="0"/>
              </a:spcBef>
              <a:buNone/>
            </a:pP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Theodore, R. M. (2021). Conducting speech perception experiments remotely: Some tools, successes, and challenges.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The Journal of the Acoustical Society of America</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 </a:t>
            </a:r>
            <a:r>
              <a:rPr lang="en-CA" sz="2800" i="1" dirty="0">
                <a:solidFill>
                  <a:srgbClr val="222222"/>
                </a:solidFill>
                <a:latin typeface="Verdana" panose="020B0604030504040204" pitchFamily="34" charset="0"/>
                <a:ea typeface="Verdana" panose="020B0604030504040204" pitchFamily="34" charset="0"/>
                <a:cs typeface="Verdana" panose="020B0604030504040204" pitchFamily="34" charset="0"/>
              </a:rPr>
              <a:t>149</a:t>
            </a:r>
            <a:r>
              <a:rPr lang="en-CA" sz="2800" dirty="0">
                <a:solidFill>
                  <a:srgbClr val="222222"/>
                </a:solidFill>
                <a:latin typeface="Verdana" panose="020B0604030504040204" pitchFamily="34" charset="0"/>
                <a:ea typeface="Verdana" panose="020B0604030504040204" pitchFamily="34" charset="0"/>
                <a:cs typeface="Verdana" panose="020B0604030504040204" pitchFamily="34" charset="0"/>
              </a:rPr>
              <a:t>(4), A109-A110. </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14288" lvl="1" indent="0">
              <a:lnSpc>
                <a:spcPct val="100000"/>
              </a:lnSpc>
              <a:spcBef>
                <a:spcPts val="0"/>
              </a:spcBef>
              <a:buNone/>
            </a:pP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45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Previous Research</a:t>
            </a:r>
          </a:p>
        </p:txBody>
      </p:sp>
      <p:sp>
        <p:nvSpPr>
          <p:cNvPr id="5" name="Content Placeholder 2">
            <a:extLst>
              <a:ext uri="{FF2B5EF4-FFF2-40B4-BE49-F238E27FC236}">
                <a16:creationId xmlns:a16="http://schemas.microsoft.com/office/drawing/2014/main" id="{26888B77-409C-A629-58E6-A97D40338EDC}"/>
              </a:ext>
            </a:extLst>
          </p:cNvPr>
          <p:cNvSpPr txBox="1">
            <a:spLocks/>
          </p:cNvSpPr>
          <p:nvPr/>
        </p:nvSpPr>
        <p:spPr>
          <a:xfrm>
            <a:off x="838199" y="1213613"/>
            <a:ext cx="10515600" cy="4315317"/>
          </a:xfrm>
          <a:prstGeom prst="rect">
            <a:avLst/>
          </a:prstGeom>
        </p:spPr>
        <p:txBody>
          <a:bodyPr>
            <a:norm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defRPr/>
            </a:pP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Nikolic &amp; Winters (2022)</a:t>
            </a: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English (non-native) and Serbian (native) listeners’ discrimination of Serbian lexical pitch accents </a:t>
            </a:r>
          </a:p>
          <a:p>
            <a:pPr lvl="1">
              <a:buClr>
                <a:schemeClr val="tx1"/>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English listeners achieved the same accuracy on the task as Serbian listeners.</a:t>
            </a:r>
          </a:p>
          <a:p>
            <a:pPr lvl="1">
              <a:buClr>
                <a:schemeClr val="tx1"/>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No insensitivity to lexical pitch accents as hypothesized by </a:t>
            </a:r>
            <a:r>
              <a:rPr lang="en-US" sz="2600" dirty="0" err="1">
                <a:latin typeface="Verdana" panose="020B0604030504040204" pitchFamily="34" charset="0"/>
                <a:ea typeface="Verdana" panose="020B0604030504040204" pitchFamily="34" charset="0"/>
                <a:cs typeface="Verdana" panose="020B0604030504040204" pitchFamily="34" charset="0"/>
              </a:rPr>
              <a:t>Rahmani</a:t>
            </a:r>
            <a:r>
              <a:rPr lang="en-US" sz="2600" dirty="0">
                <a:latin typeface="Verdana" panose="020B0604030504040204" pitchFamily="34" charset="0"/>
                <a:ea typeface="Verdana" panose="020B0604030504040204" pitchFamily="34" charset="0"/>
                <a:cs typeface="Verdana" panose="020B0604030504040204" pitchFamily="34" charset="0"/>
              </a:rPr>
              <a:t> et al. (2015).</a:t>
            </a:r>
          </a:p>
        </p:txBody>
      </p:sp>
    </p:spTree>
    <p:extLst>
      <p:ext uri="{BB962C8B-B14F-4D97-AF65-F5344CB8AC3E}">
        <p14:creationId xmlns:p14="http://schemas.microsoft.com/office/powerpoint/2010/main" val="32486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Previous Research</a:t>
            </a:r>
          </a:p>
        </p:txBody>
      </p:sp>
      <p:sp>
        <p:nvSpPr>
          <p:cNvPr id="2" name="Content Placeholder 2">
            <a:extLst>
              <a:ext uri="{FF2B5EF4-FFF2-40B4-BE49-F238E27FC236}">
                <a16:creationId xmlns:a16="http://schemas.microsoft.com/office/drawing/2014/main" id="{777DE563-34F4-7640-7A9E-CC13C15F662E}"/>
              </a:ext>
            </a:extLst>
          </p:cNvPr>
          <p:cNvSpPr txBox="1">
            <a:spLocks/>
          </p:cNvSpPr>
          <p:nvPr/>
        </p:nvSpPr>
        <p:spPr>
          <a:xfrm>
            <a:off x="838200" y="1229338"/>
            <a:ext cx="10515600" cy="4629202"/>
          </a:xfrm>
          <a:prstGeom prst="rect">
            <a:avLst/>
          </a:prstGeom>
        </p:spPr>
        <p:txBody>
          <a:bodyPr>
            <a:norm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defRPr/>
            </a:pPr>
            <a:r>
              <a:rPr lang="en-US" dirty="0">
                <a:solidFill>
                  <a:prstClr val="black"/>
                </a:solidFill>
                <a:latin typeface="Verdana" panose="020B0604030504040204" pitchFamily="34" charset="0"/>
                <a:ea typeface="Verdana" panose="020B0604030504040204" pitchFamily="34" charset="0"/>
                <a:cs typeface="Verdana" panose="020B0604030504040204" pitchFamily="34" charset="0"/>
              </a:rPr>
              <a:t>Sequence Recall Task Problem</a:t>
            </a:r>
          </a:p>
          <a:p>
            <a:pPr lvl="1">
              <a:buClr>
                <a:srgbClr val="C00000"/>
              </a:buClr>
              <a:defRPr/>
            </a:pPr>
            <a:endParaRPr lang="en-US"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1">
              <a:buClr>
                <a:srgbClr val="C00000"/>
              </a:buClr>
              <a:defRPr/>
            </a:pPr>
            <a:r>
              <a:rPr lang="en-US" sz="2800" dirty="0">
                <a:solidFill>
                  <a:prstClr val="black"/>
                </a:solidFill>
                <a:latin typeface="Verdana" panose="020B0604030504040204" pitchFamily="34" charset="0"/>
                <a:ea typeface="Verdana" panose="020B0604030504040204" pitchFamily="34" charset="0"/>
                <a:cs typeface="Verdana" panose="020B0604030504040204" pitchFamily="34" charset="0"/>
              </a:rPr>
              <a:t>Listeners are already given category labels of the two contrasting items.</a:t>
            </a:r>
          </a:p>
          <a:p>
            <a:pPr lvl="2">
              <a:buClr>
                <a:srgbClr val="C00000"/>
              </a:buClr>
              <a:defRPr/>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 They might be insensitive to these two categories and not to the word-level prosodic category</a:t>
            </a:r>
          </a:p>
          <a:p>
            <a:pPr>
              <a:buClr>
                <a:srgbClr val="C00000"/>
              </a:buClr>
              <a:defRPr/>
            </a:pPr>
            <a:endParaRPr lang="en-US" sz="3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1">
              <a:buClr>
                <a:srgbClr val="C00000"/>
              </a:buClr>
              <a:defRPr/>
            </a:pPr>
            <a:r>
              <a:rPr lang="en-US" sz="2800" dirty="0">
                <a:solidFill>
                  <a:prstClr val="black"/>
                </a:solidFill>
                <a:latin typeface="Verdana" panose="020B0604030504040204" pitchFamily="34" charset="0"/>
                <a:ea typeface="Verdana" panose="020B0604030504040204" pitchFamily="34" charset="0"/>
                <a:cs typeface="Verdana" panose="020B0604030504040204" pitchFamily="34" charset="0"/>
              </a:rPr>
              <a:t>The task explores what is *not* there rather than what is</a:t>
            </a:r>
          </a:p>
          <a:p>
            <a:pPr lvl="2">
              <a:buClr>
                <a:srgbClr val="C00000"/>
              </a:buClr>
              <a:defRPr/>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 It attempts to trigger insensitivity to a category </a:t>
            </a:r>
          </a:p>
        </p:txBody>
      </p:sp>
    </p:spTree>
    <p:extLst>
      <p:ext uri="{BB962C8B-B14F-4D97-AF65-F5344CB8AC3E}">
        <p14:creationId xmlns:p14="http://schemas.microsoft.com/office/powerpoint/2010/main" val="7381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The Present Study</a:t>
            </a:r>
          </a:p>
        </p:txBody>
      </p:sp>
      <p:sp>
        <p:nvSpPr>
          <p:cNvPr id="5" name="Content Placeholder 2">
            <a:extLst>
              <a:ext uri="{FF2B5EF4-FFF2-40B4-BE49-F238E27FC236}">
                <a16:creationId xmlns:a16="http://schemas.microsoft.com/office/drawing/2014/main" id="{26888B77-409C-A629-58E6-A97D40338EDC}"/>
              </a:ext>
            </a:extLst>
          </p:cNvPr>
          <p:cNvSpPr txBox="1">
            <a:spLocks/>
          </p:cNvSpPr>
          <p:nvPr/>
        </p:nvSpPr>
        <p:spPr>
          <a:xfrm>
            <a:off x="838199" y="1213613"/>
            <a:ext cx="10515600" cy="5339587"/>
          </a:xfrm>
          <a:prstGeom prst="rect">
            <a:avLst/>
          </a:prstGeom>
        </p:spPr>
        <p:txBody>
          <a:bodyPr>
            <a:norm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Verdana" panose="020B0604030504040204" pitchFamily="34" charset="0"/>
                <a:ea typeface="Verdana" panose="020B0604030504040204" pitchFamily="34" charset="0"/>
                <a:cs typeface="Verdana" panose="020B0604030504040204" pitchFamily="34" charset="0"/>
              </a:rPr>
              <a:t>Our goal was to investigate what the perception of lexical pitch accents would be if there were no pre-existing category labels.</a:t>
            </a:r>
          </a:p>
          <a:p>
            <a:pPr>
              <a:defRPr/>
            </a:pPr>
            <a:endParaRPr lang="en-US" dirty="0">
              <a:latin typeface="Verdana" panose="020B0604030504040204" pitchFamily="34" charset="0"/>
              <a:ea typeface="Verdana" panose="020B0604030504040204" pitchFamily="34" charset="0"/>
              <a:cs typeface="Verdana" panose="020B0604030504040204" pitchFamily="34" charset="0"/>
            </a:endParaRPr>
          </a:p>
          <a:p>
            <a:pPr>
              <a:defRPr/>
            </a:pPr>
            <a:r>
              <a:rPr lang="en-US" dirty="0">
                <a:latin typeface="Verdana" panose="020B0604030504040204" pitchFamily="34" charset="0"/>
                <a:ea typeface="Verdana" panose="020B0604030504040204" pitchFamily="34" charset="0"/>
                <a:cs typeface="Verdana" panose="020B0604030504040204" pitchFamily="34" charset="0"/>
              </a:rPr>
              <a:t>Modified version of the Free Classification Task </a:t>
            </a:r>
            <a:r>
              <a:rPr lang="en-US" sz="2200" dirty="0">
                <a:latin typeface="Verdana" panose="020B0604030504040204" pitchFamily="34" charset="0"/>
                <a:ea typeface="Verdana" panose="020B0604030504040204" pitchFamily="34" charset="0"/>
                <a:cs typeface="Verdana" panose="020B0604030504040204" pitchFamily="34" charset="0"/>
              </a:rPr>
              <a:t>(Imai &amp; Gardner, 1965; Clopper, 2008; Atagi &amp; Bent, 2016)</a:t>
            </a: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No pre-determined category labels</a:t>
            </a:r>
          </a:p>
          <a:p>
            <a:pPr lvl="1">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No pre-determined number of groups</a:t>
            </a:r>
          </a:p>
          <a:p>
            <a:pPr lvl="1">
              <a:buClr>
                <a:schemeClr val="tx1"/>
              </a:buClr>
            </a:pPr>
            <a:r>
              <a:rPr lang="en-US" sz="2800" dirty="0">
                <a:latin typeface="Verdana" panose="020B0604030504040204" pitchFamily="34" charset="0"/>
                <a:ea typeface="Verdana" panose="020B0604030504040204" pitchFamily="34" charset="0"/>
                <a:cs typeface="Verdana" panose="020B0604030504040204" pitchFamily="34" charset="0"/>
              </a:rPr>
              <a:t>Classifications based on similarity</a:t>
            </a:r>
          </a:p>
        </p:txBody>
      </p:sp>
    </p:spTree>
    <p:extLst>
      <p:ext uri="{BB962C8B-B14F-4D97-AF65-F5344CB8AC3E}">
        <p14:creationId xmlns:p14="http://schemas.microsoft.com/office/powerpoint/2010/main" val="253219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5FCF4-C3EF-BD43-82E0-05BC237DAD2A}" type="slidenum">
              <a:rPr kumimoji="0" lang="en-US" sz="10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AB2BA7CE-C00F-D1DA-DB06-F476B72A6F89}"/>
              </a:ext>
            </a:extLst>
          </p:cNvPr>
          <p:cNvSpPr txBox="1">
            <a:spLocks/>
          </p:cNvSpPr>
          <p:nvPr/>
        </p:nvSpPr>
        <p:spPr>
          <a:xfrm>
            <a:off x="399288" y="133477"/>
            <a:ext cx="10515600" cy="1325563"/>
          </a:xfrm>
          <a:prstGeom prst="rect">
            <a:avLst/>
          </a:prstGeom>
        </p:spPr>
        <p:txBody>
          <a:bodyPr anchor="ctr" anchorCtr="0">
            <a:normAutofit/>
          </a:bodyPr>
          <a:lstStyle>
            <a:lvl1pPr algn="l" defTabSz="914400" rtl="0" eaLnBrk="1" latinLnBrk="0" hangingPunct="1">
              <a:lnSpc>
                <a:spcPts val="3800"/>
              </a:lnSpc>
              <a:spcBef>
                <a:spcPct val="0"/>
              </a:spcBef>
              <a:buNone/>
              <a:defRPr sz="3600" b="1" kern="1200">
                <a:solidFill>
                  <a:schemeClr val="accent1"/>
                </a:solidFill>
                <a:latin typeface="+mn-lt"/>
                <a:ea typeface="+mj-ea"/>
                <a:cs typeface="+mj-cs"/>
              </a:defRPr>
            </a:lvl1pPr>
          </a:lstStyle>
          <a:p>
            <a:pPr marL="0" marR="0" lvl="0" indent="0" algn="l" defTabSz="914400" rtl="0" eaLnBrk="1" fontAlgn="auto" latinLnBrk="0" hangingPunct="1">
              <a:lnSpc>
                <a:spcPts val="38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RQ:</a:t>
            </a:r>
          </a:p>
        </p:txBody>
      </p:sp>
      <p:sp>
        <p:nvSpPr>
          <p:cNvPr id="6" name="Content Placeholder 2">
            <a:extLst>
              <a:ext uri="{FF2B5EF4-FFF2-40B4-BE49-F238E27FC236}">
                <a16:creationId xmlns:a16="http://schemas.microsoft.com/office/drawing/2014/main" id="{EAC1F0E8-4241-B295-7CA5-5651D2F34028}"/>
              </a:ext>
            </a:extLst>
          </p:cNvPr>
          <p:cNvSpPr txBox="1">
            <a:spLocks/>
          </p:cNvSpPr>
          <p:nvPr/>
        </p:nvSpPr>
        <p:spPr>
          <a:xfrm>
            <a:off x="740664" y="1361504"/>
            <a:ext cx="10515600" cy="3930932"/>
          </a:xfrm>
          <a:prstGeom prst="rect">
            <a:avLst/>
          </a:prstGeom>
        </p:spPr>
        <p:txBody>
          <a:bodyPr>
            <a:no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C00000"/>
              </a:buClr>
              <a:defRPr/>
            </a:pP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What are the differences in perception of lexical pitch accents between native (Serbian) and non-native (French) listeners?</a:t>
            </a:r>
          </a:p>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endPar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endPar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6912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5FCF4-C3EF-BD43-82E0-05BC237DAD2A}" type="slidenum">
              <a:rPr kumimoji="0" lang="en-US" sz="10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AB2BA7CE-C00F-D1DA-DB06-F476B72A6F89}"/>
              </a:ext>
            </a:extLst>
          </p:cNvPr>
          <p:cNvSpPr txBox="1">
            <a:spLocks/>
          </p:cNvSpPr>
          <p:nvPr/>
        </p:nvSpPr>
        <p:spPr>
          <a:xfrm>
            <a:off x="399288" y="133477"/>
            <a:ext cx="10515600" cy="1325563"/>
          </a:xfrm>
          <a:prstGeom prst="rect">
            <a:avLst/>
          </a:prstGeom>
        </p:spPr>
        <p:txBody>
          <a:bodyPr anchor="ctr" anchorCtr="0">
            <a:normAutofit/>
          </a:bodyPr>
          <a:lstStyle>
            <a:lvl1pPr algn="l" defTabSz="914400" rtl="0" eaLnBrk="1" latinLnBrk="0" hangingPunct="1">
              <a:lnSpc>
                <a:spcPts val="3800"/>
              </a:lnSpc>
              <a:spcBef>
                <a:spcPct val="0"/>
              </a:spcBef>
              <a:buNone/>
              <a:defRPr sz="3600" b="1" kern="1200">
                <a:solidFill>
                  <a:schemeClr val="accent1"/>
                </a:solidFill>
                <a:latin typeface="+mn-lt"/>
                <a:ea typeface="+mj-ea"/>
                <a:cs typeface="+mj-cs"/>
              </a:defRPr>
            </a:lvl1pPr>
          </a:lstStyle>
          <a:p>
            <a:pPr marL="0" marR="0" lvl="0" indent="0" algn="l" defTabSz="914400" rtl="0" eaLnBrk="1" fontAlgn="auto" latinLnBrk="0" hangingPunct="1">
              <a:lnSpc>
                <a:spcPts val="38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Terminology</a:t>
            </a:r>
          </a:p>
        </p:txBody>
      </p:sp>
      <p:sp>
        <p:nvSpPr>
          <p:cNvPr id="6" name="Content Placeholder 2">
            <a:extLst>
              <a:ext uri="{FF2B5EF4-FFF2-40B4-BE49-F238E27FC236}">
                <a16:creationId xmlns:a16="http://schemas.microsoft.com/office/drawing/2014/main" id="{EAC1F0E8-4241-B295-7CA5-5651D2F34028}"/>
              </a:ext>
            </a:extLst>
          </p:cNvPr>
          <p:cNvSpPr txBox="1">
            <a:spLocks/>
          </p:cNvSpPr>
          <p:nvPr/>
        </p:nvSpPr>
        <p:spPr>
          <a:xfrm>
            <a:off x="740664" y="1361504"/>
            <a:ext cx="10515600" cy="3930932"/>
          </a:xfrm>
          <a:prstGeom prst="rect">
            <a:avLst/>
          </a:prstGeom>
        </p:spPr>
        <p:txBody>
          <a:bodyPr>
            <a:no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Perception = the way of hearing and processing stimuli</a:t>
            </a:r>
          </a:p>
          <a:p>
            <a:pPr marL="0" marR="0" lvl="0" indent="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None/>
              <a:tabLst/>
              <a:defRPr/>
            </a:pPr>
            <a:endPar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Lexical pitch accents = word-prosodic categories (stress, tones) that distinguish between the word meaning in languages such as Swedish, Japanese, Basque, and Serbian.</a:t>
            </a:r>
          </a:p>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endPar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90000"/>
              </a:lnSpc>
              <a:spcBef>
                <a:spcPts val="1000"/>
              </a:spcBef>
              <a:spcAft>
                <a:spcPts val="0"/>
              </a:spcAft>
              <a:buClr>
                <a:srgbClr val="C00000"/>
              </a:buClr>
              <a:buSzTx/>
              <a:buFont typeface="Arial" panose="020B0604020202020204" pitchFamily="34" charset="0"/>
              <a:buChar char="•"/>
              <a:tabLst/>
              <a:defRPr/>
            </a:pPr>
            <a:endParaRPr kumimoji="0" lang="en-US" sz="3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19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68595-09BD-C626-2F25-8C735D31C322}"/>
              </a:ext>
            </a:extLst>
          </p:cNvPr>
          <p:cNvSpPr txBox="1">
            <a:spLocks/>
          </p:cNvSpPr>
          <p:nvPr/>
        </p:nvSpPr>
        <p:spPr>
          <a:xfrm>
            <a:off x="399288" y="13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Verdana" panose="020B0604030504040204" pitchFamily="34" charset="0"/>
                <a:ea typeface="Verdana" panose="020B0604030504040204" pitchFamily="34" charset="0"/>
                <a:cs typeface="Verdana" panose="020B0604030504040204" pitchFamily="34" charset="0"/>
              </a:rPr>
              <a:t>The Present Study</a:t>
            </a:r>
          </a:p>
        </p:txBody>
      </p:sp>
      <p:sp>
        <p:nvSpPr>
          <p:cNvPr id="5" name="Content Placeholder 2">
            <a:extLst>
              <a:ext uri="{FF2B5EF4-FFF2-40B4-BE49-F238E27FC236}">
                <a16:creationId xmlns:a16="http://schemas.microsoft.com/office/drawing/2014/main" id="{26888B77-409C-A629-58E6-A97D40338EDC}"/>
              </a:ext>
            </a:extLst>
          </p:cNvPr>
          <p:cNvSpPr txBox="1">
            <a:spLocks/>
          </p:cNvSpPr>
          <p:nvPr/>
        </p:nvSpPr>
        <p:spPr>
          <a:xfrm>
            <a:off x="838199" y="1213613"/>
            <a:ext cx="10515600" cy="5339587"/>
          </a:xfrm>
          <a:prstGeom prst="rect">
            <a:avLst/>
          </a:prstGeom>
        </p:spPr>
        <p:txBody>
          <a:bodyPr>
            <a:normAutofit/>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defRPr/>
            </a:pPr>
            <a:r>
              <a:rPr lang="en-US" dirty="0">
                <a:latin typeface="Verdana" panose="020B0604030504040204" pitchFamily="34" charset="0"/>
                <a:ea typeface="Verdana" panose="020B0604030504040204" pitchFamily="34" charset="0"/>
                <a:cs typeface="Verdana" panose="020B0604030504040204" pitchFamily="34" charset="0"/>
              </a:rPr>
              <a:t>Free Classification Task:</a:t>
            </a:r>
          </a:p>
          <a:p>
            <a:pPr lvl="1">
              <a:defRPr/>
            </a:pPr>
            <a:endParaRPr lang="en-US" dirty="0">
              <a:latin typeface="Verdana" panose="020B0604030504040204" pitchFamily="34" charset="0"/>
              <a:ea typeface="Verdana" panose="020B0604030504040204" pitchFamily="34" charset="0"/>
              <a:cs typeface="Verdana" panose="020B0604030504040204" pitchFamily="34" charset="0"/>
            </a:endParaRPr>
          </a:p>
          <a:p>
            <a:pPr lvl="1">
              <a:buClr>
                <a:schemeClr val="tx1"/>
              </a:buClr>
              <a:defRPr/>
            </a:pPr>
            <a:r>
              <a:rPr lang="en-US" sz="2600" dirty="0">
                <a:latin typeface="Verdana" panose="020B0604030504040204" pitchFamily="34" charset="0"/>
                <a:ea typeface="Verdana" panose="020B0604030504040204" pitchFamily="34" charset="0"/>
                <a:cs typeface="Verdana" panose="020B0604030504040204" pitchFamily="34" charset="0"/>
              </a:rPr>
              <a:t>Mainly used to explore (dis)similarities between regional varieties </a:t>
            </a:r>
            <a:r>
              <a:rPr lang="en-US" sz="2200" dirty="0">
                <a:latin typeface="Verdana" panose="020B0604030504040204" pitchFamily="34" charset="0"/>
                <a:ea typeface="Verdana" panose="020B0604030504040204" pitchFamily="34" charset="0"/>
                <a:cs typeface="Verdana" panose="020B0604030504040204" pitchFamily="34" charset="0"/>
              </a:rPr>
              <a:t>(Clopper &amp; </a:t>
            </a:r>
            <a:r>
              <a:rPr lang="en-US" sz="2200" dirty="0" err="1">
                <a:latin typeface="Verdana" panose="020B0604030504040204" pitchFamily="34" charset="0"/>
                <a:ea typeface="Verdana" panose="020B0604030504040204" pitchFamily="34" charset="0"/>
                <a:cs typeface="Verdana" panose="020B0604030504040204" pitchFamily="34" charset="0"/>
              </a:rPr>
              <a:t>Pisoni</a:t>
            </a:r>
            <a:r>
              <a:rPr lang="en-US" sz="2200" dirty="0">
                <a:latin typeface="Verdana" panose="020B0604030504040204" pitchFamily="34" charset="0"/>
                <a:ea typeface="Verdana" panose="020B0604030504040204" pitchFamily="34" charset="0"/>
                <a:cs typeface="Verdana" panose="020B0604030504040204" pitchFamily="34" charset="0"/>
              </a:rPr>
              <a:t>, 2006; Clopper, 2008; Atagi &amp; Bent, 2013; Bent et al., 2016)</a:t>
            </a:r>
          </a:p>
          <a:p>
            <a:pPr marL="690563" lvl="2" indent="-219075">
              <a:lnSpc>
                <a:spcPct val="100000"/>
              </a:lnSpc>
              <a:spcBef>
                <a:spcPts val="0"/>
              </a:spcBef>
              <a:buClr>
                <a:schemeClr val="tx1"/>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Allows for the greater variation in the ‘perceptual space’</a:t>
            </a:r>
          </a:p>
          <a:p>
            <a:pPr marL="690563" lvl="2" indent="-219075">
              <a:lnSpc>
                <a:spcPct val="100000"/>
              </a:lnSpc>
              <a:spcBef>
                <a:spcPts val="0"/>
              </a:spcBef>
              <a:buClr>
                <a:schemeClr val="tx1"/>
              </a:buClr>
            </a:pPr>
            <a:endParaRPr lang="en-US" sz="2600" dirty="0">
              <a:latin typeface="Verdana" panose="020B0604030504040204" pitchFamily="34" charset="0"/>
              <a:ea typeface="Verdana" panose="020B0604030504040204" pitchFamily="34" charset="0"/>
              <a:cs typeface="Verdana" panose="020B0604030504040204" pitchFamily="34" charset="0"/>
            </a:endParaRPr>
          </a:p>
          <a:p>
            <a:pPr marL="690563" lvl="2" indent="-219075">
              <a:lnSpc>
                <a:spcPct val="100000"/>
              </a:lnSpc>
              <a:spcBef>
                <a:spcPts val="0"/>
              </a:spcBef>
              <a:buClr>
                <a:schemeClr val="tx1"/>
              </a:buClr>
            </a:pPr>
            <a:r>
              <a:rPr lang="en-US" sz="2600" dirty="0">
                <a:latin typeface="Verdana" panose="020B0604030504040204" pitchFamily="34" charset="0"/>
                <a:ea typeface="Verdana" panose="020B0604030504040204" pitchFamily="34" charset="0"/>
                <a:cs typeface="Verdana" panose="020B0604030504040204" pitchFamily="34" charset="0"/>
              </a:rPr>
              <a:t>Data obtained is visualized by using Multidimensional scaling (MDS) and clustering analysis </a:t>
            </a:r>
            <a:r>
              <a:rPr lang="en-US" sz="2200" dirty="0">
                <a:latin typeface="Verdana" panose="020B0604030504040204" pitchFamily="34" charset="0"/>
                <a:ea typeface="Verdana" panose="020B0604030504040204" pitchFamily="34" charset="0"/>
                <a:cs typeface="Verdana" panose="020B0604030504040204" pitchFamily="34" charset="0"/>
              </a:rPr>
              <a:t>(Kruskal &amp; Wish, 1978; </a:t>
            </a:r>
            <a:r>
              <a:rPr lang="en-US" sz="2200" dirty="0" err="1">
                <a:latin typeface="Verdana" panose="020B0604030504040204" pitchFamily="34" charset="0"/>
                <a:ea typeface="Verdana" panose="020B0604030504040204" pitchFamily="34" charset="0"/>
                <a:cs typeface="Verdana" panose="020B0604030504040204" pitchFamily="34" charset="0"/>
              </a:rPr>
              <a:t>Levshina</a:t>
            </a:r>
            <a:r>
              <a:rPr lang="en-US" sz="2200" dirty="0">
                <a:latin typeface="Verdana" panose="020B0604030504040204" pitchFamily="34" charset="0"/>
                <a:ea typeface="Verdana" panose="020B0604030504040204" pitchFamily="34" charset="0"/>
                <a:cs typeface="Verdana" panose="020B0604030504040204" pitchFamily="34" charset="0"/>
              </a:rPr>
              <a:t>, 2015)</a:t>
            </a:r>
          </a:p>
        </p:txBody>
      </p:sp>
    </p:spTree>
    <p:extLst>
      <p:ext uri="{BB962C8B-B14F-4D97-AF65-F5344CB8AC3E}">
        <p14:creationId xmlns:p14="http://schemas.microsoft.com/office/powerpoint/2010/main" val="131874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servative - Widescreen" id="{1FDA4292-5ABC-2347-8AEC-8713E981E356}" vid="{2CAB1A43-65EA-6D44-BFF7-FD9BC8254A46}"/>
    </a:ext>
  </a:ext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1802</Words>
  <Application>Microsoft Macintosh PowerPoint</Application>
  <PresentationFormat>Widescreen</PresentationFormat>
  <Paragraphs>292</Paragraphs>
  <Slides>30</Slides>
  <Notes>30</Notes>
  <HiddenSlides>6</HiddenSlides>
  <MMClips>4</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Cambria Math</vt:lpstr>
      <vt:lpstr>Times New Roman</vt:lpstr>
      <vt:lpstr>Verdana</vt:lpstr>
      <vt:lpstr>Wingdings</vt:lpstr>
      <vt:lpstr>Office Theme 2013 - 2022</vt:lpstr>
      <vt:lpstr>1_Office Theme</vt:lpstr>
      <vt:lpstr>Perception of Serbian Lexical Pitch Accents: Evidence from Native and Non-native Listeners’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 of Serbian Lexical Pitch Accents: Evidence from Native and Non-native Listeners’ Classification</dc:title>
  <dc:creator>Dusan Nikolic</dc:creator>
  <cp:lastModifiedBy>Dusan Nikolic</cp:lastModifiedBy>
  <cp:revision>7</cp:revision>
  <dcterms:created xsi:type="dcterms:W3CDTF">2022-12-19T08:32:32Z</dcterms:created>
  <dcterms:modified xsi:type="dcterms:W3CDTF">2022-12-27T21:08:35Z</dcterms:modified>
</cp:coreProperties>
</file>