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</p:sldMasterIdLst>
  <p:notesMasterIdLst>
    <p:notesMasterId r:id="rId10"/>
  </p:notesMasterIdLst>
  <p:sldIdLst>
    <p:sldId id="258" r:id="rId3"/>
    <p:sldId id="290" r:id="rId4"/>
    <p:sldId id="291" r:id="rId5"/>
    <p:sldId id="292" r:id="rId6"/>
    <p:sldId id="293" r:id="rId7"/>
    <p:sldId id="295" r:id="rId8"/>
    <p:sldId id="294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3064"/>
    <a:srgbClr val="9CD179"/>
    <a:srgbClr val="535353"/>
    <a:srgbClr val="2661A8"/>
    <a:srgbClr val="CCCCCC"/>
    <a:srgbClr val="EEEEEE"/>
    <a:srgbClr val="C64040"/>
    <a:srgbClr val="72A3D3"/>
    <a:srgbClr val="950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7810" autoAdjust="0"/>
  </p:normalViewPr>
  <p:slideViewPr>
    <p:cSldViewPr>
      <p:cViewPr varScale="1">
        <p:scale>
          <a:sx n="125" d="100"/>
          <a:sy n="125" d="100"/>
        </p:scale>
        <p:origin x="-1168" y="-104"/>
      </p:cViewPr>
      <p:guideLst>
        <p:guide orient="horz" pos="1620"/>
        <p:guide pos="2880"/>
        <p:guide pos="221"/>
        <p:guide pos="5546"/>
      </p:guideLst>
    </p:cSldViewPr>
  </p:slideViewPr>
  <p:outlineViewPr>
    <p:cViewPr>
      <p:scale>
        <a:sx n="33" d="100"/>
        <a:sy n="33" d="100"/>
      </p:scale>
      <p:origin x="0" y="34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2511A-3DBA-42E8-9A10-93851B7EDF84}" type="datetimeFigureOut">
              <a:rPr lang="en-US" smtClean="0"/>
              <a:t>9/15/15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7F698-0B6F-4940-9DCA-2675BCEFC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94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37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principle</a:t>
            </a:r>
            <a:r>
              <a:rPr lang="en-US" baseline="0" dirty="0" smtClean="0"/>
              <a:t> this is no different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31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baseline="0" dirty="0" smtClean="0"/>
              <a:t>B</a:t>
            </a:r>
            <a:r>
              <a:rPr lang="en-US" dirty="0" smtClean="0"/>
              <a:t>enefits to client side load balancing.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The operation of Eureka</a:t>
            </a:r>
            <a:r>
              <a:rPr lang="en-US" baseline="0" dirty="0" smtClean="0"/>
              <a:t> is platform agnostic – works equally well in a private data center or a cloud platform like AWS.</a:t>
            </a:r>
            <a:endParaRPr lang="en-US" dirty="0" smtClean="0"/>
          </a:p>
          <a:p>
            <a:pPr marL="171450" indent="-171450">
              <a:buFontTx/>
              <a:buChar char="•"/>
            </a:pPr>
            <a:r>
              <a:rPr lang="en-US" dirty="0" smtClean="0"/>
              <a:t>Anything</a:t>
            </a:r>
            <a:r>
              <a:rPr lang="en-US" baseline="0" dirty="0" smtClean="0"/>
              <a:t> that needs to operate against the set of all services operates against the service discovery platform.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60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0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1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7471" y="155448"/>
            <a:ext cx="8456803" cy="514350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0C306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638550"/>
          </a:xfrm>
        </p:spPr>
        <p:txBody>
          <a:bodyPr>
            <a:normAutofit/>
          </a:bodyPr>
          <a:lstStyle>
            <a:lvl1pPr>
              <a:defRPr sz="1800"/>
            </a:lvl1pPr>
            <a:lvl2pPr marL="742950" indent="-285750">
              <a:buSzPct val="8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buSzPct val="60000"/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SzPct val="60000"/>
              <a:buFont typeface="Courier New" panose="02070309020205020404" pitchFamily="49" charset="0"/>
              <a:buChar char="o"/>
              <a:defRPr sz="1800"/>
            </a:lvl4pPr>
            <a:lvl5pPr marL="2057400" indent="-228600">
              <a:buSzPct val="60000"/>
              <a:buFont typeface="Courier New" panose="02070309020205020404" pitchFamily="49" charset="0"/>
              <a:buChar char="o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6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Content (2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C306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00113"/>
            <a:ext cx="4038600" cy="254555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900113"/>
            <a:ext cx="4038600" cy="254555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895350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1375170"/>
            <a:ext cx="4040188" cy="31777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2500" y="895350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2500" y="1375170"/>
            <a:ext cx="4041775" cy="31777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47471" y="155448"/>
            <a:ext cx="8456803" cy="51232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6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5280" y="2038350"/>
            <a:ext cx="8453440" cy="633413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rgbClr val="0C306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4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6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188970" y="342689"/>
            <a:ext cx="2762250" cy="924079"/>
            <a:chOff x="3188970" y="342689"/>
            <a:chExt cx="2762250" cy="924079"/>
          </a:xfrm>
        </p:grpSpPr>
        <p:sp>
          <p:nvSpPr>
            <p:cNvPr id="8" name="Rectangle 6"/>
            <p:cNvSpPr/>
            <p:nvPr/>
          </p:nvSpPr>
          <p:spPr>
            <a:xfrm>
              <a:off x="3188970" y="342689"/>
              <a:ext cx="2762250" cy="924079"/>
            </a:xfrm>
            <a:custGeom>
              <a:avLst/>
              <a:gdLst/>
              <a:ahLst/>
              <a:cxnLst/>
              <a:rect l="l" t="t" r="r" b="b"/>
              <a:pathLst>
                <a:path w="2762250" h="924079">
                  <a:moveTo>
                    <a:pt x="2762250" y="0"/>
                  </a:moveTo>
                  <a:lnTo>
                    <a:pt x="2762250" y="809597"/>
                  </a:lnTo>
                  <a:cubicBezTo>
                    <a:pt x="1855951" y="1147495"/>
                    <a:pt x="906102" y="579536"/>
                    <a:pt x="0" y="924079"/>
                  </a:cubicBezTo>
                  <a:lnTo>
                    <a:pt x="0" y="114483"/>
                  </a:lnTo>
                  <a:cubicBezTo>
                    <a:pt x="906250" y="-225017"/>
                    <a:pt x="1856102" y="342950"/>
                    <a:pt x="2762250" y="0"/>
                  </a:cubicBezTo>
                  <a:close/>
                </a:path>
              </a:pathLst>
            </a:custGeom>
            <a:solidFill>
              <a:srgbClr val="0C306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26406" y="491490"/>
              <a:ext cx="26911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spc="100" dirty="0" smtClean="0">
                  <a:solidFill>
                    <a:srgbClr val="A3E479"/>
                  </a:solidFill>
                  <a:latin typeface="Proxima Nova Rg" pitchFamily="50" charset="0"/>
                </a:rPr>
                <a:t>SPRINGONE2GX</a:t>
              </a:r>
              <a:endParaRPr lang="en-US" sz="2400" b="1" spc="100" dirty="0">
                <a:solidFill>
                  <a:srgbClr val="A3E479"/>
                </a:solidFill>
                <a:latin typeface="Proxima Nova Rg" pitchFamily="50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39077" y="847249"/>
              <a:ext cx="12650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Proxima Nova Rg" pitchFamily="50" charset="0"/>
                </a:rPr>
                <a:t>WASHINGTON, DC</a:t>
              </a:r>
              <a:endParaRPr lang="en-US" sz="1000" dirty="0">
                <a:solidFill>
                  <a:schemeClr val="bg1"/>
                </a:solidFill>
                <a:latin typeface="Proxima Nova Rg" pitchFamily="50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0490"/>
            <a:ext cx="7772400" cy="1102519"/>
          </a:xfrm>
        </p:spPr>
        <p:txBody>
          <a:bodyPr lIns="0" tIns="0" rIns="0" bIns="0" anchor="b" anchorCtr="0">
            <a:normAutofit/>
          </a:bodyPr>
          <a:lstStyle>
            <a:lvl1pPr algn="ctr">
              <a:defRPr sz="4200" b="1">
                <a:solidFill>
                  <a:schemeClr val="bg1"/>
                </a:solidFill>
                <a:latin typeface="Proxima Nova Rg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57550"/>
            <a:ext cx="6400800" cy="58816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Footer Placeholder 1"/>
          <p:cNvSpPr txBox="1">
            <a:spLocks/>
          </p:cNvSpPr>
          <p:nvPr userDrawn="1"/>
        </p:nvSpPr>
        <p:spPr bwMode="auto">
          <a:xfrm>
            <a:off x="0" y="4876916"/>
            <a:ext cx="9144000" cy="26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sz="600" kern="0" spc="60" baseline="0" dirty="0" smtClean="0">
                <a:solidFill>
                  <a:srgbClr val="0C3064"/>
                </a:solidFill>
                <a:latin typeface="+mn-lt"/>
              </a:rPr>
              <a:t>Unless otherwise indicated, these slides are © 2013-2015 Pivotal Software, Inc. and licensed under a Creative Commons Attribution-</a:t>
            </a:r>
            <a:r>
              <a:rPr lang="en-US" sz="600" kern="0" spc="60" baseline="0" dirty="0" err="1" smtClean="0">
                <a:solidFill>
                  <a:srgbClr val="0C3064"/>
                </a:solidFill>
                <a:latin typeface="+mn-lt"/>
              </a:rPr>
              <a:t>NonCommercial</a:t>
            </a:r>
            <a:r>
              <a:rPr lang="en-US" sz="600" kern="0" spc="60" baseline="0" dirty="0" smtClean="0">
                <a:solidFill>
                  <a:srgbClr val="0C3064"/>
                </a:solidFill>
                <a:latin typeface="+mn-lt"/>
              </a:rPr>
              <a:t> license: http://creativecommons.org/licenses/by-nc/3.0/</a:t>
            </a:r>
          </a:p>
        </p:txBody>
      </p:sp>
    </p:spTree>
    <p:extLst>
      <p:ext uri="{BB962C8B-B14F-4D97-AF65-F5344CB8AC3E}">
        <p14:creationId xmlns:p14="http://schemas.microsoft.com/office/powerpoint/2010/main" val="235237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82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09728"/>
          </a:xfrm>
          <a:prstGeom prst="rect">
            <a:avLst/>
          </a:prstGeom>
          <a:solidFill>
            <a:srgbClr val="9CD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1"/>
          <p:cNvSpPr txBox="1">
            <a:spLocks/>
          </p:cNvSpPr>
          <p:nvPr userDrawn="1"/>
        </p:nvSpPr>
        <p:spPr bwMode="auto">
          <a:xfrm>
            <a:off x="1295400" y="4876916"/>
            <a:ext cx="5867400" cy="20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600" kern="0" spc="60" baseline="0" dirty="0" smtClean="0">
                <a:solidFill>
                  <a:schemeClr val="bg1"/>
                </a:solidFill>
                <a:latin typeface="Proxima Nova Rg" pitchFamily="50" charset="0"/>
              </a:rPr>
              <a:t>Unless otherwise indicated, these slides are © 2013-2015 Pivotal Software, Inc. and licensed under a</a:t>
            </a:r>
            <a:br>
              <a:rPr lang="en-US" sz="600" kern="0" spc="60" baseline="0" dirty="0" smtClean="0">
                <a:solidFill>
                  <a:schemeClr val="bg1"/>
                </a:solidFill>
                <a:latin typeface="Proxima Nova Rg" pitchFamily="50" charset="0"/>
              </a:rPr>
            </a:br>
            <a:r>
              <a:rPr lang="en-US" sz="600" kern="0" spc="60" baseline="0" dirty="0" smtClean="0">
                <a:solidFill>
                  <a:schemeClr val="bg1"/>
                </a:solidFill>
                <a:latin typeface="Proxima Nova Rg" pitchFamily="50" charset="0"/>
              </a:rPr>
              <a:t>Creative Commons Attribution-</a:t>
            </a:r>
            <a:r>
              <a:rPr lang="en-US" sz="600" kern="0" spc="60" baseline="0" dirty="0" err="1" smtClean="0">
                <a:solidFill>
                  <a:schemeClr val="bg1"/>
                </a:solidFill>
                <a:latin typeface="Proxima Nova Rg" pitchFamily="50" charset="0"/>
              </a:rPr>
              <a:t>NonCommercial</a:t>
            </a:r>
            <a:r>
              <a:rPr lang="en-US" sz="600" kern="0" spc="60" baseline="0" dirty="0" smtClean="0">
                <a:solidFill>
                  <a:schemeClr val="bg1"/>
                </a:solidFill>
                <a:latin typeface="Proxima Nova Rg" pitchFamily="50" charset="0"/>
              </a:rPr>
              <a:t> license: http://creativecommons.org/licenses/by-nc/3.0/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472" y="152401"/>
            <a:ext cx="8458200" cy="51434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281" y="914400"/>
            <a:ext cx="8453439" cy="37909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7691" y="4851130"/>
            <a:ext cx="2712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rgbClr val="A3E479"/>
                </a:solidFill>
              </a:defRPr>
            </a:lvl1pPr>
          </a:lstStyle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2" descr="C:\Users\sdunn\Documents\Pivotal Open Source\events\SpringOne2GX 2015\presentation\assets\SpringOne-BrandLogo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4885737"/>
            <a:ext cx="818866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6"/>
          <p:cNvSpPr/>
          <p:nvPr userDrawn="1"/>
        </p:nvSpPr>
        <p:spPr>
          <a:xfrm>
            <a:off x="8573387" y="4876916"/>
            <a:ext cx="221497" cy="218683"/>
          </a:xfrm>
          <a:custGeom>
            <a:avLst/>
            <a:gdLst/>
            <a:ahLst/>
            <a:cxnLst/>
            <a:rect l="l" t="t" r="r" b="b"/>
            <a:pathLst>
              <a:path w="2762250" h="924079">
                <a:moveTo>
                  <a:pt x="2762250" y="0"/>
                </a:moveTo>
                <a:lnTo>
                  <a:pt x="2762250" y="809597"/>
                </a:lnTo>
                <a:cubicBezTo>
                  <a:pt x="1855951" y="1147495"/>
                  <a:pt x="906102" y="579536"/>
                  <a:pt x="0" y="924079"/>
                </a:cubicBezTo>
                <a:lnTo>
                  <a:pt x="0" y="114483"/>
                </a:lnTo>
                <a:cubicBezTo>
                  <a:pt x="906250" y="-225017"/>
                  <a:pt x="1856102" y="342950"/>
                  <a:pt x="2762250" y="0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1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0" r:id="rId2"/>
    <p:sldLayoutId id="2147483652" r:id="rId3"/>
    <p:sldLayoutId id="2147483653" r:id="rId4"/>
    <p:sldLayoutId id="2147483654" r:id="rId5"/>
    <p:sldLayoutId id="2147483677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rgbClr val="0C3064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333333"/>
          </a:solidFill>
          <a:latin typeface="Proxima Nova Rg" pitchFamily="50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333333"/>
          </a:solidFill>
          <a:latin typeface="Proxima Nova Rg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333333"/>
          </a:solidFill>
          <a:latin typeface="Proxima Nova Rg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333333"/>
          </a:solidFill>
          <a:latin typeface="Proxima Nova Rg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rgbClr val="333333"/>
          </a:solidFill>
          <a:latin typeface="Proxima Nova Rg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472" y="152401"/>
            <a:ext cx="7577328" cy="51434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281" y="914400"/>
            <a:ext cx="8453439" cy="37909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4825243"/>
            <a:ext cx="4998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rgbClr val="333333"/>
                </a:solidFill>
              </a:defRPr>
            </a:lvl1pPr>
          </a:lstStyle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8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Cloud at Netflix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Taylor </a:t>
            </a:r>
            <a:r>
              <a:rPr lang="en-US" dirty="0" err="1" smtClean="0"/>
              <a:t>Wicksell</a:t>
            </a:r>
            <a:r>
              <a:rPr lang="en-US" dirty="0" smtClean="0"/>
              <a:t> and Jon Schneider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dirty="0" smtClean="0">
                <a:latin typeface="Proxima Nova Rg" pitchFamily="50" charset="0"/>
              </a:rPr>
              <a:t>@</a:t>
            </a:r>
            <a:r>
              <a:rPr lang="en-US" sz="1400" dirty="0" err="1" smtClean="0">
                <a:latin typeface="Proxima Nova Rg" pitchFamily="50" charset="0"/>
              </a:rPr>
              <a:t>twicksell</a:t>
            </a:r>
            <a:r>
              <a:rPr lang="en-US" sz="1400" dirty="0" smtClean="0">
                <a:latin typeface="Proxima Nova Rg" pitchFamily="50" charset="0"/>
              </a:rPr>
              <a:t>                           @</a:t>
            </a:r>
            <a:r>
              <a:rPr lang="en-US" sz="1400" dirty="0" err="1" smtClean="0">
                <a:latin typeface="Proxima Nova Rg" pitchFamily="50" charset="0"/>
              </a:rPr>
              <a:t>jon_k_schneider</a:t>
            </a:r>
            <a:endParaRPr lang="en-US" sz="1400" dirty="0">
              <a:latin typeface="Proxima Nova Rg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42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38150"/>
            <a:ext cx="8453440" cy="633413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netflix</a:t>
            </a:r>
            <a:r>
              <a:rPr lang="en-US" dirty="0"/>
              <a:t>-spring-one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1123950"/>
            <a:ext cx="58473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start you need:</a:t>
            </a:r>
          </a:p>
          <a:p>
            <a:r>
              <a:rPr lang="en-US" sz="2400" dirty="0"/>
              <a:t>	</a:t>
            </a:r>
            <a:r>
              <a:rPr lang="en-US" sz="2400" b="1" dirty="0" smtClean="0"/>
              <a:t>sample-eureka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sample</a:t>
            </a:r>
            <a:r>
              <a:rPr lang="en-US" sz="2400" b="1" dirty="0" smtClean="0"/>
              <a:t>-membership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sample-recommendations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3486150"/>
            <a:ext cx="7239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From the directory where you clone </a:t>
            </a:r>
            <a:r>
              <a:rPr lang="en-US" sz="2400" b="1" dirty="0" smtClean="0"/>
              <a:t>sample-</a:t>
            </a:r>
            <a:r>
              <a:rPr lang="en-US" sz="2400" b="1" dirty="0" smtClean="0"/>
              <a:t>eureka </a:t>
            </a:r>
            <a:r>
              <a:rPr lang="en-US" sz="2400" dirty="0" smtClean="0"/>
              <a:t>and </a:t>
            </a:r>
            <a:r>
              <a:rPr lang="en-US" sz="2400" b="1" dirty="0" smtClean="0"/>
              <a:t>sample-membership:</a:t>
            </a:r>
            <a:endParaRPr lang="en-US" sz="2400" b="1" dirty="0" smtClean="0"/>
          </a:p>
          <a:p>
            <a:r>
              <a:rPr lang="en-US" sz="2400" dirty="0"/>
              <a:t>	</a:t>
            </a:r>
            <a:r>
              <a:rPr lang="en-US" sz="2400" b="1" dirty="0" smtClean="0"/>
              <a:t>./</a:t>
            </a:r>
            <a:r>
              <a:rPr lang="en-US" sz="2400" b="1" dirty="0" err="1" smtClean="0"/>
              <a:t>gradlew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bootRun</a:t>
            </a:r>
            <a:r>
              <a:rPr lang="en-US" sz="2400" b="1" dirty="0" smtClean="0"/>
              <a:t> &gt; </a:t>
            </a:r>
            <a:r>
              <a:rPr lang="en-US" sz="2400" b="1" dirty="0" err="1" smtClean="0"/>
              <a:t>out.log</a:t>
            </a:r>
            <a:endParaRPr lang="en-US" sz="24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914400" y="2647950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</a:t>
            </a:r>
            <a:r>
              <a:rPr lang="en-US" sz="2400" b="1" dirty="0" smtClean="0"/>
              <a:t>sample-recommendations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	</a:t>
            </a:r>
            <a:r>
              <a:rPr lang="en-US" sz="2400" b="1" dirty="0" err="1" smtClean="0"/>
              <a:t>git</a:t>
            </a:r>
            <a:r>
              <a:rPr lang="en-US" sz="2400" b="1" dirty="0" smtClean="0"/>
              <a:t> checkout tags/start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6183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Collection&lt;</a:t>
            </a:r>
            <a:r>
              <a:rPr lang="en-US" dirty="0" err="1" smtClean="0"/>
              <a:t>SpringBootApplication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6324600" y="1885950"/>
            <a:ext cx="1752600" cy="792380"/>
          </a:xfrm>
          <a:prstGeom prst="roundRect">
            <a:avLst>
              <a:gd name="adj" fmla="val 16667"/>
            </a:avLst>
          </a:prstGeom>
          <a:solidFill>
            <a:srgbClr val="0C3064"/>
          </a:solidFill>
          <a:ln>
            <a:noFill/>
          </a:ln>
        </p:spPr>
        <p:txBody>
          <a:bodyPr anchor="ctr" anchorCtr="1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dirty="0" smtClean="0">
                <a:solidFill>
                  <a:schemeClr val="bg1"/>
                </a:solidFill>
              </a:rPr>
              <a:t>Membership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457200" y="1885950"/>
            <a:ext cx="2133600" cy="792380"/>
          </a:xfrm>
          <a:prstGeom prst="roundRect">
            <a:avLst>
              <a:gd name="adj" fmla="val 16667"/>
            </a:avLst>
          </a:prstGeom>
          <a:solidFill>
            <a:srgbClr val="0C3064"/>
          </a:solidFill>
          <a:ln>
            <a:noFill/>
          </a:ln>
        </p:spPr>
        <p:txBody>
          <a:bodyPr anchor="ctr" anchorCtr="1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dirty="0" smtClean="0">
                <a:solidFill>
                  <a:schemeClr val="bg1"/>
                </a:solidFill>
              </a:rPr>
              <a:t>Recommendations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16" idx="3"/>
            <a:endCxn id="15" idx="1"/>
          </p:cNvCxnSpPr>
          <p:nvPr/>
        </p:nvCxnSpPr>
        <p:spPr>
          <a:xfrm>
            <a:off x="2590800" y="2282140"/>
            <a:ext cx="3733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90800" y="1809750"/>
            <a:ext cx="212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to DNS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62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Collection&lt;</a:t>
            </a:r>
            <a:r>
              <a:rPr lang="en-US" dirty="0" err="1" smtClean="0"/>
              <a:t>SpringBootApplication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57200" y="1885950"/>
            <a:ext cx="2133600" cy="792380"/>
          </a:xfrm>
          <a:prstGeom prst="roundRect">
            <a:avLst>
              <a:gd name="adj" fmla="val 16667"/>
            </a:avLst>
          </a:prstGeom>
          <a:solidFill>
            <a:srgbClr val="0C3064"/>
          </a:solidFill>
          <a:ln>
            <a:noFill/>
          </a:ln>
        </p:spPr>
        <p:txBody>
          <a:bodyPr anchor="ctr" anchorCtr="1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dirty="0" smtClean="0">
                <a:solidFill>
                  <a:schemeClr val="bg1"/>
                </a:solidFill>
              </a:rPr>
              <a:t>Recommendations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26" idx="1"/>
          </p:cNvCxnSpPr>
          <p:nvPr/>
        </p:nvCxnSpPr>
        <p:spPr>
          <a:xfrm>
            <a:off x="2590800" y="228214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28800" y="1428750"/>
            <a:ext cx="212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to DNS name</a:t>
            </a:r>
            <a:endParaRPr lang="en-US" dirty="0"/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5029200" y="1885950"/>
            <a:ext cx="1658212" cy="792380"/>
          </a:xfrm>
          <a:prstGeom prst="roundRect">
            <a:avLst>
              <a:gd name="adj" fmla="val 16667"/>
            </a:avLst>
          </a:prstGeom>
          <a:solidFill>
            <a:srgbClr val="2661A8"/>
          </a:solidFill>
          <a:ln>
            <a:noFill/>
          </a:ln>
        </p:spPr>
        <p:txBody>
          <a:bodyPr anchor="ctr" anchorCtr="1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dirty="0" smtClean="0">
                <a:solidFill>
                  <a:schemeClr val="bg1"/>
                </a:solidFill>
              </a:rPr>
              <a:t>Elastic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Load Balancer</a:t>
            </a:r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3200400" y="1885950"/>
            <a:ext cx="1353412" cy="792380"/>
          </a:xfrm>
          <a:prstGeom prst="roundRect">
            <a:avLst>
              <a:gd name="adj" fmla="val 16667"/>
            </a:avLst>
          </a:prstGeom>
          <a:solidFill>
            <a:srgbClr val="2661A8"/>
          </a:solidFill>
          <a:ln>
            <a:noFill/>
          </a:ln>
        </p:spPr>
        <p:txBody>
          <a:bodyPr anchor="ctr" anchorCtr="1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dirty="0" smtClean="0">
                <a:solidFill>
                  <a:schemeClr val="bg1"/>
                </a:solidFill>
              </a:rPr>
              <a:t>Route53</a:t>
            </a:r>
          </a:p>
        </p:txBody>
      </p:sp>
      <p:cxnSp>
        <p:nvCxnSpPr>
          <p:cNvPr id="29" name="Straight Arrow Connector 28"/>
          <p:cNvCxnSpPr>
            <a:stCxn id="26" idx="3"/>
            <a:endCxn id="12" idx="1"/>
          </p:cNvCxnSpPr>
          <p:nvPr/>
        </p:nvCxnSpPr>
        <p:spPr>
          <a:xfrm>
            <a:off x="4553812" y="2282140"/>
            <a:ext cx="4753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7010400" y="1733550"/>
            <a:ext cx="2057400" cy="1097180"/>
            <a:chOff x="7051040" y="1733550"/>
            <a:chExt cx="2057400" cy="1097180"/>
          </a:xfrm>
        </p:grpSpPr>
        <p:sp>
          <p:nvSpPr>
            <p:cNvPr id="30" name="AutoShape 4"/>
            <p:cNvSpPr>
              <a:spLocks noChangeArrowheads="1"/>
            </p:cNvSpPr>
            <p:nvPr/>
          </p:nvSpPr>
          <p:spPr bwMode="auto">
            <a:xfrm>
              <a:off x="7051040" y="1733550"/>
              <a:ext cx="1752600" cy="792380"/>
            </a:xfrm>
            <a:prstGeom prst="roundRect">
              <a:avLst>
                <a:gd name="adj" fmla="val 16667"/>
              </a:avLst>
            </a:prstGeom>
            <a:solidFill>
              <a:srgbClr val="0C3064"/>
            </a:solidFill>
            <a:ln w="28575" cmpd="sng">
              <a:solidFill>
                <a:schemeClr val="bg1"/>
              </a:solidFill>
            </a:ln>
          </p:spPr>
          <p:txBody>
            <a:bodyPr anchor="ctr" anchorCtr="1"/>
            <a:lstStyle/>
            <a:p>
              <a:pPr marL="171450" indent="-171450">
                <a:lnSpc>
                  <a:spcPct val="90000"/>
                </a:lnSpc>
                <a:buSzPct val="65000"/>
              </a:pPr>
              <a:r>
                <a:rPr lang="en-US" dirty="0" smtClean="0">
                  <a:solidFill>
                    <a:schemeClr val="bg1"/>
                  </a:solidFill>
                </a:rPr>
                <a:t>Membership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AutoShape 4"/>
            <p:cNvSpPr>
              <a:spLocks noChangeArrowheads="1"/>
            </p:cNvSpPr>
            <p:nvPr/>
          </p:nvSpPr>
          <p:spPr bwMode="auto">
            <a:xfrm>
              <a:off x="7203440" y="1885950"/>
              <a:ext cx="1752600" cy="792380"/>
            </a:xfrm>
            <a:prstGeom prst="roundRect">
              <a:avLst>
                <a:gd name="adj" fmla="val 16667"/>
              </a:avLst>
            </a:prstGeom>
            <a:solidFill>
              <a:srgbClr val="0C3064"/>
            </a:solidFill>
            <a:ln w="28575" cmpd="sng">
              <a:solidFill>
                <a:schemeClr val="bg1"/>
              </a:solidFill>
            </a:ln>
          </p:spPr>
          <p:txBody>
            <a:bodyPr anchor="ctr" anchorCtr="1"/>
            <a:lstStyle/>
            <a:p>
              <a:pPr marL="171450" indent="-171450">
                <a:lnSpc>
                  <a:spcPct val="90000"/>
                </a:lnSpc>
                <a:buSzPct val="65000"/>
              </a:pPr>
              <a:r>
                <a:rPr lang="en-US" dirty="0" smtClean="0">
                  <a:solidFill>
                    <a:schemeClr val="bg1"/>
                  </a:solidFill>
                </a:rPr>
                <a:t>Membership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AutoShape 4"/>
            <p:cNvSpPr>
              <a:spLocks noChangeArrowheads="1"/>
            </p:cNvSpPr>
            <p:nvPr/>
          </p:nvSpPr>
          <p:spPr bwMode="auto">
            <a:xfrm>
              <a:off x="7355840" y="2038350"/>
              <a:ext cx="1752600" cy="792380"/>
            </a:xfrm>
            <a:prstGeom prst="roundRect">
              <a:avLst>
                <a:gd name="adj" fmla="val 16667"/>
              </a:avLst>
            </a:prstGeom>
            <a:solidFill>
              <a:srgbClr val="0C3064"/>
            </a:solidFill>
            <a:ln w="28575" cmpd="sng">
              <a:solidFill>
                <a:schemeClr val="bg1"/>
              </a:solidFill>
            </a:ln>
          </p:spPr>
          <p:txBody>
            <a:bodyPr anchor="ctr" anchorCtr="1"/>
            <a:lstStyle/>
            <a:p>
              <a:pPr marL="171450" indent="-171450">
                <a:lnSpc>
                  <a:spcPct val="90000"/>
                </a:lnSpc>
                <a:buSzPct val="65000"/>
              </a:pPr>
              <a:r>
                <a:rPr lang="en-US" dirty="0" smtClean="0">
                  <a:solidFill>
                    <a:schemeClr val="bg1"/>
                  </a:solidFill>
                </a:rPr>
                <a:t>Membership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7" name="Straight Arrow Connector 36"/>
          <p:cNvCxnSpPr>
            <a:stCxn id="12" idx="3"/>
          </p:cNvCxnSpPr>
          <p:nvPr/>
        </p:nvCxnSpPr>
        <p:spPr>
          <a:xfrm>
            <a:off x="6687412" y="2282140"/>
            <a:ext cx="312828" cy="38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749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Eureka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429000" y="2114550"/>
            <a:ext cx="1905000" cy="844550"/>
          </a:xfrm>
          <a:prstGeom prst="roundRect">
            <a:avLst>
              <a:gd name="adj" fmla="val 16667"/>
            </a:avLst>
          </a:prstGeom>
          <a:solidFill>
            <a:srgbClr val="6DB33F"/>
          </a:solidFill>
          <a:ln>
            <a:noFill/>
          </a:ln>
          <a:extLst/>
        </p:spPr>
        <p:txBody>
          <a:bodyPr anchor="ctr" anchorCtr="1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dirty="0" smtClean="0">
                <a:solidFill>
                  <a:schemeClr val="bg1"/>
                </a:solidFill>
              </a:rPr>
              <a:t>Eureka Server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6324600" y="1200150"/>
            <a:ext cx="1752600" cy="792380"/>
          </a:xfrm>
          <a:prstGeom prst="roundRect">
            <a:avLst>
              <a:gd name="adj" fmla="val 16667"/>
            </a:avLst>
          </a:prstGeom>
          <a:solidFill>
            <a:srgbClr val="0C3064"/>
          </a:solidFill>
          <a:ln w="28575" cmpd="sng">
            <a:solidFill>
              <a:schemeClr val="bg1"/>
            </a:solidFill>
          </a:ln>
        </p:spPr>
        <p:txBody>
          <a:bodyPr anchor="ctr" anchorCtr="1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dirty="0" smtClean="0">
                <a:solidFill>
                  <a:schemeClr val="bg1"/>
                </a:solidFill>
              </a:rPr>
              <a:t>Membership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457200" y="1200150"/>
            <a:ext cx="2133600" cy="792380"/>
          </a:xfrm>
          <a:prstGeom prst="roundRect">
            <a:avLst>
              <a:gd name="adj" fmla="val 16667"/>
            </a:avLst>
          </a:prstGeom>
          <a:solidFill>
            <a:srgbClr val="0C3064"/>
          </a:solidFill>
          <a:ln>
            <a:noFill/>
          </a:ln>
        </p:spPr>
        <p:txBody>
          <a:bodyPr anchor="ctr" anchorCtr="1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dirty="0" smtClean="0">
                <a:solidFill>
                  <a:schemeClr val="bg1"/>
                </a:solidFill>
              </a:rPr>
              <a:t>Recommendations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10" idx="3"/>
            <a:endCxn id="9" idx="1"/>
          </p:cNvCxnSpPr>
          <p:nvPr/>
        </p:nvCxnSpPr>
        <p:spPr>
          <a:xfrm>
            <a:off x="2590800" y="1596340"/>
            <a:ext cx="3733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90800" y="1123950"/>
            <a:ext cx="138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to VIP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6" idx="1"/>
          </p:cNvCxnSpPr>
          <p:nvPr/>
        </p:nvCxnSpPr>
        <p:spPr>
          <a:xfrm>
            <a:off x="2590800" y="1962150"/>
            <a:ext cx="838200" cy="574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3"/>
          </p:cNvCxnSpPr>
          <p:nvPr/>
        </p:nvCxnSpPr>
        <p:spPr>
          <a:xfrm flipH="1">
            <a:off x="5334000" y="2038350"/>
            <a:ext cx="1066800" cy="498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05000" y="2266950"/>
            <a:ext cx="102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67400" y="2343150"/>
            <a:ext cx="102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1143000" y="3790950"/>
            <a:ext cx="2133600" cy="792380"/>
          </a:xfrm>
          <a:prstGeom prst="roundRect">
            <a:avLst>
              <a:gd name="adj" fmla="val 16667"/>
            </a:avLst>
          </a:prstGeom>
          <a:solidFill>
            <a:srgbClr val="2661A8"/>
          </a:solidFill>
          <a:ln>
            <a:noFill/>
          </a:ln>
        </p:spPr>
        <p:txBody>
          <a:bodyPr anchor="ctr" anchorCtr="1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dirty="0" smtClean="0">
                <a:solidFill>
                  <a:schemeClr val="bg1"/>
                </a:solidFill>
              </a:rPr>
              <a:t>Metrics Backend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3505200" y="3790950"/>
            <a:ext cx="1752600" cy="792380"/>
          </a:xfrm>
          <a:prstGeom prst="roundRect">
            <a:avLst>
              <a:gd name="adj" fmla="val 16667"/>
            </a:avLst>
          </a:prstGeom>
          <a:solidFill>
            <a:srgbClr val="2661A8"/>
          </a:solidFill>
          <a:ln>
            <a:noFill/>
          </a:ln>
        </p:spPr>
        <p:txBody>
          <a:bodyPr anchor="ctr" anchorCtr="1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dirty="0" smtClean="0">
                <a:solidFill>
                  <a:schemeClr val="bg1"/>
                </a:solidFill>
              </a:rPr>
              <a:t>Circuit Breaker Dashboard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5486400" y="3790950"/>
            <a:ext cx="1752600" cy="792380"/>
          </a:xfrm>
          <a:prstGeom prst="roundRect">
            <a:avLst>
              <a:gd name="adj" fmla="val 16667"/>
            </a:avLst>
          </a:prstGeom>
          <a:solidFill>
            <a:srgbClr val="2661A8"/>
          </a:solidFill>
          <a:ln>
            <a:noFill/>
          </a:ln>
        </p:spPr>
        <p:txBody>
          <a:bodyPr anchor="ctr" anchorCtr="1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dirty="0" smtClean="0">
                <a:solidFill>
                  <a:schemeClr val="bg1"/>
                </a:solidFill>
              </a:rPr>
              <a:t>Delivery Automation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Up Arrow 28"/>
          <p:cNvSpPr/>
          <p:nvPr/>
        </p:nvSpPr>
        <p:spPr>
          <a:xfrm>
            <a:off x="4038600" y="3028950"/>
            <a:ext cx="685800" cy="685800"/>
          </a:xfrm>
          <a:prstGeom prst="upArrow">
            <a:avLst/>
          </a:prstGeom>
          <a:solidFill>
            <a:srgbClr val="266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utoShape 4"/>
          <p:cNvSpPr>
            <a:spLocks noChangeArrowheads="1"/>
          </p:cNvSpPr>
          <p:nvPr/>
        </p:nvSpPr>
        <p:spPr bwMode="auto">
          <a:xfrm>
            <a:off x="6477000" y="1352550"/>
            <a:ext cx="1752600" cy="792380"/>
          </a:xfrm>
          <a:prstGeom prst="roundRect">
            <a:avLst>
              <a:gd name="adj" fmla="val 16667"/>
            </a:avLst>
          </a:prstGeom>
          <a:solidFill>
            <a:srgbClr val="0C3064"/>
          </a:solidFill>
          <a:ln w="28575" cmpd="sng">
            <a:solidFill>
              <a:schemeClr val="bg1"/>
            </a:solidFill>
          </a:ln>
        </p:spPr>
        <p:txBody>
          <a:bodyPr anchor="ctr" anchorCtr="1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dirty="0" smtClean="0">
                <a:solidFill>
                  <a:schemeClr val="bg1"/>
                </a:solidFill>
              </a:rPr>
              <a:t>Membership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AutoShape 4"/>
          <p:cNvSpPr>
            <a:spLocks noChangeArrowheads="1"/>
          </p:cNvSpPr>
          <p:nvPr/>
        </p:nvSpPr>
        <p:spPr bwMode="auto">
          <a:xfrm>
            <a:off x="6629400" y="1504950"/>
            <a:ext cx="1752600" cy="792380"/>
          </a:xfrm>
          <a:prstGeom prst="roundRect">
            <a:avLst>
              <a:gd name="adj" fmla="val 16667"/>
            </a:avLst>
          </a:prstGeom>
          <a:solidFill>
            <a:srgbClr val="0C3064"/>
          </a:solidFill>
          <a:ln w="28575" cmpd="sng">
            <a:solidFill>
              <a:schemeClr val="bg1"/>
            </a:solidFill>
          </a:ln>
        </p:spPr>
        <p:txBody>
          <a:bodyPr anchor="ctr" anchorCtr="1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dirty="0" smtClean="0">
                <a:solidFill>
                  <a:schemeClr val="bg1"/>
                </a:solidFill>
              </a:rPr>
              <a:t>Membership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792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Hystrix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 descr="Netflix_PR_UI_PRINT_RegDarwin_OutofDevice_U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742950"/>
            <a:ext cx="69088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4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 descr="freedom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2" r="15337"/>
          <a:stretch/>
        </p:blipFill>
        <p:spPr>
          <a:xfrm>
            <a:off x="4572000" y="514350"/>
            <a:ext cx="4378960" cy="40597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560" y="1047750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Always hiring: </a:t>
            </a:r>
            <a:r>
              <a:rPr lang="en-US" b="1" dirty="0" smtClean="0"/>
              <a:t>https</a:t>
            </a:r>
            <a:r>
              <a:rPr lang="en-US" b="1" dirty="0"/>
              <a:t>://</a:t>
            </a:r>
            <a:r>
              <a:rPr lang="en-US" b="1" dirty="0" err="1" smtClean="0"/>
              <a:t>jobs.netflix.com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35560" y="1657350"/>
            <a:ext cx="45335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Pull requests and issues always welcome:</a:t>
            </a:r>
          </a:p>
          <a:p>
            <a:r>
              <a:rPr lang="en-US" b="1" dirty="0" smtClean="0"/>
              <a:t>https</a:t>
            </a:r>
            <a:r>
              <a:rPr lang="en-US" b="1" dirty="0"/>
              <a:t>://</a:t>
            </a:r>
            <a:r>
              <a:rPr lang="en-US" b="1" dirty="0" err="1"/>
              <a:t>github.com</a:t>
            </a:r>
            <a:r>
              <a:rPr lang="en-US" b="1" dirty="0"/>
              <a:t>/Netflix</a:t>
            </a:r>
          </a:p>
        </p:txBody>
      </p:sp>
    </p:spTree>
    <p:extLst>
      <p:ext uri="{BB962C8B-B14F-4D97-AF65-F5344CB8AC3E}">
        <p14:creationId xmlns:p14="http://schemas.microsoft.com/office/powerpoint/2010/main" val="3296289419"/>
      </p:ext>
    </p:extLst>
  </p:cSld>
  <p:clrMapOvr>
    <a:masterClrMapping/>
  </p:clrMapOvr>
</p:sld>
</file>

<file path=ppt/theme/theme1.xml><?xml version="1.0" encoding="utf-8"?>
<a:theme xmlns:a="http://schemas.openxmlformats.org/drawingml/2006/main" name="SpringOne2015-1">
  <a:themeElements>
    <a:clrScheme name="S2GX - 2015">
      <a:dk1>
        <a:srgbClr val="535353"/>
      </a:dk1>
      <a:lt1>
        <a:sysClr val="window" lastClr="FFFFFF"/>
      </a:lt1>
      <a:dk2>
        <a:srgbClr val="0C3064"/>
      </a:dk2>
      <a:lt2>
        <a:srgbClr val="9CD179"/>
      </a:lt2>
      <a:accent1>
        <a:srgbClr val="292929"/>
      </a:accent1>
      <a:accent2>
        <a:srgbClr val="0C3064"/>
      </a:accent2>
      <a:accent3>
        <a:srgbClr val="9CD179"/>
      </a:accent3>
      <a:accent4>
        <a:srgbClr val="535353"/>
      </a:accent4>
      <a:accent5>
        <a:srgbClr val="2661A8"/>
      </a:accent5>
      <a:accent6>
        <a:srgbClr val="950000"/>
      </a:accent6>
      <a:hlink>
        <a:srgbClr val="72A3D3"/>
      </a:hlink>
      <a:folHlink>
        <a:srgbClr val="3F81B3"/>
      </a:folHlink>
    </a:clrScheme>
    <a:fontScheme name="Custom 1">
      <a:majorFont>
        <a:latin typeface="Domine"/>
        <a:ea typeface=""/>
        <a:cs typeface=""/>
      </a:majorFont>
      <a:minorFont>
        <a:latin typeface="Proxima Nova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C306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pringOne2015-Blanks">
  <a:themeElements>
    <a:clrScheme name="S2GX - 2015">
      <a:dk1>
        <a:srgbClr val="333333"/>
      </a:dk1>
      <a:lt1>
        <a:sysClr val="window" lastClr="FFFFFF"/>
      </a:lt1>
      <a:dk2>
        <a:srgbClr val="6DB33F"/>
      </a:dk2>
      <a:lt2>
        <a:srgbClr val="EEEEEE"/>
      </a:lt2>
      <a:accent1>
        <a:srgbClr val="40AD64"/>
      </a:accent1>
      <a:accent2>
        <a:srgbClr val="4DACA9"/>
      </a:accent2>
      <a:accent3>
        <a:srgbClr val="3F81B3"/>
      </a:accent3>
      <a:accent4>
        <a:srgbClr val="7D4E80"/>
      </a:accent4>
      <a:accent5>
        <a:srgbClr val="DA6666"/>
      </a:accent5>
      <a:accent6>
        <a:srgbClr val="E2A12F"/>
      </a:accent6>
      <a:hlink>
        <a:srgbClr val="3F81B3"/>
      </a:hlink>
      <a:folHlink>
        <a:srgbClr val="3F81B3"/>
      </a:folHlink>
    </a:clrScheme>
    <a:fontScheme name="Custom 1">
      <a:majorFont>
        <a:latin typeface="Proxima Nova Rg"/>
        <a:ea typeface=""/>
        <a:cs typeface=""/>
      </a:majorFont>
      <a:minorFont>
        <a:latin typeface="Proxima Nova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3389</TotalTime>
  <Words>181</Words>
  <Application>Microsoft Macintosh PowerPoint</Application>
  <PresentationFormat>On-screen Show (16:9)</PresentationFormat>
  <Paragraphs>54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SpringOne2015-1</vt:lpstr>
      <vt:lpstr>SpringOne2015-Blanks</vt:lpstr>
      <vt:lpstr>Spring Cloud at Netflix</vt:lpstr>
      <vt:lpstr>https://github.com/netflix-spring-one</vt:lpstr>
      <vt:lpstr>Collection&lt;SpringBootApplication&gt;</vt:lpstr>
      <vt:lpstr>Collection&lt;SpringBootApplication&gt;</vt:lpstr>
      <vt:lpstr>Eureka</vt:lpstr>
      <vt:lpstr>Hystrix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sdunn</dc:creator>
  <cp:lastModifiedBy>Desktop Schneider</cp:lastModifiedBy>
  <cp:revision>222</cp:revision>
  <dcterms:created xsi:type="dcterms:W3CDTF">2013-07-31T23:25:28Z</dcterms:created>
  <dcterms:modified xsi:type="dcterms:W3CDTF">2015-09-15T15:01:03Z</dcterms:modified>
</cp:coreProperties>
</file>