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317" r:id="rId3"/>
    <p:sldId id="355" r:id="rId4"/>
    <p:sldId id="337" r:id="rId5"/>
    <p:sldId id="341" r:id="rId6"/>
    <p:sldId id="313" r:id="rId7"/>
    <p:sldId id="354" r:id="rId8"/>
    <p:sldId id="347" r:id="rId9"/>
    <p:sldId id="326" r:id="rId10"/>
    <p:sldId id="352" r:id="rId11"/>
    <p:sldId id="344" r:id="rId12"/>
    <p:sldId id="339" r:id="rId13"/>
    <p:sldId id="340" r:id="rId14"/>
    <p:sldId id="343" r:id="rId15"/>
    <p:sldId id="345" r:id="rId16"/>
    <p:sldId id="328" r:id="rId17"/>
    <p:sldId id="356" r:id="rId18"/>
    <p:sldId id="348" r:id="rId19"/>
    <p:sldId id="349" r:id="rId20"/>
    <p:sldId id="351" r:id="rId21"/>
    <p:sldId id="350" r:id="rId22"/>
    <p:sldId id="342" r:id="rId23"/>
    <p:sldId id="336" r:id="rId24"/>
    <p:sldId id="353" r:id="rId25"/>
  </p:sldIdLst>
  <p:sldSz cx="12192000" cy="6858000"/>
  <p:notesSz cx="6858000" cy="9144000"/>
  <p:embeddedFontLst>
    <p:embeddedFont>
      <p:font typeface="Algerian" panose="04020705040A02060702" pitchFamily="82" charset="0"/>
      <p:regular r:id="rId27"/>
    </p:embeddedFont>
    <p:embeddedFont>
      <p:font typeface="Rage Italic" panose="03070502040507070304" pitchFamily="66" charset="0"/>
      <p:regular r:id="rId28"/>
    </p:embeddedFont>
    <p:embeddedFont>
      <p:font typeface="Ravie" panose="04040805050809020602" pitchFamily="82" charset="0"/>
      <p:regular r:id="rId29"/>
    </p:embeddedFont>
    <p:embeddedFont>
      <p:font typeface="Roboto" panose="02000000000000000000" pitchFamily="2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2" roundtripDataSignature="AMtx7mhSwEE+RfMvrP8j6Nbb37u22lN7Hw==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E4A173F-06C3-1CCD-BFE0-8B12A6D0BA6B}" name="Stuart Bowlin" initials="SB" userId="64cb12bfc6ba7881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61CBA"/>
    <a:srgbClr val="F4CC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E5E13AF-8C1B-4DC7-A03D-C96EB17825BF}">
  <a:tblStyle styleId="{AE5E13AF-8C1B-4DC7-A03D-C96EB17825B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588" autoAdjust="0"/>
  </p:normalViewPr>
  <p:slideViewPr>
    <p:cSldViewPr snapToGrid="0">
      <p:cViewPr varScale="1">
        <p:scale>
          <a:sx n="75" d="100"/>
          <a:sy n="75" d="100"/>
        </p:scale>
        <p:origin x="94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57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52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53b50c6407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53b50c6407_1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g253b50c6407_1_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laceholder-Image">
  <p:cSld name="TITLE_AND_BODY_1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6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7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7"/>
          <p:cNvSpPr txBox="1"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 b="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  <p:cxnSp>
        <p:nvCxnSpPr>
          <p:cNvPr id="44" name="Google Shape;44;p17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0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0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3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23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3"/>
          <p:cNvSpPr txBox="1"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3"/>
          <p:cNvSpPr>
            <a:spLocks noGrp="1"/>
          </p:cNvSpPr>
          <p:nvPr>
            <p:ph type="pic" idx="2"/>
          </p:nvPr>
        </p:nvSpPr>
        <p:spPr>
          <a:xfrm>
            <a:off x="15" y="0"/>
            <a:ext cx="12191985" cy="4915076"/>
          </a:xfrm>
          <a:prstGeom prst="rect">
            <a:avLst/>
          </a:prstGeom>
          <a:solidFill>
            <a:srgbClr val="BECAD4"/>
          </a:solidFill>
          <a:ln>
            <a:noFill/>
          </a:ln>
        </p:spPr>
        <p:txBody>
          <a:bodyPr spcFirstLastPara="1" wrap="square" lIns="457200" tIns="457200" rIns="0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sz="3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  <a:defRPr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Google Shape;86;p23"/>
          <p:cNvSpPr txBox="1">
            <a:spLocks noGrp="1"/>
          </p:cNvSpPr>
          <p:nvPr>
            <p:ph type="body" idx="1"/>
          </p:nvPr>
        </p:nvSpPr>
        <p:spPr>
          <a:xfrm>
            <a:off x="1097280" y="5907024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7" name="Google Shape;87;p23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3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4"/>
          <p:cNvSpPr txBox="1">
            <a:spLocks noGrp="1"/>
          </p:cNvSpPr>
          <p:nvPr>
            <p:ph type="body" idx="1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93" name="Google Shape;93;p24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4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4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5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5"/>
          <p:cNvSpPr txBox="1">
            <a:spLocks noGrp="1"/>
          </p:cNvSpPr>
          <p:nvPr>
            <p:ph type="title"/>
          </p:nvPr>
        </p:nvSpPr>
        <p:spPr>
          <a:xfrm rot="5400000">
            <a:off x="7159401" y="1977801"/>
            <a:ext cx="575989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5"/>
          <p:cNvSpPr txBox="1">
            <a:spLocks noGrp="1"/>
          </p:cNvSpPr>
          <p:nvPr>
            <p:ph type="body" idx="1"/>
          </p:nvPr>
        </p:nvSpPr>
        <p:spPr>
          <a:xfrm rot="5400000">
            <a:off x="1825401" y="-574899"/>
            <a:ext cx="575989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01" name="Google Shape;101;p25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5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5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 1">
  <p:cSld name="Blank 1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4"/>
          <p:cNvSpPr/>
          <p:nvPr/>
        </p:nvSpPr>
        <p:spPr>
          <a:xfrm>
            <a:off x="-4" y="114303"/>
            <a:ext cx="225000" cy="755700"/>
          </a:xfrm>
          <a:prstGeom prst="rect">
            <a:avLst/>
          </a:prstGeom>
          <a:solidFill>
            <a:srgbClr val="2C39B1"/>
          </a:solidFill>
          <a:ln>
            <a:noFill/>
          </a:ln>
        </p:spPr>
        <p:txBody>
          <a:bodyPr spcFirstLastPara="1" wrap="square" lIns="46025" tIns="46025" rIns="46025" bIns="460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978970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24">
          <p15:clr>
            <a:srgbClr val="FA7B17"/>
          </p15:clr>
        </p15:guide>
        <p15:guide id="2" orient="horz" pos="684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2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12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12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  <p:cxnSp>
        <p:nvCxnSpPr>
          <p:cNvPr id="17" name="Google Shape;17;p12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6" r:id="rId4"/>
    <p:sldLayoutId id="2147483659" r:id="rId5"/>
    <p:sldLayoutId id="2147483660" r:id="rId6"/>
    <p:sldLayoutId id="2147483661" r:id="rId7"/>
    <p:sldLayoutId id="2147483662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pii/S2352938524000168" TargetMode="External"/><Relationship Id="rId2" Type="http://schemas.openxmlformats.org/officeDocument/2006/relationships/hyperlink" Target="https://arxiv.org/pdf/1903.06562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2111.07942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tellite-image-deep-learning/techniques" TargetMode="External"/><Relationship Id="rId2" Type="http://schemas.openxmlformats.org/officeDocument/2006/relationships/hyperlink" Target="https://element84.com/machine-learning/finding-changes-on-the-earth-with-natural-languag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mdenaberlinu-coz3160.slack.com/archives/C086S3SMARG" TargetMode="External"/><Relationship Id="rId5" Type="http://schemas.openxmlformats.org/officeDocument/2006/relationships/hyperlink" Target="https://docs.google.com/spreadsheets/d/11wqoOhFnsQ-JCstanNbjnTP3d_6l-2KFgdWjMoxaIrg/edit?pli=1&amp;gid=0#gid=0" TargetMode="External"/><Relationship Id="rId4" Type="http://schemas.openxmlformats.org/officeDocument/2006/relationships/hyperlink" Target="https://github.com/sacridini/Awesome-Geospatial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305.16239" TargetMode="External"/><Relationship Id="rId2" Type="http://schemas.openxmlformats.org/officeDocument/2006/relationships/hyperlink" Target="https://arxiv.org/pdf/2111.07942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enHongruixuan/MambaCD" TargetMode="External"/><Relationship Id="rId2" Type="http://schemas.openxmlformats.org/officeDocument/2006/relationships/hyperlink" Target="https://ieeexplore.ieee.org/document/10565926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53b50c6407_1_5"/>
          <p:cNvSpPr txBox="1"/>
          <p:nvPr/>
        </p:nvSpPr>
        <p:spPr>
          <a:xfrm>
            <a:off x="3672000" y="962875"/>
            <a:ext cx="4848000" cy="6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50" b="1" dirty="0">
                <a:solidFill>
                  <a:schemeClr val="accent5"/>
                </a:solidFill>
                <a:highlight>
                  <a:srgbClr val="FFFFFF"/>
                </a:highlight>
                <a:latin typeface="Rage Italic" panose="03070502040507070304" pitchFamily="66" charset="0"/>
                <a:ea typeface="Roboto"/>
                <a:cs typeface="Roboto"/>
                <a:sym typeface="Roboto"/>
              </a:rPr>
              <a:t>3rd Week Meeting</a:t>
            </a:r>
            <a:endParaRPr sz="3000" b="1" dirty="0">
              <a:solidFill>
                <a:schemeClr val="accent5"/>
              </a:solidFill>
              <a:latin typeface="Rage Italic" panose="03070502040507070304" pitchFamily="66" charset="0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g253b50c6407_1_5"/>
          <p:cNvSpPr txBox="1"/>
          <p:nvPr/>
        </p:nvSpPr>
        <p:spPr>
          <a:xfrm>
            <a:off x="753996" y="2043875"/>
            <a:ext cx="10687909" cy="3527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193800" lvl="0" indent="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>
                <a:solidFill>
                  <a:schemeClr val="accent6"/>
                </a:solidFill>
                <a:highlight>
                  <a:srgbClr val="FFFFFF"/>
                </a:highlight>
                <a:latin typeface="Ravie" panose="04040805050809020602" pitchFamily="82" charset="0"/>
                <a:ea typeface="Roboto"/>
                <a:cs typeface="Roboto"/>
                <a:sym typeface="Roboto"/>
              </a:rPr>
              <a:t>Urban Green Space Mapping Through Remote Sensing for Frankfurt/Main, Germany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2000" dirty="0">
              <a:solidFill>
                <a:schemeClr val="accent6"/>
              </a:solidFill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F420CF77-6C11-F511-9D15-81F2060D7F58}"/>
              </a:ext>
            </a:extLst>
          </p:cNvPr>
          <p:cNvSpPr txBox="1"/>
          <p:nvPr/>
        </p:nvSpPr>
        <p:spPr>
          <a:xfrm>
            <a:off x="1821485" y="5425440"/>
            <a:ext cx="8162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☃️ ☃️ ☃️ 🎄❄️</a:t>
            </a:r>
            <a:r>
              <a:rPr lang="de-DE" sz="2800" dirty="0">
                <a:solidFill>
                  <a:srgbClr val="B61CBA"/>
                </a:solidFill>
                <a:latin typeface="Algerian" panose="04020705040A02060702" pitchFamily="82" charset="0"/>
              </a:rPr>
              <a:t> </a:t>
            </a:r>
            <a:r>
              <a:rPr lang="de-DE" sz="2800" dirty="0">
                <a:solidFill>
                  <a:schemeClr val="accent1"/>
                </a:solidFill>
                <a:latin typeface="Algerian" panose="04020705040A02060702" pitchFamily="82" charset="0"/>
              </a:rPr>
              <a:t>**Holiday Edition**</a:t>
            </a:r>
            <a:r>
              <a:rPr lang="de-DE" sz="2000" dirty="0"/>
              <a:t> ❄️🎄 ☃️ ☃️ ☃️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21CEE889-7A59-F64E-93CA-E8FC06DCA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Checklist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B24064E-2F0F-F0A7-BA85-42FDBEE2AA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numCol="2"/>
          <a:lstStyle/>
          <a:p>
            <a:pPr>
              <a:buFont typeface="Arial" panose="020B0604020202020204" pitchFamily="34" charset="0"/>
              <a:buChar char="•"/>
            </a:pPr>
            <a:r>
              <a:rPr lang="de-DE" sz="1800" dirty="0"/>
              <a:t>Do </a:t>
            </a:r>
            <a:r>
              <a:rPr lang="de-DE" sz="1800" dirty="0" err="1"/>
              <a:t>you</a:t>
            </a:r>
            <a:r>
              <a:rPr lang="de-DE" sz="1800" dirty="0"/>
              <a:t> </a:t>
            </a:r>
            <a:r>
              <a:rPr lang="de-DE" sz="1800" dirty="0" err="1"/>
              <a:t>have</a:t>
            </a:r>
            <a:r>
              <a:rPr lang="de-DE" sz="1800" dirty="0"/>
              <a:t> an </a:t>
            </a:r>
            <a:r>
              <a:rPr lang="de-DE" sz="1800" dirty="0" err="1"/>
              <a:t>overview</a:t>
            </a:r>
            <a:r>
              <a:rPr lang="de-DE" sz="1800" dirty="0"/>
              <a:t> </a:t>
            </a:r>
            <a:r>
              <a:rPr lang="de-DE" sz="1800" dirty="0" err="1"/>
              <a:t>who</a:t>
            </a:r>
            <a:r>
              <a:rPr lang="de-DE" sz="1800" dirty="0"/>
              <a:t> </a:t>
            </a:r>
            <a:r>
              <a:rPr lang="de-DE" sz="1800" dirty="0" err="1"/>
              <a:t>is</a:t>
            </a:r>
            <a:r>
              <a:rPr lang="de-DE" sz="1800" dirty="0"/>
              <a:t> in </a:t>
            </a:r>
            <a:r>
              <a:rPr lang="de-DE" sz="1800" dirty="0" err="1"/>
              <a:t>your</a:t>
            </a:r>
            <a:r>
              <a:rPr lang="de-DE" sz="1800" dirty="0"/>
              <a:t> </a:t>
            </a:r>
            <a:r>
              <a:rPr lang="de-DE" sz="1800" dirty="0" err="1"/>
              <a:t>team</a:t>
            </a:r>
            <a:r>
              <a:rPr lang="de-DE" sz="1800" dirty="0"/>
              <a:t> (</a:t>
            </a:r>
            <a:r>
              <a:rPr lang="de-DE" sz="1800" dirty="0" err="1"/>
              <a:t>actively</a:t>
            </a:r>
            <a:r>
              <a:rPr lang="de-DE" sz="1800" dirty="0"/>
              <a:t>)?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800" dirty="0" err="1"/>
              <a:t>Has</a:t>
            </a:r>
            <a:r>
              <a:rPr lang="de-DE" sz="1800" dirty="0"/>
              <a:t> </a:t>
            </a:r>
            <a:r>
              <a:rPr lang="de-DE" sz="1800" dirty="0" err="1"/>
              <a:t>your</a:t>
            </a:r>
            <a:r>
              <a:rPr lang="de-DE" sz="1800" dirty="0"/>
              <a:t> </a:t>
            </a:r>
            <a:r>
              <a:rPr lang="de-DE" sz="1800" dirty="0" err="1"/>
              <a:t>team</a:t>
            </a:r>
            <a:r>
              <a:rPr lang="de-DE" sz="1800" dirty="0"/>
              <a:t> a </a:t>
            </a:r>
            <a:r>
              <a:rPr lang="de-DE" sz="1800" dirty="0" err="1"/>
              <a:t>dedicated</a:t>
            </a:r>
            <a:r>
              <a:rPr lang="de-DE" sz="1800" dirty="0"/>
              <a:t> </a:t>
            </a:r>
            <a:r>
              <a:rPr lang="de-DE" sz="1800" dirty="0" err="1"/>
              <a:t>spreadsheet</a:t>
            </a:r>
            <a:r>
              <a:rPr lang="de-DE" sz="1800" dirty="0"/>
              <a:t>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know</a:t>
            </a:r>
            <a:r>
              <a:rPr lang="de-DE" sz="1800" dirty="0"/>
              <a:t> </a:t>
            </a:r>
            <a:r>
              <a:rPr lang="de-DE" sz="1800" dirty="0" err="1"/>
              <a:t>who</a:t>
            </a:r>
            <a:r>
              <a:rPr lang="de-DE" sz="1800" dirty="0"/>
              <a:t> </a:t>
            </a:r>
            <a:r>
              <a:rPr lang="de-DE" sz="1800" dirty="0" err="1"/>
              <a:t>works</a:t>
            </a:r>
            <a:r>
              <a:rPr lang="de-DE" sz="1800" dirty="0"/>
              <a:t> on </a:t>
            </a:r>
            <a:r>
              <a:rPr lang="de-DE" sz="1800" dirty="0" err="1"/>
              <a:t>which</a:t>
            </a:r>
            <a:r>
              <a:rPr lang="de-DE" sz="1800" dirty="0"/>
              <a:t> </a:t>
            </a:r>
            <a:r>
              <a:rPr lang="de-DE" sz="1800" dirty="0" err="1"/>
              <a:t>images</a:t>
            </a:r>
            <a:r>
              <a:rPr lang="de-DE" sz="1800" dirty="0"/>
              <a:t>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800" dirty="0" err="1"/>
              <a:t>Have</a:t>
            </a:r>
            <a:r>
              <a:rPr lang="de-DE" sz="1800" dirty="0"/>
              <a:t> </a:t>
            </a:r>
            <a:r>
              <a:rPr lang="de-DE" sz="1800" dirty="0" err="1"/>
              <a:t>you</a:t>
            </a:r>
            <a:r>
              <a:rPr lang="de-DE" sz="1800" dirty="0"/>
              <a:t> </a:t>
            </a:r>
            <a:r>
              <a:rPr lang="de-DE" sz="1800" dirty="0" err="1"/>
              <a:t>installed</a:t>
            </a:r>
            <a:r>
              <a:rPr lang="de-DE" sz="1800" dirty="0"/>
              <a:t> </a:t>
            </a:r>
            <a:r>
              <a:rPr lang="de-DE" sz="1800" dirty="0" err="1"/>
              <a:t>the</a:t>
            </a:r>
            <a:r>
              <a:rPr lang="de-DE" sz="1800" dirty="0"/>
              <a:t> LTR </a:t>
            </a:r>
            <a:r>
              <a:rPr lang="de-DE" sz="1800" dirty="0" err="1"/>
              <a:t>version</a:t>
            </a:r>
            <a:r>
              <a:rPr lang="de-DE" sz="1800" dirty="0"/>
              <a:t> </a:t>
            </a:r>
            <a:r>
              <a:rPr lang="de-DE" sz="1800" dirty="0" err="1"/>
              <a:t>of</a:t>
            </a:r>
            <a:r>
              <a:rPr lang="de-DE" sz="1800" dirty="0"/>
              <a:t> QGIS?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800" dirty="0" err="1"/>
              <a:t>Have</a:t>
            </a:r>
            <a:r>
              <a:rPr lang="de-DE" sz="1800" dirty="0"/>
              <a:t> </a:t>
            </a:r>
            <a:r>
              <a:rPr lang="de-DE" sz="1800" dirty="0" err="1"/>
              <a:t>you</a:t>
            </a:r>
            <a:r>
              <a:rPr lang="de-DE" sz="1800" dirty="0"/>
              <a:t> </a:t>
            </a:r>
            <a:r>
              <a:rPr lang="de-DE" sz="1800" dirty="0" err="1"/>
              <a:t>noted</a:t>
            </a:r>
            <a:r>
              <a:rPr lang="de-DE" sz="1800" dirty="0"/>
              <a:t> down </a:t>
            </a:r>
            <a:r>
              <a:rPr lang="de-DE" sz="1800" dirty="0" err="1"/>
              <a:t>which</a:t>
            </a:r>
            <a:r>
              <a:rPr lang="de-DE" sz="1800" dirty="0"/>
              <a:t> </a:t>
            </a:r>
            <a:r>
              <a:rPr lang="de-DE" sz="1800" dirty="0" err="1"/>
              <a:t>images</a:t>
            </a:r>
            <a:r>
              <a:rPr lang="de-DE" sz="1800" dirty="0"/>
              <a:t> </a:t>
            </a:r>
            <a:r>
              <a:rPr lang="de-DE" sz="1800" dirty="0" err="1"/>
              <a:t>you</a:t>
            </a:r>
            <a:r>
              <a:rPr lang="de-DE" sz="1800" dirty="0"/>
              <a:t> </a:t>
            </a:r>
            <a:r>
              <a:rPr lang="de-DE" sz="1800" dirty="0" err="1"/>
              <a:t>are</a:t>
            </a:r>
            <a:r>
              <a:rPr lang="de-DE" sz="1800" dirty="0"/>
              <a:t> </a:t>
            </a:r>
            <a:r>
              <a:rPr lang="de-DE" sz="1800" dirty="0" err="1"/>
              <a:t>gonna</a:t>
            </a:r>
            <a:r>
              <a:rPr lang="de-DE" sz="1800" dirty="0"/>
              <a:t> </a:t>
            </a:r>
            <a:r>
              <a:rPr lang="de-DE" sz="1800" dirty="0" err="1"/>
              <a:t>work</a:t>
            </a:r>
            <a:r>
              <a:rPr lang="de-DE" sz="1800" dirty="0"/>
              <a:t> on?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https://docs.google.com/spreadsheets/d/11wqoOhFnsQ-JCstanNbjnTP3d_6l-2KFgdWjMoxaIrg/edit?pli=1&amp;gid=0#gid=0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800" dirty="0" err="1"/>
              <a:t>Have</a:t>
            </a:r>
            <a:r>
              <a:rPr lang="de-DE" sz="1800" dirty="0"/>
              <a:t> </a:t>
            </a:r>
            <a:r>
              <a:rPr lang="de-DE" sz="1800" dirty="0" err="1"/>
              <a:t>you</a:t>
            </a:r>
            <a:r>
              <a:rPr lang="de-DE" sz="1800" dirty="0"/>
              <a:t> </a:t>
            </a:r>
            <a:r>
              <a:rPr lang="de-DE" sz="1800" dirty="0" err="1"/>
              <a:t>seen</a:t>
            </a:r>
            <a:r>
              <a:rPr lang="de-DE" sz="1800" dirty="0"/>
              <a:t> </a:t>
            </a:r>
            <a:r>
              <a:rPr lang="de-DE" sz="1800" dirty="0" err="1"/>
              <a:t>the</a:t>
            </a:r>
            <a:r>
              <a:rPr lang="de-DE" sz="1800" dirty="0"/>
              <a:t> </a:t>
            </a:r>
            <a:r>
              <a:rPr lang="de-DE" sz="1800" dirty="0" err="1"/>
              <a:t>segmentation</a:t>
            </a:r>
            <a:r>
              <a:rPr lang="de-DE" sz="1800" dirty="0"/>
              <a:t> Isabella </a:t>
            </a:r>
            <a:r>
              <a:rPr lang="de-DE" sz="1800" dirty="0" err="1"/>
              <a:t>provided</a:t>
            </a:r>
            <a:r>
              <a:rPr lang="de-DE" sz="1800" dirty="0"/>
              <a:t>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800" dirty="0" err="1"/>
              <a:t>Have</a:t>
            </a:r>
            <a:r>
              <a:rPr lang="de-DE" sz="1800" dirty="0"/>
              <a:t> </a:t>
            </a:r>
            <a:r>
              <a:rPr lang="de-DE" sz="1800" dirty="0" err="1"/>
              <a:t>you</a:t>
            </a:r>
            <a:r>
              <a:rPr lang="de-DE" sz="1800" dirty="0"/>
              <a:t> </a:t>
            </a:r>
            <a:r>
              <a:rPr lang="de-DE" sz="1800" dirty="0" err="1"/>
              <a:t>installed</a:t>
            </a:r>
            <a:r>
              <a:rPr lang="de-DE" sz="1800" dirty="0"/>
              <a:t> </a:t>
            </a:r>
            <a:r>
              <a:rPr lang="de-DE" sz="1800" dirty="0" err="1"/>
              <a:t>the</a:t>
            </a:r>
            <a:r>
              <a:rPr lang="de-DE" sz="1800" dirty="0"/>
              <a:t> Open Street </a:t>
            </a:r>
            <a:r>
              <a:rPr lang="de-DE" sz="1800" dirty="0" err="1"/>
              <a:t>Map</a:t>
            </a:r>
            <a:r>
              <a:rPr lang="de-DE" sz="1800" dirty="0"/>
              <a:t> </a:t>
            </a:r>
            <a:r>
              <a:rPr lang="de-DE" sz="1800" dirty="0" err="1"/>
              <a:t>plugin</a:t>
            </a:r>
            <a:r>
              <a:rPr lang="de-DE" sz="1800" dirty="0"/>
              <a:t>? -&gt; </a:t>
            </a:r>
            <a:r>
              <a:rPr lang="de-DE" sz="1800" dirty="0" err="1"/>
              <a:t>QuickOSM</a:t>
            </a:r>
            <a:endParaRPr lang="de-DE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1800" dirty="0" err="1"/>
              <a:t>Regarding</a:t>
            </a:r>
            <a:r>
              <a:rPr lang="de-DE" sz="1800" dirty="0"/>
              <a:t> </a:t>
            </a:r>
            <a:r>
              <a:rPr lang="de-DE" sz="1800" dirty="0" err="1"/>
              <a:t>specific</a:t>
            </a:r>
            <a:r>
              <a:rPr lang="de-DE" sz="1800" dirty="0"/>
              <a:t> QGIS </a:t>
            </a:r>
            <a:r>
              <a:rPr lang="de-DE" sz="1800" dirty="0" err="1"/>
              <a:t>operations</a:t>
            </a:r>
            <a:r>
              <a:rPr lang="de-DE" sz="1800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Have</a:t>
            </a:r>
            <a:r>
              <a:rPr lang="de-DE" sz="1600" dirty="0"/>
              <a:t> </a:t>
            </a:r>
            <a:r>
              <a:rPr lang="de-DE" sz="1600" dirty="0" err="1"/>
              <a:t>you</a:t>
            </a:r>
            <a:r>
              <a:rPr lang="de-DE" sz="1600" dirty="0"/>
              <a:t> </a:t>
            </a:r>
            <a:r>
              <a:rPr lang="de-DE" sz="1600" dirty="0" err="1"/>
              <a:t>taken</a:t>
            </a:r>
            <a:r>
              <a:rPr lang="de-DE" sz="1600" dirty="0"/>
              <a:t> a </a:t>
            </a:r>
            <a:r>
              <a:rPr lang="de-DE" sz="1600" dirty="0" err="1"/>
              <a:t>look</a:t>
            </a:r>
            <a:r>
              <a:rPr lang="de-DE" sz="1600" dirty="0"/>
              <a:t> on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vector</a:t>
            </a:r>
            <a:r>
              <a:rPr lang="de-DE" sz="1600" dirty="0"/>
              <a:t> </a:t>
            </a:r>
            <a:r>
              <a:rPr lang="de-DE" sz="1600" dirty="0" err="1"/>
              <a:t>menu</a:t>
            </a:r>
            <a:r>
              <a:rPr lang="de-DE" sz="1600" dirty="0"/>
              <a:t> </a:t>
            </a:r>
            <a:r>
              <a:rPr lang="de-DE" sz="1600" dirty="0" err="1"/>
              <a:t>which</a:t>
            </a:r>
            <a:r>
              <a:rPr lang="de-DE" sz="1600" dirty="0"/>
              <a:t> </a:t>
            </a:r>
            <a:r>
              <a:rPr lang="de-DE" sz="1600" dirty="0" err="1"/>
              <a:t>options</a:t>
            </a:r>
            <a:r>
              <a:rPr lang="de-DE" sz="1600" dirty="0"/>
              <a:t> </a:t>
            </a:r>
            <a:r>
              <a:rPr lang="de-DE" sz="1600" dirty="0" err="1"/>
              <a:t>it</a:t>
            </a:r>
            <a:r>
              <a:rPr lang="de-DE" sz="1600" dirty="0"/>
              <a:t> </a:t>
            </a:r>
            <a:r>
              <a:rPr lang="de-DE" sz="1600" dirty="0" err="1"/>
              <a:t>provide</a:t>
            </a:r>
            <a:r>
              <a:rPr lang="de-DE" sz="1600" dirty="0"/>
              <a:t>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Do </a:t>
            </a:r>
            <a:r>
              <a:rPr lang="de-DE" sz="1600" dirty="0" err="1"/>
              <a:t>you</a:t>
            </a:r>
            <a:r>
              <a:rPr lang="de-DE" sz="1600" dirty="0"/>
              <a:t> </a:t>
            </a:r>
            <a:r>
              <a:rPr lang="de-DE" sz="1600" dirty="0" err="1"/>
              <a:t>know</a:t>
            </a:r>
            <a:r>
              <a:rPr lang="de-DE" sz="1600" dirty="0"/>
              <a:t> </a:t>
            </a:r>
            <a:r>
              <a:rPr lang="de-DE" sz="1600" dirty="0" err="1"/>
              <a:t>how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create</a:t>
            </a:r>
            <a:r>
              <a:rPr lang="de-DE" sz="1600" dirty="0"/>
              <a:t> a </a:t>
            </a:r>
            <a:r>
              <a:rPr lang="de-DE" sz="1600" dirty="0" err="1"/>
              <a:t>new</a:t>
            </a:r>
            <a:r>
              <a:rPr lang="de-DE" sz="1600" dirty="0"/>
              <a:t> </a:t>
            </a:r>
            <a:r>
              <a:rPr lang="de-DE" sz="1600" dirty="0" err="1"/>
              <a:t>layer</a:t>
            </a:r>
            <a:r>
              <a:rPr lang="de-DE" sz="1600" dirty="0"/>
              <a:t>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Do </a:t>
            </a:r>
            <a:r>
              <a:rPr lang="de-DE" sz="1600" dirty="0" err="1"/>
              <a:t>you</a:t>
            </a:r>
            <a:r>
              <a:rPr lang="de-DE" sz="1600" dirty="0"/>
              <a:t> </a:t>
            </a:r>
            <a:r>
              <a:rPr lang="de-DE" sz="1600" dirty="0" err="1"/>
              <a:t>know</a:t>
            </a:r>
            <a:r>
              <a:rPr lang="de-DE" sz="1600" dirty="0"/>
              <a:t> </a:t>
            </a:r>
            <a:r>
              <a:rPr lang="de-DE" sz="1600" dirty="0" err="1"/>
              <a:t>how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edit</a:t>
            </a:r>
            <a:r>
              <a:rPr lang="de-DE" sz="1600" dirty="0"/>
              <a:t> a </a:t>
            </a:r>
            <a:r>
              <a:rPr lang="de-DE" sz="1600" dirty="0" err="1"/>
              <a:t>layer</a:t>
            </a:r>
            <a:r>
              <a:rPr lang="de-DE" sz="1600" dirty="0"/>
              <a:t>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Do </a:t>
            </a:r>
            <a:r>
              <a:rPr lang="de-DE" sz="1600" dirty="0" err="1"/>
              <a:t>you</a:t>
            </a:r>
            <a:r>
              <a:rPr lang="de-DE" sz="1600" dirty="0"/>
              <a:t> </a:t>
            </a:r>
            <a:r>
              <a:rPr lang="de-DE" sz="1600" dirty="0" err="1"/>
              <a:t>know</a:t>
            </a:r>
            <a:r>
              <a:rPr lang="de-DE" sz="1600" dirty="0"/>
              <a:t> </a:t>
            </a:r>
            <a:r>
              <a:rPr lang="de-DE" sz="1600" dirty="0" err="1"/>
              <a:t>how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copy</a:t>
            </a:r>
            <a:r>
              <a:rPr lang="de-DE" sz="1600" dirty="0"/>
              <a:t> an </a:t>
            </a:r>
            <a:r>
              <a:rPr lang="de-DE" sz="1600" dirty="0" err="1"/>
              <a:t>object</a:t>
            </a:r>
            <a:r>
              <a:rPr lang="de-DE" sz="1600" dirty="0"/>
              <a:t>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Do </a:t>
            </a:r>
            <a:r>
              <a:rPr lang="de-DE" sz="1600" dirty="0" err="1"/>
              <a:t>you</a:t>
            </a:r>
            <a:r>
              <a:rPr lang="de-DE" sz="1600" dirty="0"/>
              <a:t> </a:t>
            </a:r>
            <a:r>
              <a:rPr lang="de-DE" sz="1600" dirty="0" err="1"/>
              <a:t>know</a:t>
            </a:r>
            <a:r>
              <a:rPr lang="de-DE" sz="1600" dirty="0"/>
              <a:t> </a:t>
            </a:r>
            <a:r>
              <a:rPr lang="de-DE" sz="1600" dirty="0" err="1"/>
              <a:t>how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tag a </a:t>
            </a:r>
            <a:r>
              <a:rPr lang="de-DE" sz="1600" dirty="0" err="1"/>
              <a:t>layer</a:t>
            </a:r>
            <a:r>
              <a:rPr lang="de-DE" sz="1600" dirty="0"/>
              <a:t> </a:t>
            </a:r>
            <a:r>
              <a:rPr lang="de-DE" sz="1600" dirty="0" err="1"/>
              <a:t>with</a:t>
            </a:r>
            <a:r>
              <a:rPr lang="de-DE" sz="1600" dirty="0"/>
              <a:t> „</a:t>
            </a:r>
            <a:r>
              <a:rPr lang="de-DE" sz="1600" dirty="0" err="1"/>
              <a:t>Omdena_category</a:t>
            </a:r>
            <a:r>
              <a:rPr lang="de-DE" sz="1600" dirty="0"/>
              <a:t>“?</a:t>
            </a:r>
          </a:p>
        </p:txBody>
      </p:sp>
    </p:spTree>
    <p:extLst>
      <p:ext uri="{BB962C8B-B14F-4D97-AF65-F5344CB8AC3E}">
        <p14:creationId xmlns:p14="http://schemas.microsoft.com/office/powerpoint/2010/main" val="2728495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2324C730-5165-7862-99AC-EF13577ED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Sample Output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FFA2E75-E873-4798-2CA9-AB19D790D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775" y="2123440"/>
            <a:ext cx="6630984" cy="383032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99FCAF6E-A2FB-E324-8B29-BF66A5701E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1070" y="286603"/>
            <a:ext cx="4084360" cy="2527593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EC301FEB-2DC1-F798-3463-8274B1048F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1732" y="3562651"/>
            <a:ext cx="4296375" cy="2391109"/>
          </a:xfrm>
          <a:prstGeom prst="rect">
            <a:avLst/>
          </a:prstGeom>
        </p:spPr>
      </p:pic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D977D6E7-6027-EC47-CBB2-754321DDDDDD}"/>
              </a:ext>
            </a:extLst>
          </p:cNvPr>
          <p:cNvSpPr/>
          <p:nvPr/>
        </p:nvSpPr>
        <p:spPr>
          <a:xfrm>
            <a:off x="721360" y="5659120"/>
            <a:ext cx="2987040" cy="833120"/>
          </a:xfrm>
          <a:prstGeom prst="roundRect">
            <a:avLst/>
          </a:prstGeom>
          <a:solidFill>
            <a:srgbClr val="F4CCEF"/>
          </a:solidFill>
          <a:ln>
            <a:solidFill>
              <a:srgbClr val="B61C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-&gt; TIP: do </a:t>
            </a:r>
            <a:r>
              <a:rPr lang="de-DE" b="1" dirty="0" err="1">
                <a:solidFill>
                  <a:schemeClr val="tx1"/>
                </a:solidFill>
              </a:rPr>
              <a:t>trees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as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often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as</a:t>
            </a:r>
            <a:r>
              <a:rPr lang="de-DE" b="1" dirty="0">
                <a:solidFill>
                  <a:schemeClr val="tx1"/>
                </a:solidFill>
              </a:rPr>
              <a:t> possible </a:t>
            </a:r>
            <a:r>
              <a:rPr lang="de-DE" b="1" dirty="0" err="1">
                <a:solidFill>
                  <a:schemeClr val="tx1"/>
                </a:solidFill>
              </a:rPr>
              <a:t>as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polygons</a:t>
            </a:r>
            <a:r>
              <a:rPr lang="de-DE" b="1" dirty="0">
                <a:solidFill>
                  <a:schemeClr val="tx1"/>
                </a:solidFill>
              </a:rPr>
              <a:t> and not </a:t>
            </a:r>
            <a:r>
              <a:rPr lang="de-DE" b="1" dirty="0" err="1">
                <a:solidFill>
                  <a:schemeClr val="tx1"/>
                </a:solidFill>
              </a:rPr>
              <a:t>as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dots</a:t>
            </a:r>
            <a:endParaRPr lang="de-D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619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623D16-7682-E640-EF26-3F4A5E026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Team Building and Ground Truth Annotation Progress </a:t>
            </a:r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2EC51AE6-9F42-D911-F227-615E35FF07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3887569"/>
              </p:ext>
            </p:extLst>
          </p:nvPr>
        </p:nvGraphicFramePr>
        <p:xfrm>
          <a:off x="782318" y="1979506"/>
          <a:ext cx="3261362" cy="3484880"/>
        </p:xfrm>
        <a:graphic>
          <a:graphicData uri="http://schemas.openxmlformats.org/drawingml/2006/table">
            <a:tbl>
              <a:tblPr firstRow="1" bandRow="1">
                <a:tableStyleId>{AE5E13AF-8C1B-4DC7-A03D-C96EB17825BF}</a:tableStyleId>
              </a:tblPr>
              <a:tblGrid>
                <a:gridCol w="1148082">
                  <a:extLst>
                    <a:ext uri="{9D8B030D-6E8A-4147-A177-3AD203B41FA5}">
                      <a16:colId xmlns:a16="http://schemas.microsoft.com/office/drawing/2014/main" val="1850651819"/>
                    </a:ext>
                  </a:extLst>
                </a:gridCol>
                <a:gridCol w="2113280">
                  <a:extLst>
                    <a:ext uri="{9D8B030D-6E8A-4147-A177-3AD203B41FA5}">
                      <a16:colId xmlns:a16="http://schemas.microsoft.com/office/drawing/2014/main" val="40204363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800" b="1" dirty="0">
                          <a:solidFill>
                            <a:schemeClr val="tx1"/>
                          </a:solidFill>
                        </a:rPr>
                        <a:t>Team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No</a:t>
                      </a:r>
                      <a:r>
                        <a:rPr lang="de-DE" dirty="0"/>
                        <a:t>.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Images </a:t>
                      </a:r>
                      <a:r>
                        <a:rPr lang="de-DE" dirty="0" err="1"/>
                        <a:t>Allocated</a:t>
                      </a:r>
                      <a:endParaRPr lang="de-DE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8409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b="1" dirty="0"/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40 </a:t>
                      </a:r>
                      <a:r>
                        <a:rPr lang="de-DE" dirty="0" err="1"/>
                        <a:t>images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allocated</a:t>
                      </a:r>
                      <a:endParaRPr lang="de-DE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2144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b="1" dirty="0"/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40 </a:t>
                      </a:r>
                      <a:r>
                        <a:rPr lang="de-DE" dirty="0" err="1"/>
                        <a:t>images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allocated</a:t>
                      </a:r>
                      <a:endParaRPr lang="de-DE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7285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b="1" dirty="0"/>
                        <a:t>C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Some</a:t>
                      </a:r>
                      <a:r>
                        <a:rPr lang="de-DE" dirty="0"/>
                        <a:t> extra </a:t>
                      </a:r>
                      <a:r>
                        <a:rPr lang="de-DE" dirty="0" err="1"/>
                        <a:t>photos</a:t>
                      </a:r>
                      <a:r>
                        <a:rPr lang="de-DE" dirty="0"/>
                        <a:t> due </a:t>
                      </a:r>
                      <a:r>
                        <a:rPr lang="de-DE" dirty="0" err="1"/>
                        <a:t>to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inactive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members</a:t>
                      </a:r>
                      <a:endParaRPr lang="de-DE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9441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b="1" dirty="0"/>
                        <a:t>D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12 </a:t>
                      </a:r>
                      <a:r>
                        <a:rPr lang="de-DE" dirty="0" err="1"/>
                        <a:t>photos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only</a:t>
                      </a:r>
                      <a:r>
                        <a:rPr lang="de-DE" dirty="0"/>
                        <a:t>?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9457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b="1" dirty="0"/>
                        <a:t>E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40 </a:t>
                      </a:r>
                      <a:r>
                        <a:rPr lang="de-DE" dirty="0" err="1"/>
                        <a:t>images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allocated</a:t>
                      </a:r>
                      <a:endParaRPr lang="de-DE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164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b="1" dirty="0"/>
                        <a:t>F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40 </a:t>
                      </a:r>
                      <a:r>
                        <a:rPr lang="de-DE" dirty="0" err="1"/>
                        <a:t>images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allocated</a:t>
                      </a:r>
                      <a:endParaRPr lang="de-DE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974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b="1" dirty="0"/>
                        <a:t>G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40 </a:t>
                      </a:r>
                      <a:r>
                        <a:rPr lang="de-DE" dirty="0" err="1"/>
                        <a:t>images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allocated</a:t>
                      </a:r>
                      <a:endParaRPr lang="de-DE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7567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b="1" dirty="0"/>
                        <a:t>H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Not </a:t>
                      </a:r>
                      <a:r>
                        <a:rPr lang="de-DE" dirty="0" err="1"/>
                        <a:t>allocated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yet</a:t>
                      </a:r>
                      <a:endParaRPr lang="de-DE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8909044"/>
                  </a:ext>
                </a:extLst>
              </a:tr>
            </a:tbl>
          </a:graphicData>
        </a:graphic>
      </p:graphicFrame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8662A1E6-4BEA-DB8C-00B6-78D398F7EEF7}"/>
              </a:ext>
            </a:extLst>
          </p:cNvPr>
          <p:cNvSpPr/>
          <p:nvPr/>
        </p:nvSpPr>
        <p:spPr>
          <a:xfrm>
            <a:off x="4328160" y="1979506"/>
            <a:ext cx="6878320" cy="333756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b="1" dirty="0">
                <a:solidFill>
                  <a:schemeClr val="tx1"/>
                </a:solidFill>
              </a:rPr>
              <a:t>Feedback? :</a:t>
            </a:r>
          </a:p>
          <a:p>
            <a:endParaRPr lang="de-DE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5620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79867517-A0BB-132E-80EB-53134EC5D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"/>
            <a:r>
              <a:rPr lang="de-DE" dirty="0"/>
              <a:t>3. </a:t>
            </a:r>
            <a:r>
              <a:rPr lang="de-DE" dirty="0" err="1"/>
              <a:t>Detailed</a:t>
            </a:r>
            <a:r>
              <a:rPr lang="de-DE" dirty="0"/>
              <a:t> </a:t>
            </a:r>
            <a:r>
              <a:rPr lang="de-DE" dirty="0" err="1"/>
              <a:t>Discussion</a:t>
            </a:r>
            <a:r>
              <a:rPr lang="de-DE" dirty="0"/>
              <a:t> on Input </a:t>
            </a:r>
            <a:r>
              <a:rPr lang="de-DE" dirty="0" err="1"/>
              <a:t>size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Data-Set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8CAF176-2B70-D805-7435-675B433B8D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5158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0103AA8C-467F-BBDF-56CB-9C0473EB0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128 </a:t>
            </a:r>
            <a:r>
              <a:rPr lang="de-DE" dirty="0" err="1"/>
              <a:t>pixels</a:t>
            </a:r>
            <a:r>
              <a:rPr lang="de-DE" dirty="0"/>
              <a:t> * 128 </a:t>
            </a:r>
            <a:r>
              <a:rPr lang="de-DE" dirty="0" err="1"/>
              <a:t>pixels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1D7D98F-1956-BAD3-EBEA-0927689B0D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sz="1600" dirty="0"/>
              <a:t>1 </a:t>
            </a:r>
            <a:r>
              <a:rPr lang="de-DE" sz="1600" dirty="0" err="1"/>
              <a:t>patch</a:t>
            </a:r>
            <a:r>
              <a:rPr lang="de-DE" sz="1600" dirty="0"/>
              <a:t> = 1280 m * 1280 m</a:t>
            </a:r>
          </a:p>
          <a:p>
            <a:pPr>
              <a:buFont typeface="Symbol" panose="05050102010706020507" pitchFamily="18" charset="2"/>
              <a:buChar char="-"/>
            </a:pPr>
            <a:endParaRPr lang="de-DE" sz="1200" dirty="0"/>
          </a:p>
          <a:p>
            <a:pPr>
              <a:buFont typeface="Symbol" panose="05050102010706020507" pitchFamily="18" charset="2"/>
              <a:buChar char="-"/>
            </a:pPr>
            <a:r>
              <a:rPr lang="de-DE" sz="1600" dirty="0"/>
              <a:t>Frankfurt: 152 </a:t>
            </a:r>
            <a:r>
              <a:rPr lang="de-DE" sz="1600" dirty="0" err="1"/>
              <a:t>patches</a:t>
            </a:r>
            <a:r>
              <a:rPr lang="de-DE" sz="1600" dirty="0"/>
              <a:t> </a:t>
            </a:r>
            <a:r>
              <a:rPr lang="de-DE" sz="1600" b="1" i="1" dirty="0"/>
              <a:t>(-&gt; plus 1 </a:t>
            </a:r>
            <a:r>
              <a:rPr lang="de-DE" sz="1600" b="1" i="1" dirty="0" err="1"/>
              <a:t>more</a:t>
            </a:r>
            <a:r>
              <a:rPr lang="de-DE" sz="1600" b="1" i="1" dirty="0"/>
              <a:t> </a:t>
            </a:r>
            <a:r>
              <a:rPr lang="de-DE" sz="1600" b="1" i="1" dirty="0" err="1"/>
              <a:t>year</a:t>
            </a:r>
            <a:r>
              <a:rPr lang="de-DE" sz="1600" b="1" i="1" dirty="0"/>
              <a:t> </a:t>
            </a:r>
            <a:r>
              <a:rPr lang="de-DE" sz="1600" b="1" i="1" dirty="0" err="1"/>
              <a:t>if</a:t>
            </a:r>
            <a:r>
              <a:rPr lang="de-DE" sz="1600" b="1" i="1" dirty="0"/>
              <a:t> </a:t>
            </a:r>
            <a:r>
              <a:rPr lang="de-DE" sz="1600" b="1" i="1" dirty="0" err="1"/>
              <a:t>needed</a:t>
            </a:r>
            <a:r>
              <a:rPr lang="de-DE" sz="1600" b="1" i="1" dirty="0"/>
              <a:t>)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1600" dirty="0"/>
              <a:t>Potsdam: 3 </a:t>
            </a:r>
            <a:r>
              <a:rPr lang="de-DE" sz="1600" dirty="0" err="1"/>
              <a:t>patches</a:t>
            </a:r>
            <a:endParaRPr lang="de-DE" sz="1600" dirty="0"/>
          </a:p>
          <a:p>
            <a:pPr>
              <a:buFont typeface="Symbol" panose="05050102010706020507" pitchFamily="18" charset="2"/>
              <a:buChar char="-"/>
            </a:pPr>
            <a:r>
              <a:rPr lang="de-DE" sz="1600" dirty="0"/>
              <a:t>MULC: </a:t>
            </a:r>
            <a:r>
              <a:rPr lang="de-DE" sz="1600" dirty="0" err="1"/>
              <a:t>more</a:t>
            </a:r>
            <a:r>
              <a:rPr lang="de-DE" sz="1600" dirty="0"/>
              <a:t> </a:t>
            </a:r>
            <a:r>
              <a:rPr lang="de-DE" sz="1600" dirty="0" err="1"/>
              <a:t>than</a:t>
            </a:r>
            <a:r>
              <a:rPr lang="de-DE" sz="1600" dirty="0"/>
              <a:t> 1‘000 </a:t>
            </a:r>
            <a:r>
              <a:rPr lang="de-DE" sz="1600" dirty="0" err="1"/>
              <a:t>patches</a:t>
            </a:r>
            <a:endParaRPr lang="de-DE" sz="1600" dirty="0"/>
          </a:p>
          <a:p>
            <a:pPr marL="114300" indent="0">
              <a:buNone/>
            </a:pPr>
            <a:endParaRPr lang="de-DE" sz="1200" dirty="0"/>
          </a:p>
          <a:p>
            <a:pPr>
              <a:buFont typeface="Wingdings" panose="05000000000000000000" pitchFamily="2" charset="2"/>
              <a:buChar char="v"/>
            </a:pPr>
            <a:r>
              <a:rPr lang="de-DE" b="1" dirty="0" err="1"/>
              <a:t>Suggestions</a:t>
            </a:r>
            <a:r>
              <a:rPr lang="de-DE" b="1" dirty="0"/>
              <a:t>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de-DE" dirty="0"/>
              <a:t>Take </a:t>
            </a:r>
            <a:r>
              <a:rPr lang="de-DE" b="1" dirty="0"/>
              <a:t>5</a:t>
            </a:r>
            <a:r>
              <a:rPr lang="de-DE" dirty="0"/>
              <a:t> </a:t>
            </a:r>
            <a:r>
              <a:rPr lang="de-DE" dirty="0" err="1"/>
              <a:t>images</a:t>
            </a:r>
            <a:r>
              <a:rPr lang="de-DE" dirty="0"/>
              <a:t> (different </a:t>
            </a:r>
            <a:r>
              <a:rPr lang="de-DE" b="1" dirty="0"/>
              <a:t>time </a:t>
            </a:r>
            <a:r>
              <a:rPr lang="de-DE" b="1" dirty="0" err="1"/>
              <a:t>points</a:t>
            </a:r>
            <a:r>
              <a:rPr lang="de-DE" dirty="0"/>
              <a:t>) per </a:t>
            </a:r>
            <a:r>
              <a:rPr lang="de-DE" dirty="0" err="1"/>
              <a:t>location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b="1" dirty="0"/>
              <a:t>Frankfurt and Potsdam</a:t>
            </a:r>
            <a:r>
              <a:rPr lang="de-DE" dirty="0"/>
              <a:t> – </a:t>
            </a:r>
            <a:r>
              <a:rPr lang="de-DE" dirty="0" err="1"/>
              <a:t>repeat</a:t>
            </a:r>
            <a:r>
              <a:rPr lang="de-DE" dirty="0"/>
              <a:t> </a:t>
            </a:r>
            <a:r>
              <a:rPr lang="de-DE" dirty="0" err="1"/>
              <a:t>once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shifted</a:t>
            </a:r>
            <a:r>
              <a:rPr lang="de-DE" dirty="0"/>
              <a:t> </a:t>
            </a:r>
            <a:r>
              <a:rPr lang="de-DE" dirty="0" err="1"/>
              <a:t>geographies</a:t>
            </a:r>
            <a:endParaRPr lang="de-DE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de-DE" dirty="0"/>
              <a:t>Select </a:t>
            </a:r>
            <a:r>
              <a:rPr lang="de-DE" dirty="0" err="1"/>
              <a:t>locations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MULC (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b="1" dirty="0"/>
              <a:t>2 time </a:t>
            </a:r>
            <a:r>
              <a:rPr lang="de-DE" b="1" dirty="0" err="1"/>
              <a:t>points</a:t>
            </a:r>
            <a:r>
              <a:rPr lang="de-DE" dirty="0"/>
              <a:t> per </a:t>
            </a:r>
            <a:r>
              <a:rPr lang="de-DE" dirty="0" err="1"/>
              <a:t>location</a:t>
            </a:r>
            <a:r>
              <a:rPr lang="de-DE" dirty="0"/>
              <a:t>) so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final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MULC </a:t>
            </a:r>
            <a:r>
              <a:rPr lang="de-DE" dirty="0" err="1"/>
              <a:t>images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supposed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equal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final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Frankfurt and Potsdam (=</a:t>
            </a:r>
            <a:r>
              <a:rPr lang="de-DE" b="1" dirty="0"/>
              <a:t>775 MULC </a:t>
            </a:r>
            <a:r>
              <a:rPr lang="de-DE" b="1" dirty="0" err="1"/>
              <a:t>locations</a:t>
            </a:r>
            <a:r>
              <a:rPr lang="de-DE" dirty="0"/>
              <a:t>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de-DE" dirty="0"/>
              <a:t>Perform </a:t>
            </a:r>
            <a:r>
              <a:rPr lang="de-DE" b="1" dirty="0" err="1"/>
              <a:t>data</a:t>
            </a:r>
            <a:r>
              <a:rPr lang="de-DE" b="1" dirty="0"/>
              <a:t> </a:t>
            </a:r>
            <a:r>
              <a:rPr lang="de-DE" b="1" dirty="0" err="1"/>
              <a:t>augmentation</a:t>
            </a:r>
            <a:r>
              <a:rPr lang="de-DE" dirty="0"/>
              <a:t> on all </a:t>
            </a:r>
            <a:r>
              <a:rPr lang="de-DE" dirty="0" err="1"/>
              <a:t>images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increase</a:t>
            </a:r>
            <a:r>
              <a:rPr lang="de-DE" dirty="0"/>
              <a:t> </a:t>
            </a:r>
            <a:r>
              <a:rPr lang="de-DE" dirty="0" err="1"/>
              <a:t>dataset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a </a:t>
            </a:r>
            <a:r>
              <a:rPr lang="de-DE" dirty="0" err="1"/>
              <a:t>factor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b="1" dirty="0"/>
              <a:t>7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de-DE" b="1" dirty="0"/>
              <a:t>Final </a:t>
            </a:r>
            <a:r>
              <a:rPr lang="de-DE" b="1" dirty="0" err="1"/>
              <a:t>dataset</a:t>
            </a:r>
            <a:r>
              <a:rPr lang="de-DE" b="1" dirty="0"/>
              <a:t>: ~21‘700 </a:t>
            </a:r>
            <a:r>
              <a:rPr lang="de-DE" b="1" dirty="0" err="1"/>
              <a:t>images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2976951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5AEB74-E458-375A-816F-4E6DE4C6B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Consequences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dataset</a:t>
            </a:r>
            <a:r>
              <a:rPr lang="de-DE" dirty="0"/>
              <a:t> </a:t>
            </a:r>
            <a:r>
              <a:rPr lang="de-DE" dirty="0" err="1"/>
              <a:t>size</a:t>
            </a:r>
            <a:r>
              <a:rPr lang="de-DE" dirty="0"/>
              <a:t> on </a:t>
            </a:r>
            <a:r>
              <a:rPr lang="de-DE" dirty="0" err="1"/>
              <a:t>neural</a:t>
            </a:r>
            <a:r>
              <a:rPr lang="de-DE" dirty="0"/>
              <a:t> network </a:t>
            </a:r>
            <a:r>
              <a:rPr lang="de-DE" dirty="0" err="1"/>
              <a:t>architecture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A930CCE-07C7-6DC3-81D9-20E4675333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U-</a:t>
            </a:r>
            <a:r>
              <a:rPr lang="de-DE" dirty="0" err="1"/>
              <a:t>net</a:t>
            </a:r>
            <a:r>
              <a:rPr lang="de-DE" dirty="0"/>
              <a:t>: </a:t>
            </a:r>
            <a:r>
              <a:rPr lang="en-US" dirty="0"/>
              <a:t>a </a:t>
            </a:r>
            <a:r>
              <a:rPr lang="en-US" b="1" dirty="0"/>
              <a:t>depth</a:t>
            </a:r>
            <a:r>
              <a:rPr lang="en-US" dirty="0"/>
              <a:t> of 4 to 5 levels (4–5 </a:t>
            </a:r>
            <a:r>
              <a:rPr lang="en-US" dirty="0" err="1"/>
              <a:t>downsampling</a:t>
            </a:r>
            <a:r>
              <a:rPr lang="en-US" dirty="0"/>
              <a:t> steps, reducing from 128×128 to 8×8 or 4×4 at the bottleneck)?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With such a depth, </a:t>
            </a:r>
            <a:r>
              <a:rPr lang="en-US" b="1" dirty="0"/>
              <a:t>class weights </a:t>
            </a:r>
            <a:r>
              <a:rPr lang="en-US" dirty="0"/>
              <a:t>are likely needed to detect the minority class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b="1" dirty="0" err="1"/>
              <a:t>loss</a:t>
            </a:r>
            <a:r>
              <a:rPr lang="de-DE" b="1" dirty="0"/>
              <a:t> </a:t>
            </a:r>
            <a:r>
              <a:rPr lang="de-DE" b="1" dirty="0" err="1"/>
              <a:t>weighting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Also, needed is an </a:t>
            </a:r>
            <a:r>
              <a:rPr lang="en-US" b="1" dirty="0"/>
              <a:t>appropriate metrics </a:t>
            </a:r>
            <a:r>
              <a:rPr lang="en-US" dirty="0"/>
              <a:t>like F1-score or precision-recall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Measures against overfitting </a:t>
            </a:r>
            <a:r>
              <a:rPr lang="en-US" dirty="0"/>
              <a:t>have to be taken, such as dropout, batch normalization, or L2 regularization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On the upside: it is doable with our </a:t>
            </a:r>
            <a:r>
              <a:rPr lang="en-US" b="1" dirty="0"/>
              <a:t>computational resources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ALSO – look into U-net </a:t>
            </a:r>
            <a:r>
              <a:rPr lang="en-US" b="1" dirty="0"/>
              <a:t>variants </a:t>
            </a:r>
            <a:r>
              <a:rPr lang="en-US" dirty="0"/>
              <a:t>designed for smaller dataset sizes:</a:t>
            </a:r>
            <a:r>
              <a:rPr lang="de-DE" dirty="0"/>
              <a:t> U-Net++ - but also </a:t>
            </a:r>
            <a:r>
              <a:rPr lang="de-DE" dirty="0" err="1"/>
              <a:t>have</a:t>
            </a:r>
            <a:r>
              <a:rPr lang="de-DE" dirty="0"/>
              <a:t> a </a:t>
            </a:r>
            <a:r>
              <a:rPr lang="de-DE" dirty="0" err="1"/>
              <a:t>look</a:t>
            </a:r>
            <a:r>
              <a:rPr lang="de-DE" dirty="0"/>
              <a:t> on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ideas</a:t>
            </a:r>
            <a:r>
              <a:rPr lang="de-DE" dirty="0"/>
              <a:t> in </a:t>
            </a:r>
            <a:r>
              <a:rPr lang="de-DE" dirty="0" err="1"/>
              <a:t>literature</a:t>
            </a:r>
            <a:r>
              <a:rPr lang="de-DE" dirty="0"/>
              <a:t> such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TinyU</a:t>
            </a:r>
            <a:r>
              <a:rPr lang="de-DE" dirty="0"/>
              <a:t>-Net, Squeeze U-Net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2583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41B00D-408F-22AE-0CFC-62272D983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4. </a:t>
            </a:r>
            <a:r>
              <a:rPr lang="de-DE" dirty="0" err="1"/>
              <a:t>Detailed</a:t>
            </a:r>
            <a:r>
              <a:rPr lang="de-DE" dirty="0"/>
              <a:t> </a:t>
            </a:r>
            <a:r>
              <a:rPr lang="de-DE" dirty="0" err="1"/>
              <a:t>Discussion</a:t>
            </a:r>
            <a:r>
              <a:rPr lang="de-DE" dirty="0"/>
              <a:t> on </a:t>
            </a:r>
            <a:r>
              <a:rPr lang="de-DE" dirty="0" err="1"/>
              <a:t>Team‘s</a:t>
            </a:r>
            <a:r>
              <a:rPr lang="de-DE" dirty="0"/>
              <a:t> DL </a:t>
            </a:r>
            <a:r>
              <a:rPr lang="de-DE" dirty="0" err="1"/>
              <a:t>Strategies</a:t>
            </a:r>
            <a:r>
              <a:rPr lang="de-DE" dirty="0"/>
              <a:t> 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A6DF46E-E8D5-2818-DE53-BD079787C7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35626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121F2CB-4913-4C93-85EE-69FD92FEF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4.1 Target Read-out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5818703-8997-A753-8A4C-06E9507543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Vegetation Space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Chlorophyll </a:t>
            </a:r>
            <a:r>
              <a:rPr lang="de-DE" dirty="0" err="1"/>
              <a:t>content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pixel</a:t>
            </a:r>
            <a:r>
              <a:rPr lang="de-DE" dirty="0"/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The </a:t>
            </a:r>
            <a:r>
              <a:rPr lang="de-DE" dirty="0" err="1"/>
              <a:t>uncertainty</a:t>
            </a:r>
            <a:r>
              <a:rPr lang="de-DE" dirty="0"/>
              <a:t> </a:t>
            </a:r>
            <a:r>
              <a:rPr lang="de-DE" dirty="0" err="1"/>
              <a:t>measure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prediction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account</a:t>
            </a:r>
            <a:r>
              <a:rPr lang="de-DE" dirty="0"/>
              <a:t> </a:t>
            </a:r>
            <a:r>
              <a:rPr lang="de-DE" dirty="0" err="1"/>
              <a:t>for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Advantage: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account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different </a:t>
            </a:r>
            <a:r>
              <a:rPr lang="de-DE" dirty="0" err="1"/>
              <a:t>vegetation</a:t>
            </a:r>
            <a:r>
              <a:rPr lang="de-DE" dirty="0"/>
              <a:t> </a:t>
            </a:r>
            <a:r>
              <a:rPr lang="de-DE" dirty="0" err="1"/>
              <a:t>densities</a:t>
            </a:r>
            <a:r>
              <a:rPr lang="de-DE" dirty="0"/>
              <a:t> in </a:t>
            </a:r>
            <a:r>
              <a:rPr lang="de-DE" dirty="0" err="1"/>
              <a:t>mixed</a:t>
            </a:r>
            <a:r>
              <a:rPr lang="de-DE" dirty="0"/>
              <a:t> </a:t>
            </a:r>
            <a:r>
              <a:rPr lang="de-DE" dirty="0" err="1"/>
              <a:t>pixels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/>
              <a:t>Likely</a:t>
            </a:r>
            <a:r>
              <a:rPr lang="de-DE" dirty="0"/>
              <a:t> Method: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Spectral</a:t>
            </a:r>
            <a:r>
              <a:rPr lang="de-DE" dirty="0"/>
              <a:t> </a:t>
            </a:r>
            <a:r>
              <a:rPr lang="de-DE" dirty="0" err="1"/>
              <a:t>indices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Chlorophyll Index (</a:t>
            </a:r>
            <a:r>
              <a:rPr lang="de-DE" dirty="0" err="1"/>
              <a:t>CIred-edge</a:t>
            </a:r>
            <a:r>
              <a:rPr lang="de-DE" dirty="0"/>
              <a:t>): (NIR/</a:t>
            </a:r>
            <a:r>
              <a:rPr lang="de-DE" dirty="0" err="1"/>
              <a:t>Red-edge</a:t>
            </a:r>
            <a:r>
              <a:rPr lang="de-DE" dirty="0"/>
              <a:t>)−1(\</a:t>
            </a:r>
            <a:r>
              <a:rPr lang="de-DE" dirty="0" err="1"/>
              <a:t>text</a:t>
            </a:r>
            <a:r>
              <a:rPr lang="de-DE" dirty="0"/>
              <a:t>{NIR}/\</a:t>
            </a:r>
            <a:r>
              <a:rPr lang="de-DE" dirty="0" err="1"/>
              <a:t>text</a:t>
            </a:r>
            <a:r>
              <a:rPr lang="de-DE" dirty="0"/>
              <a:t>{</a:t>
            </a:r>
            <a:r>
              <a:rPr lang="de-DE" dirty="0" err="1"/>
              <a:t>Red-edge</a:t>
            </a:r>
            <a:r>
              <a:rPr lang="de-DE" dirty="0"/>
              <a:t>}) - 1(NIR/</a:t>
            </a:r>
            <a:r>
              <a:rPr lang="de-DE" dirty="0" err="1"/>
              <a:t>Red-edge</a:t>
            </a:r>
            <a:r>
              <a:rPr lang="de-DE" dirty="0"/>
              <a:t>)−1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MERIS </a:t>
            </a:r>
            <a:r>
              <a:rPr lang="de-DE" dirty="0" err="1"/>
              <a:t>Terrestrial</a:t>
            </a:r>
            <a:r>
              <a:rPr lang="de-DE" dirty="0"/>
              <a:t> Chlorophyll Index (MTCI): (Red-edge3−Red)/(Red-edge3−Red-edge1)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The </a:t>
            </a:r>
            <a:r>
              <a:rPr lang="de-DE" dirty="0" err="1"/>
              <a:t>above</a:t>
            </a:r>
            <a:r>
              <a:rPr lang="de-DE" dirty="0"/>
              <a:t> in </a:t>
            </a:r>
            <a:r>
              <a:rPr lang="de-DE" dirty="0" err="1"/>
              <a:t>combination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NDVI/EVI </a:t>
            </a:r>
            <a:r>
              <a:rPr lang="de-DE" dirty="0" err="1"/>
              <a:t>or</a:t>
            </a:r>
            <a:r>
              <a:rPr lang="de-DE" dirty="0"/>
              <a:t> Sentinel-1 </a:t>
            </a:r>
            <a:r>
              <a:rPr lang="de-DE" dirty="0" err="1"/>
              <a:t>measures</a:t>
            </a:r>
            <a:r>
              <a:rPr lang="de-DE" dirty="0"/>
              <a:t> (e.g. </a:t>
            </a:r>
            <a:r>
              <a:rPr lang="de-DE" dirty="0" err="1"/>
              <a:t>vegetation</a:t>
            </a:r>
            <a:r>
              <a:rPr lang="de-DE" dirty="0"/>
              <a:t> </a:t>
            </a:r>
            <a:r>
              <a:rPr lang="de-DE" dirty="0" err="1"/>
              <a:t>density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backscatter</a:t>
            </a:r>
            <a:r>
              <a:rPr lang="de-DE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b="1" dirty="0" err="1"/>
              <a:t>Please</a:t>
            </a:r>
            <a:r>
              <a:rPr lang="de-DE" b="1" dirty="0"/>
              <a:t>, </a:t>
            </a:r>
            <a:r>
              <a:rPr lang="de-DE" b="1" dirty="0" err="1"/>
              <a:t>help</a:t>
            </a:r>
            <a:r>
              <a:rPr lang="de-DE" b="1" dirty="0"/>
              <a:t> </a:t>
            </a:r>
            <a:r>
              <a:rPr lang="de-DE" b="1" dirty="0" err="1">
                <a:highlight>
                  <a:srgbClr val="FFFF00"/>
                </a:highlight>
              </a:rPr>
              <a:t>research</a:t>
            </a:r>
            <a:r>
              <a:rPr lang="de-DE" b="1" dirty="0"/>
              <a:t> </a:t>
            </a:r>
            <a:r>
              <a:rPr lang="de-DE" b="1" dirty="0" err="1"/>
              <a:t>about</a:t>
            </a:r>
            <a:r>
              <a:rPr lang="de-DE" b="1" dirty="0"/>
              <a:t> </a:t>
            </a:r>
            <a:r>
              <a:rPr lang="de-DE" b="1" dirty="0" err="1"/>
              <a:t>these</a:t>
            </a:r>
            <a:r>
              <a:rPr lang="de-DE" b="1" dirty="0"/>
              <a:t> </a:t>
            </a:r>
            <a:r>
              <a:rPr lang="de-DE" b="1" dirty="0" err="1"/>
              <a:t>concepts</a:t>
            </a:r>
            <a:r>
              <a:rPr lang="de-DE" b="1" dirty="0"/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18240949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9FD3F2-DE38-14F3-FD3A-B1B719D86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Plan </a:t>
            </a:r>
            <a:r>
              <a:rPr lang="de-DE" dirty="0" err="1"/>
              <a:t>of</a:t>
            </a:r>
            <a:r>
              <a:rPr lang="de-DE" dirty="0"/>
              <a:t> Team C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2906AD5-2FE2-3803-1AEB-CD47BD810D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Proposal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U-</a:t>
            </a:r>
            <a:r>
              <a:rPr lang="de-DE" dirty="0" err="1"/>
              <a:t>net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softargmax</a:t>
            </a:r>
            <a:r>
              <a:rPr lang="de-DE" dirty="0"/>
              <a:t>: </a:t>
            </a:r>
            <a:r>
              <a:rPr lang="de-DE" dirty="0">
                <a:hlinkClick r:id="rId2"/>
              </a:rPr>
              <a:t>https://arxiv.org/pdf/1903.06562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Use Input </a:t>
            </a:r>
            <a:r>
              <a:rPr lang="de-DE" dirty="0" err="1"/>
              <a:t>Amplification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originally</a:t>
            </a:r>
            <a:r>
              <a:rPr lang="de-DE" dirty="0"/>
              <a:t> </a:t>
            </a:r>
            <a:r>
              <a:rPr lang="de-DE" dirty="0" err="1"/>
              <a:t>suggested</a:t>
            </a:r>
            <a:r>
              <a:rPr lang="de-DE" dirty="0"/>
              <a:t>: </a:t>
            </a:r>
            <a:r>
              <a:rPr lang="de-DE" dirty="0">
                <a:hlinkClick r:id="rId3"/>
              </a:rPr>
              <a:t>https://www.sciencedirect.com/science/article/pii/S2352938524000168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May need to work with spectral indices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Adjust Loss function (use weighted loss functions?)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Establish measures against overfitting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205465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CDD50D-0C67-5229-5765-0D932DAB8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Plan </a:t>
            </a:r>
            <a:r>
              <a:rPr lang="de-DE" dirty="0" err="1"/>
              <a:t>of</a:t>
            </a:r>
            <a:r>
              <a:rPr lang="de-DE" dirty="0"/>
              <a:t> Team D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A490570-3DD4-72D8-6632-BF0ADF4088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Proposal</a:t>
            </a:r>
            <a:r>
              <a:rPr lang="de-DE" dirty="0"/>
              <a:t>: Segment </a:t>
            </a:r>
            <a:r>
              <a:rPr lang="de-DE" dirty="0" err="1"/>
              <a:t>anything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2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Change input layer that the model can handle multispectral 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Replace the mask output head with a per-pixel classification head that generates probabilities for each pixel across multiple classes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Enhance the decoder to support dense pixel-level classification. This involves increasing its capacity to model fine-grained spatial details and directly output per-pixel probabilities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Adjust loss function to </a:t>
            </a:r>
            <a:r>
              <a:rPr lang="de-DE" dirty="0" err="1"/>
              <a:t>categorical</a:t>
            </a:r>
            <a:r>
              <a:rPr lang="de-DE" dirty="0"/>
              <a:t> </a:t>
            </a:r>
            <a:r>
              <a:rPr lang="de-DE" dirty="0" err="1"/>
              <a:t>cross-entropy</a:t>
            </a:r>
            <a:r>
              <a:rPr lang="en-US" dirty="0"/>
              <a:t>  or </a:t>
            </a:r>
            <a:r>
              <a:rPr lang="en-US" dirty="0" err="1"/>
              <a:t>Kullback-Leibler</a:t>
            </a:r>
            <a:r>
              <a:rPr lang="en-US" dirty="0"/>
              <a:t> (KL) divergence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Use evaluation metrics like mean squared error (MSE) or log loss to evaluate the quality of probabilistic outputs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Fine-tune SAM on pixel-labeled datasets where mixed-class probabilistic outputs are annotated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90816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98E37C-BCD8-6568-9363-44913A1BB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3017D4E-81DE-D132-3058-DCF795BB40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numCol="2"/>
          <a:lstStyle/>
          <a:p>
            <a:pPr marL="571500" indent="-457200">
              <a:buFont typeface="+mj-lt"/>
              <a:buAutoNum type="arabicPeriod"/>
            </a:pPr>
            <a:r>
              <a:rPr lang="de-DE" dirty="0" err="1"/>
              <a:t>Recapping</a:t>
            </a:r>
            <a:r>
              <a:rPr lang="de-DE" dirty="0"/>
              <a:t> </a:t>
            </a:r>
            <a:r>
              <a:rPr lang="de-DE" dirty="0" err="1"/>
              <a:t>where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project</a:t>
            </a:r>
            <a:endParaRPr lang="de-DE" dirty="0"/>
          </a:p>
          <a:p>
            <a:pPr marL="1028700" lvl="1" indent="-457200">
              <a:buFont typeface="+mj-lt"/>
              <a:buAutoNum type="arabicPeriod"/>
            </a:pPr>
            <a:r>
              <a:rPr lang="de-DE" dirty="0" err="1"/>
              <a:t>Overview</a:t>
            </a:r>
            <a:r>
              <a:rPr lang="de-DE" dirty="0"/>
              <a:t> plan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dataset</a:t>
            </a:r>
            <a:r>
              <a:rPr lang="de-DE" dirty="0"/>
              <a:t> </a:t>
            </a:r>
            <a:r>
              <a:rPr lang="de-DE" dirty="0" err="1"/>
              <a:t>creation</a:t>
            </a:r>
            <a:r>
              <a:rPr lang="de-DE" dirty="0"/>
              <a:t> </a:t>
            </a:r>
          </a:p>
          <a:p>
            <a:pPr marL="1028700" lvl="1" indent="-457200">
              <a:buFont typeface="+mj-lt"/>
              <a:buAutoNum type="arabicPeriod"/>
            </a:pPr>
            <a:r>
              <a:rPr lang="de-DE" dirty="0"/>
              <a:t>Timeline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project</a:t>
            </a:r>
            <a:endParaRPr lang="de-DE" dirty="0"/>
          </a:p>
          <a:p>
            <a:pPr marL="1028700" lvl="1" indent="-457200">
              <a:buFont typeface="+mj-lt"/>
              <a:buAutoNum type="arabicPeriod"/>
            </a:pPr>
            <a:r>
              <a:rPr lang="de-DE" dirty="0"/>
              <a:t>Annotation </a:t>
            </a:r>
            <a:r>
              <a:rPr lang="de-DE" dirty="0" err="1"/>
              <a:t>requirement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receive</a:t>
            </a:r>
            <a:r>
              <a:rPr lang="de-DE" dirty="0"/>
              <a:t> a </a:t>
            </a:r>
            <a:r>
              <a:rPr lang="de-DE" dirty="0" err="1"/>
              <a:t>certificate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completion</a:t>
            </a:r>
            <a:endParaRPr lang="de-DE" dirty="0"/>
          </a:p>
          <a:p>
            <a:pPr marL="1028700" lvl="1" indent="-457200">
              <a:buFont typeface="+mj-lt"/>
              <a:buAutoNum type="arabicPeriod"/>
            </a:pPr>
            <a:r>
              <a:rPr lang="de-DE" dirty="0" err="1"/>
              <a:t>Overview</a:t>
            </a:r>
            <a:r>
              <a:rPr lang="de-DE" dirty="0"/>
              <a:t> </a:t>
            </a:r>
            <a:r>
              <a:rPr lang="de-DE" dirty="0" err="1"/>
              <a:t>teams</a:t>
            </a:r>
            <a:r>
              <a:rPr lang="de-DE" dirty="0"/>
              <a:t> dl </a:t>
            </a:r>
            <a:r>
              <a:rPr lang="de-DE" dirty="0" err="1"/>
              <a:t>strategies</a:t>
            </a:r>
            <a:endParaRPr lang="de-DE" dirty="0"/>
          </a:p>
          <a:p>
            <a:pPr marL="1028700" lvl="1" indent="-457200">
              <a:buFont typeface="+mj-lt"/>
              <a:buAutoNum type="arabicPeriod"/>
            </a:pPr>
            <a:r>
              <a:rPr lang="de-DE" dirty="0"/>
              <a:t>Francisco </a:t>
            </a:r>
            <a:r>
              <a:rPr lang="de-DE" dirty="0" err="1"/>
              <a:t>may</a:t>
            </a:r>
            <a:r>
              <a:rPr lang="de-DE" dirty="0"/>
              <a:t> </a:t>
            </a:r>
            <a:r>
              <a:rPr lang="de-DE" dirty="0" err="1"/>
              <a:t>introduce</a:t>
            </a:r>
            <a:r>
              <a:rPr lang="de-DE" dirty="0"/>
              <a:t> </a:t>
            </a:r>
            <a:r>
              <a:rPr lang="de-DE" dirty="0" err="1"/>
              <a:t>his</a:t>
            </a:r>
            <a:r>
              <a:rPr lang="de-DE" dirty="0"/>
              <a:t> </a:t>
            </a:r>
            <a:r>
              <a:rPr lang="de-DE" dirty="0" err="1"/>
              <a:t>challenge</a:t>
            </a:r>
            <a:r>
              <a:rPr lang="de-DE" dirty="0"/>
              <a:t> and </a:t>
            </a:r>
            <a:r>
              <a:rPr lang="de-DE" dirty="0" err="1"/>
              <a:t>usefullness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change</a:t>
            </a:r>
            <a:r>
              <a:rPr lang="de-DE" dirty="0"/>
              <a:t> </a:t>
            </a:r>
            <a:r>
              <a:rPr lang="de-DE" dirty="0" err="1"/>
              <a:t>detection</a:t>
            </a:r>
            <a:r>
              <a:rPr lang="de-DE" dirty="0"/>
              <a:t> </a:t>
            </a:r>
            <a:r>
              <a:rPr lang="de-DE" dirty="0" err="1"/>
              <a:t>mamba</a:t>
            </a:r>
            <a:endParaRPr lang="de-DE" dirty="0"/>
          </a:p>
          <a:p>
            <a:pPr marL="1028700" lvl="1" indent="-457200">
              <a:buFont typeface="+mj-lt"/>
              <a:buAutoNum type="arabicPeriod"/>
            </a:pPr>
            <a:r>
              <a:rPr lang="de-DE" dirty="0" err="1"/>
              <a:t>Vijaya</a:t>
            </a:r>
            <a:r>
              <a:rPr lang="de-DE" dirty="0"/>
              <a:t> </a:t>
            </a:r>
            <a:r>
              <a:rPr lang="de-DE" dirty="0" err="1"/>
              <a:t>introduces</a:t>
            </a:r>
            <a:r>
              <a:rPr lang="de-DE" dirty="0"/>
              <a:t> </a:t>
            </a:r>
            <a:r>
              <a:rPr lang="de-DE" dirty="0" err="1"/>
              <a:t>similar</a:t>
            </a:r>
            <a:r>
              <a:rPr lang="de-DE" dirty="0"/>
              <a:t> </a:t>
            </a:r>
            <a:r>
              <a:rPr lang="de-DE" dirty="0" err="1"/>
              <a:t>benchmarking</a:t>
            </a:r>
            <a:r>
              <a:rPr lang="de-DE" dirty="0"/>
              <a:t> </a:t>
            </a:r>
            <a:r>
              <a:rPr lang="de-DE" dirty="0" err="1"/>
              <a:t>competition</a:t>
            </a:r>
            <a:endParaRPr lang="de-DE" dirty="0"/>
          </a:p>
          <a:p>
            <a:pPr marL="571500" indent="-457200">
              <a:buFont typeface="+mj-lt"/>
              <a:buAutoNum type="arabicPeriod"/>
            </a:pPr>
            <a:r>
              <a:rPr lang="de-DE" dirty="0"/>
              <a:t>Team Building and Ground Truth Annotation Progress </a:t>
            </a:r>
          </a:p>
          <a:p>
            <a:pPr marL="1028700" lvl="1" indent="-457200">
              <a:buFont typeface="+mj-lt"/>
              <a:buAutoNum type="arabicPeriod"/>
            </a:pPr>
            <a:r>
              <a:rPr lang="de-DE" dirty="0"/>
              <a:t>Progress Update</a:t>
            </a:r>
          </a:p>
          <a:p>
            <a:pPr marL="1028700" lvl="1" indent="-457200">
              <a:buFont typeface="+mj-lt"/>
              <a:buAutoNum type="arabicPeriod"/>
            </a:pPr>
            <a:r>
              <a:rPr lang="de-DE" dirty="0"/>
              <a:t>Feedback </a:t>
            </a:r>
            <a:r>
              <a:rPr lang="de-DE" dirty="0" err="1"/>
              <a:t>about</a:t>
            </a:r>
            <a:r>
              <a:rPr lang="de-DE" dirty="0"/>
              <a:t> QGIS</a:t>
            </a:r>
          </a:p>
          <a:p>
            <a:pPr marL="571500" indent="-457200">
              <a:buFont typeface="+mj-lt"/>
              <a:buAutoNum type="arabicPeriod"/>
            </a:pPr>
            <a:r>
              <a:rPr lang="de-DE" dirty="0" err="1"/>
              <a:t>Detailed</a:t>
            </a:r>
            <a:r>
              <a:rPr lang="de-DE" dirty="0"/>
              <a:t> </a:t>
            </a:r>
            <a:r>
              <a:rPr lang="de-DE" dirty="0" err="1"/>
              <a:t>Discussion</a:t>
            </a:r>
            <a:r>
              <a:rPr lang="de-DE" dirty="0"/>
              <a:t> on Input </a:t>
            </a:r>
            <a:r>
              <a:rPr lang="de-DE" dirty="0" err="1"/>
              <a:t>size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Data-Set</a:t>
            </a:r>
          </a:p>
          <a:p>
            <a:pPr marL="571500" indent="-457200">
              <a:buFont typeface="+mj-lt"/>
              <a:buAutoNum type="arabicPeriod"/>
            </a:pPr>
            <a:r>
              <a:rPr lang="de-DE" dirty="0" err="1"/>
              <a:t>Detailed</a:t>
            </a:r>
            <a:r>
              <a:rPr lang="de-DE" dirty="0"/>
              <a:t> </a:t>
            </a:r>
            <a:r>
              <a:rPr lang="de-DE" dirty="0" err="1"/>
              <a:t>Discussion</a:t>
            </a:r>
            <a:r>
              <a:rPr lang="de-DE" dirty="0"/>
              <a:t> on </a:t>
            </a:r>
            <a:r>
              <a:rPr lang="de-DE" dirty="0" err="1"/>
              <a:t>Team‘s</a:t>
            </a:r>
            <a:r>
              <a:rPr lang="de-DE" dirty="0"/>
              <a:t> DL </a:t>
            </a:r>
            <a:r>
              <a:rPr lang="de-DE" dirty="0" err="1"/>
              <a:t>Strategies</a:t>
            </a:r>
            <a:endParaRPr lang="de-DE" dirty="0"/>
          </a:p>
          <a:p>
            <a:pPr marL="1028700" lvl="1" indent="-457200">
              <a:buFont typeface="+mj-lt"/>
              <a:buAutoNum type="arabicPeriod"/>
            </a:pPr>
            <a:r>
              <a:rPr lang="de-DE" dirty="0"/>
              <a:t>Read-out</a:t>
            </a:r>
          </a:p>
          <a:p>
            <a:pPr marL="1028700" lvl="1" indent="-457200">
              <a:buFont typeface="+mj-lt"/>
              <a:buAutoNum type="arabicPeriod"/>
            </a:pPr>
            <a:r>
              <a:rPr lang="de-DE" dirty="0"/>
              <a:t>Single Teams</a:t>
            </a:r>
          </a:p>
          <a:p>
            <a:pPr marL="571500" indent="-457200">
              <a:buFont typeface="+mj-lt"/>
              <a:buAutoNum type="arabicPeriod"/>
            </a:pPr>
            <a:r>
              <a:rPr lang="de-DE" dirty="0"/>
              <a:t>Q&amp;A </a:t>
            </a:r>
            <a:r>
              <a:rPr lang="de-DE" dirty="0" err="1"/>
              <a:t>session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QGIS</a:t>
            </a:r>
          </a:p>
        </p:txBody>
      </p:sp>
    </p:spTree>
    <p:extLst>
      <p:ext uri="{BB962C8B-B14F-4D97-AF65-F5344CB8AC3E}">
        <p14:creationId xmlns:p14="http://schemas.microsoft.com/office/powerpoint/2010/main" val="23677414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B343F1-FF9F-2528-FC22-022F8576A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Plan </a:t>
            </a:r>
            <a:r>
              <a:rPr lang="de-DE" dirty="0" err="1"/>
              <a:t>of</a:t>
            </a:r>
            <a:r>
              <a:rPr lang="de-DE" dirty="0"/>
              <a:t> Team A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47FDBC-FC81-11D7-9264-56BB9671B9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</a:rPr>
              <a:t>Use different pixel-level </a:t>
            </a:r>
            <a:r>
              <a:rPr lang="de-DE" dirty="0" err="1">
                <a:solidFill>
                  <a:schemeClr val="tx1"/>
                </a:solidFill>
              </a:rPr>
              <a:t>classification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methods</a:t>
            </a:r>
            <a:r>
              <a:rPr lang="de-DE" dirty="0">
                <a:solidFill>
                  <a:schemeClr val="tx1"/>
                </a:solidFill>
              </a:rPr>
              <a:t> and </a:t>
            </a:r>
            <a:r>
              <a:rPr lang="de-DE" dirty="0" err="1">
                <a:solidFill>
                  <a:schemeClr val="tx1"/>
                </a:solidFill>
              </a:rPr>
              <a:t>compare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them</a:t>
            </a:r>
            <a:endParaRPr lang="de-DE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https://www.mdpi.com/2072-4292/15/11/2832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https://arxiv.org/pdf/2001.07307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>
                <a:solidFill>
                  <a:srgbClr val="6EAC1C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https://www.cedric-richard.fr/Articles/chen2011novel.pdf</a:t>
            </a:r>
            <a:endParaRPr lang="de-DE" dirty="0">
              <a:solidFill>
                <a:srgbClr val="6EAC1C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endParaRPr lang="de-DE" dirty="0">
              <a:solidFill>
                <a:srgbClr val="6EAC1C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  <p:extLst>
      <p:ext uri="{BB962C8B-B14F-4D97-AF65-F5344CB8AC3E}">
        <p14:creationId xmlns:p14="http://schemas.microsoft.com/office/powerpoint/2010/main" val="1680744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96D55A0-F278-70E6-1078-C96A18051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Other </a:t>
            </a:r>
            <a:r>
              <a:rPr lang="de-DE" dirty="0" err="1"/>
              <a:t>teams</a:t>
            </a:r>
            <a:r>
              <a:rPr lang="de-DE" dirty="0"/>
              <a:t>‘ </a:t>
            </a:r>
            <a:r>
              <a:rPr lang="de-DE" dirty="0" err="1"/>
              <a:t>plans</a:t>
            </a:r>
            <a:r>
              <a:rPr lang="de-DE" dirty="0"/>
              <a:t> (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now</a:t>
            </a:r>
            <a:r>
              <a:rPr lang="de-DE" dirty="0"/>
              <a:t>):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927F2F7-9D67-C7AE-1DD9-4833D1382A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Team E: SGU-MLP? Pixel-level </a:t>
            </a:r>
            <a:r>
              <a:rPr lang="de-DE" dirty="0" err="1"/>
              <a:t>classification</a:t>
            </a:r>
            <a:r>
              <a:rPr lang="de-DE" dirty="0"/>
              <a:t>? </a:t>
            </a:r>
            <a:r>
              <a:rPr lang="de-DE" dirty="0" err="1"/>
              <a:t>Involved</a:t>
            </a:r>
            <a:r>
              <a:rPr lang="de-DE" dirty="0"/>
              <a:t> </a:t>
            </a:r>
            <a:r>
              <a:rPr lang="de-DE" dirty="0" err="1"/>
              <a:t>role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dataset</a:t>
            </a:r>
            <a:r>
              <a:rPr lang="de-DE" dirty="0"/>
              <a:t> </a:t>
            </a:r>
            <a:r>
              <a:rPr lang="de-DE" dirty="0" err="1"/>
              <a:t>generation</a:t>
            </a:r>
            <a:r>
              <a:rPr lang="de-DE" dirty="0"/>
              <a:t> </a:t>
            </a:r>
            <a:r>
              <a:rPr lang="de-DE" dirty="0" err="1"/>
              <a:t>phase</a:t>
            </a:r>
            <a:r>
              <a:rPr lang="de-DE" dirty="0"/>
              <a:t>?</a:t>
            </a:r>
            <a:endParaRPr lang="de-DE" dirty="0">
              <a:highlight>
                <a:srgbClr val="F4CCEF"/>
              </a:highlight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Team F: </a:t>
            </a:r>
            <a:r>
              <a:rPr lang="de-DE" dirty="0" err="1"/>
              <a:t>discussing</a:t>
            </a:r>
            <a:r>
              <a:rPr lang="de-DE" dirty="0"/>
              <a:t> different </a:t>
            </a:r>
            <a:r>
              <a:rPr lang="de-DE" dirty="0" err="1"/>
              <a:t>mamba</a:t>
            </a:r>
            <a:r>
              <a:rPr lang="de-DE" dirty="0"/>
              <a:t> </a:t>
            </a:r>
            <a:r>
              <a:rPr lang="de-DE" dirty="0" err="1"/>
              <a:t>options</a:t>
            </a:r>
            <a:r>
              <a:rPr lang="de-DE" dirty="0"/>
              <a:t>? Pixel-level </a:t>
            </a:r>
            <a:r>
              <a:rPr lang="de-DE" dirty="0" err="1"/>
              <a:t>classification</a:t>
            </a:r>
            <a:r>
              <a:rPr lang="de-DE" dirty="0"/>
              <a:t>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Team G: U-</a:t>
            </a:r>
            <a:r>
              <a:rPr lang="de-DE" dirty="0" err="1"/>
              <a:t>net</a:t>
            </a:r>
            <a:r>
              <a:rPr lang="de-DE" dirty="0"/>
              <a:t>/Mamba? Output?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Team H: ??</a:t>
            </a:r>
          </a:p>
        </p:txBody>
      </p:sp>
    </p:spTree>
    <p:extLst>
      <p:ext uri="{BB962C8B-B14F-4D97-AF65-F5344CB8AC3E}">
        <p14:creationId xmlns:p14="http://schemas.microsoft.com/office/powerpoint/2010/main" val="203862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090A32-193E-1625-451E-82067187F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5. Q&amp;A </a:t>
            </a:r>
            <a:r>
              <a:rPr lang="de-DE" dirty="0" err="1"/>
              <a:t>session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QGIS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23CD4A9-232F-9FCB-0E85-B770F457ED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36815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07988B2-29C7-930E-AAA3-3651E6977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Outcomes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47E30B9-99C7-6448-9F60-9D09D59F9C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numCol="2"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Francisco‘s</a:t>
            </a:r>
            <a:r>
              <a:rPr lang="de-DE" dirty="0"/>
              <a:t> </a:t>
            </a:r>
            <a:r>
              <a:rPr lang="de-DE" dirty="0" err="1"/>
              <a:t>approaches</a:t>
            </a:r>
            <a:r>
              <a:rPr lang="de-DE" dirty="0"/>
              <a:t> (</a:t>
            </a:r>
            <a:r>
              <a:rPr lang="de-DE" dirty="0" err="1"/>
              <a:t>besides</a:t>
            </a:r>
            <a:r>
              <a:rPr lang="de-DE" dirty="0"/>
              <a:t> CD </a:t>
            </a:r>
            <a:r>
              <a:rPr lang="de-DE" dirty="0" err="1"/>
              <a:t>mamba</a:t>
            </a:r>
            <a:r>
              <a:rPr lang="de-DE" dirty="0"/>
              <a:t> </a:t>
            </a:r>
            <a:r>
              <a:rPr lang="de-DE" dirty="0" err="1"/>
              <a:t>involving</a:t>
            </a:r>
            <a:r>
              <a:rPr lang="de-DE" dirty="0"/>
              <a:t> </a:t>
            </a:r>
            <a:r>
              <a:rPr lang="de-DE" dirty="0" err="1"/>
              <a:t>ensemble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): </a:t>
            </a:r>
            <a:r>
              <a:rPr lang="de-DE" dirty="0">
                <a:hlinkClick r:id="rId2"/>
              </a:rPr>
              <a:t>https://element84.com/machine-learning/finding-changes-on-the-earth-with-natural-language</a:t>
            </a:r>
            <a:endParaRPr lang="de-DE" dirty="0"/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hlinkClick r:id="rId3"/>
              </a:rPr>
              <a:t>https://github.com/satellite-image-deep-learning/techniques</a:t>
            </a:r>
            <a:endParaRPr lang="de-DE" dirty="0"/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hlinkClick r:id="rId4"/>
              </a:rPr>
              <a:t>https://github.com/sacridini/Awesome-Geospatial</a:t>
            </a:r>
            <a:endParaRPr lang="de-DE" dirty="0"/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https://livingatlas.arcgis.com/en/browse/?q=dlpk#q=dlpk&amp;d=2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Paste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name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images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working</a:t>
            </a:r>
            <a:r>
              <a:rPr lang="de-DE" dirty="0"/>
              <a:t> on in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list</a:t>
            </a:r>
            <a:r>
              <a:rPr lang="de-DE" dirty="0"/>
              <a:t>: </a:t>
            </a:r>
            <a:r>
              <a:rPr lang="de-DE" dirty="0">
                <a:hlinkClick r:id="rId5"/>
              </a:rPr>
              <a:t>https://docs.google.com/spreadsheets/d/11wqoOhFnsQ-JCstanNbjnTP3d_6l-2KFgdWjMoxaIrg/edit?pli=1&amp;gid=0#gid=0</a:t>
            </a:r>
            <a:endParaRPr lang="de-DE" dirty="0"/>
          </a:p>
          <a:p>
            <a:pPr>
              <a:buFont typeface="Symbol" panose="05050102010706020507" pitchFamily="18" charset="2"/>
              <a:buChar char="-"/>
            </a:pPr>
            <a:r>
              <a:rPr lang="de-DE" dirty="0" err="1"/>
              <a:t>Install</a:t>
            </a:r>
            <a:r>
              <a:rPr lang="de-DE" dirty="0"/>
              <a:t> OSM in QGIS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b="1" dirty="0" err="1"/>
              <a:t>QuickOSM</a:t>
            </a:r>
            <a:r>
              <a:rPr lang="de-DE" b="1" dirty="0"/>
              <a:t> </a:t>
            </a:r>
            <a:r>
              <a:rPr lang="de-DE" b="1" dirty="0" err="1"/>
              <a:t>plugin</a:t>
            </a:r>
            <a:endParaRPr lang="de-DE" b="1" dirty="0"/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Augmentation </a:t>
            </a:r>
            <a:r>
              <a:rPr lang="de-DE" dirty="0" err="1"/>
              <a:t>strategy</a:t>
            </a:r>
            <a:r>
              <a:rPr lang="de-DE" dirty="0"/>
              <a:t>: </a:t>
            </a:r>
            <a:r>
              <a:rPr lang="de-DE" dirty="0" err="1"/>
              <a:t>specify</a:t>
            </a:r>
            <a:r>
              <a:rPr lang="de-DE" dirty="0"/>
              <a:t> </a:t>
            </a:r>
            <a:r>
              <a:rPr lang="de-DE" dirty="0" err="1"/>
              <a:t>it</a:t>
            </a:r>
            <a:endParaRPr lang="de-DE" dirty="0"/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Slack </a:t>
            </a:r>
            <a:r>
              <a:rPr lang="de-DE" dirty="0" err="1"/>
              <a:t>channel</a:t>
            </a:r>
            <a:r>
              <a:rPr lang="de-DE" dirty="0"/>
              <a:t>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discuss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creation</a:t>
            </a:r>
            <a:endParaRPr lang="de-DE" dirty="0"/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Create </a:t>
            </a:r>
            <a:r>
              <a:rPr lang="de-DE" dirty="0" err="1"/>
              <a:t>channel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discuss</a:t>
            </a:r>
            <a:r>
              <a:rPr lang="de-DE" dirty="0"/>
              <a:t> </a:t>
            </a:r>
            <a:r>
              <a:rPr lang="de-DE" dirty="0" err="1"/>
              <a:t>read</a:t>
            </a:r>
            <a:r>
              <a:rPr lang="de-DE" dirty="0"/>
              <a:t>-out (</a:t>
            </a:r>
            <a:r>
              <a:rPr lang="de-DE" dirty="0" err="1"/>
              <a:t>vegetation</a:t>
            </a:r>
            <a:r>
              <a:rPr lang="de-DE" dirty="0"/>
              <a:t> </a:t>
            </a:r>
            <a:r>
              <a:rPr lang="de-DE" dirty="0" err="1"/>
              <a:t>area</a:t>
            </a:r>
            <a:r>
              <a:rPr lang="de-DE" dirty="0"/>
              <a:t> </a:t>
            </a:r>
            <a:r>
              <a:rPr lang="de-DE" dirty="0" err="1"/>
              <a:t>vs</a:t>
            </a:r>
            <a:r>
              <a:rPr lang="de-DE" dirty="0"/>
              <a:t> </a:t>
            </a:r>
            <a:r>
              <a:rPr lang="de-DE" dirty="0" err="1"/>
              <a:t>chlorophyll</a:t>
            </a:r>
            <a:r>
              <a:rPr lang="de-DE" dirty="0"/>
              <a:t> </a:t>
            </a:r>
            <a:r>
              <a:rPr lang="de-DE" dirty="0" err="1"/>
              <a:t>content</a:t>
            </a:r>
            <a:r>
              <a:rPr lang="de-DE" dirty="0"/>
              <a:t>)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The </a:t>
            </a:r>
            <a:r>
              <a:rPr lang="de-DE" dirty="0" err="1"/>
              <a:t>channels</a:t>
            </a:r>
            <a:r>
              <a:rPr lang="de-DE" dirty="0"/>
              <a:t>: 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hlinkClick r:id="rId6"/>
              </a:rPr>
              <a:t>https://omdenaberlinu-coz3160.slack.com/archives/C086S3SMARG</a:t>
            </a:r>
            <a:endParaRPr lang="de-DE" dirty="0"/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https://omdenaberlinu-coz3160.slack.com/archives/C086KFAVDF0</a:t>
            </a:r>
          </a:p>
        </p:txBody>
      </p:sp>
    </p:spTree>
    <p:extLst>
      <p:ext uri="{BB962C8B-B14F-4D97-AF65-F5344CB8AC3E}">
        <p14:creationId xmlns:p14="http://schemas.microsoft.com/office/powerpoint/2010/main" val="32122237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32570D-0D5F-261A-E8C1-A7EA25257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520B223-8C18-674C-EB19-DAEA391B0C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800" dirty="0">
                <a:solidFill>
                  <a:srgbClr val="6EAC1C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https://arxiv.org/pdf/2111.07942</a:t>
            </a:r>
            <a:endParaRPr lang="de-DE" sz="1800" dirty="0"/>
          </a:p>
          <a:p>
            <a:r>
              <a:rPr lang="de-DE" sz="1800">
                <a:hlinkClick r:id="rId3"/>
              </a:rPr>
              <a:t>https://arxiv.org/pdf/2305.16239</a:t>
            </a:r>
            <a:endParaRPr lang="de-DE" sz="180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00227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3B73BB14-3A8A-DBF7-13AB-C24D26B34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1.1 </a:t>
            </a:r>
            <a:r>
              <a:rPr lang="de-DE" dirty="0" err="1"/>
              <a:t>Overview</a:t>
            </a:r>
            <a:r>
              <a:rPr lang="de-DE" dirty="0"/>
              <a:t> plan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dataset</a:t>
            </a:r>
            <a:r>
              <a:rPr lang="de-DE" dirty="0"/>
              <a:t> </a:t>
            </a:r>
            <a:r>
              <a:rPr lang="de-DE" dirty="0" err="1"/>
              <a:t>creation</a:t>
            </a:r>
            <a:r>
              <a:rPr lang="de-DE" dirty="0"/>
              <a:t> 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C3C2F69-A408-000D-57BE-D638CFAE5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305" y="1904749"/>
            <a:ext cx="2074285" cy="1943768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BE15E760-4073-45B0-B276-3F803CD38197}"/>
              </a:ext>
            </a:extLst>
          </p:cNvPr>
          <p:cNvSpPr/>
          <p:nvPr/>
        </p:nvSpPr>
        <p:spPr>
          <a:xfrm>
            <a:off x="769305" y="1737360"/>
            <a:ext cx="65594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4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1.</a:t>
            </a:r>
            <a:endParaRPr lang="de-DE" sz="5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6E04C341-ED94-98F1-E186-2067F600DAD0}"/>
              </a:ext>
            </a:extLst>
          </p:cNvPr>
          <p:cNvSpPr/>
          <p:nvPr/>
        </p:nvSpPr>
        <p:spPr>
          <a:xfrm>
            <a:off x="2294950" y="2297513"/>
            <a:ext cx="548640" cy="548640"/>
          </a:xfrm>
          <a:prstGeom prst="rect">
            <a:avLst/>
          </a:prstGeom>
          <a:noFill/>
          <a:ln w="57150">
            <a:solidFill>
              <a:srgbClr val="B61CBA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E223BE2B-EE33-5F34-6F74-1CCAD0865AA1}"/>
              </a:ext>
            </a:extLst>
          </p:cNvPr>
          <p:cNvSpPr txBox="1"/>
          <p:nvPr/>
        </p:nvSpPr>
        <p:spPr>
          <a:xfrm>
            <a:off x="2010470" y="2958068"/>
            <a:ext cx="186049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Decide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patch</a:t>
            </a:r>
            <a:r>
              <a:rPr lang="de-DE" dirty="0"/>
              <a:t> </a:t>
            </a:r>
            <a:r>
              <a:rPr lang="de-DE" dirty="0" err="1"/>
              <a:t>sizes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geographic</a:t>
            </a:r>
            <a:r>
              <a:rPr lang="de-DE" dirty="0"/>
              <a:t> </a:t>
            </a:r>
            <a:r>
              <a:rPr lang="de-DE" dirty="0" err="1"/>
              <a:t>loacations</a:t>
            </a:r>
            <a:r>
              <a:rPr lang="de-DE" dirty="0"/>
              <a:t> Frankfurt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divided</a:t>
            </a:r>
            <a:r>
              <a:rPr lang="de-DE" dirty="0"/>
              <a:t> </a:t>
            </a:r>
            <a:r>
              <a:rPr lang="de-DE" dirty="0" err="1"/>
              <a:t>into</a:t>
            </a:r>
            <a:endParaRPr lang="de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18C905AA-D12E-E14C-2BD2-7620D3E2FC1F}"/>
              </a:ext>
            </a:extLst>
          </p:cNvPr>
          <p:cNvSpPr/>
          <p:nvPr/>
        </p:nvSpPr>
        <p:spPr>
          <a:xfrm>
            <a:off x="769303" y="4531360"/>
            <a:ext cx="65595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4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2.</a:t>
            </a:r>
            <a:endParaRPr lang="de-DE" sz="5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88CB4232-AB2F-CEE5-3C68-542C36B0C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047" y="5281834"/>
            <a:ext cx="2648056" cy="981069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7B7C6D0D-3F2E-3710-C9CC-50569DD7AD43}"/>
              </a:ext>
            </a:extLst>
          </p:cNvPr>
          <p:cNvSpPr txBox="1"/>
          <p:nvPr/>
        </p:nvSpPr>
        <p:spPr>
          <a:xfrm>
            <a:off x="1359047" y="4561010"/>
            <a:ext cx="28663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Create </a:t>
            </a:r>
            <a:r>
              <a:rPr lang="de-DE" dirty="0" err="1"/>
              <a:t>simplified</a:t>
            </a:r>
            <a:r>
              <a:rPr lang="de-DE" dirty="0"/>
              <a:t> and </a:t>
            </a:r>
            <a:r>
              <a:rPr lang="de-DE" dirty="0" err="1"/>
              <a:t>updated</a:t>
            </a:r>
            <a:r>
              <a:rPr lang="de-DE" dirty="0"/>
              <a:t> </a:t>
            </a:r>
            <a:r>
              <a:rPr lang="de-DE" dirty="0" err="1"/>
              <a:t>vector</a:t>
            </a:r>
            <a:r>
              <a:rPr lang="de-DE" dirty="0"/>
              <a:t> </a:t>
            </a:r>
            <a:r>
              <a:rPr lang="de-DE" dirty="0" err="1"/>
              <a:t>map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segments</a:t>
            </a:r>
            <a:r>
              <a:rPr lang="de-DE" dirty="0"/>
              <a:t> all </a:t>
            </a:r>
            <a:r>
              <a:rPr lang="de-DE" dirty="0" err="1"/>
              <a:t>regions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interest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6 </a:t>
            </a:r>
            <a:r>
              <a:rPr lang="de-DE" dirty="0" err="1"/>
              <a:t>classes</a:t>
            </a:r>
            <a:endParaRPr lang="de-DE" dirty="0"/>
          </a:p>
        </p:txBody>
      </p:sp>
      <p:sp>
        <p:nvSpPr>
          <p:cNvPr id="14" name="L-Form 13">
            <a:extLst>
              <a:ext uri="{FF2B5EF4-FFF2-40B4-BE49-F238E27FC236}">
                <a16:creationId xmlns:a16="http://schemas.microsoft.com/office/drawing/2014/main" id="{9974E9B0-97EE-4EF9-80EF-833F33F36405}"/>
              </a:ext>
            </a:extLst>
          </p:cNvPr>
          <p:cNvSpPr/>
          <p:nvPr/>
        </p:nvSpPr>
        <p:spPr>
          <a:xfrm rot="10800000">
            <a:off x="4461885" y="2785534"/>
            <a:ext cx="1300480" cy="1169551"/>
          </a:xfrm>
          <a:prstGeom prst="corner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L-Form 14">
            <a:extLst>
              <a:ext uri="{FF2B5EF4-FFF2-40B4-BE49-F238E27FC236}">
                <a16:creationId xmlns:a16="http://schemas.microsoft.com/office/drawing/2014/main" id="{FF7B0986-1F18-63CF-E556-84465478EEA8}"/>
              </a:ext>
            </a:extLst>
          </p:cNvPr>
          <p:cNvSpPr/>
          <p:nvPr/>
        </p:nvSpPr>
        <p:spPr>
          <a:xfrm rot="10800000" flipV="1">
            <a:off x="4461885" y="3955915"/>
            <a:ext cx="1300480" cy="1169550"/>
          </a:xfrm>
          <a:prstGeom prst="corner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Pfeil: nach rechts 15">
            <a:extLst>
              <a:ext uri="{FF2B5EF4-FFF2-40B4-BE49-F238E27FC236}">
                <a16:creationId xmlns:a16="http://schemas.microsoft.com/office/drawing/2014/main" id="{AF4639FB-0A0B-8BFD-F16F-D5458527E1D5}"/>
              </a:ext>
            </a:extLst>
          </p:cNvPr>
          <p:cNvSpPr/>
          <p:nvPr/>
        </p:nvSpPr>
        <p:spPr>
          <a:xfrm>
            <a:off x="5762365" y="3263741"/>
            <a:ext cx="1618294" cy="1169551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6F35AC9C-348F-1135-CD5A-B9D5B7F881EE}"/>
              </a:ext>
            </a:extLst>
          </p:cNvPr>
          <p:cNvSpPr/>
          <p:nvPr/>
        </p:nvSpPr>
        <p:spPr>
          <a:xfrm>
            <a:off x="5697340" y="2107192"/>
            <a:ext cx="65594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4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3.</a:t>
            </a:r>
            <a:endParaRPr lang="de-DE" sz="5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BBF29AF7-8504-EA8B-6F31-49F0390970B6}"/>
              </a:ext>
            </a:extLst>
          </p:cNvPr>
          <p:cNvSpPr/>
          <p:nvPr/>
        </p:nvSpPr>
        <p:spPr>
          <a:xfrm>
            <a:off x="5697339" y="4930342"/>
            <a:ext cx="65595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4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4.</a:t>
            </a:r>
            <a:endParaRPr lang="de-DE" sz="5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D395FDEC-DA6A-505B-D4A3-2728B27E8B59}"/>
              </a:ext>
            </a:extLst>
          </p:cNvPr>
          <p:cNvSpPr txBox="1"/>
          <p:nvPr/>
        </p:nvSpPr>
        <p:spPr>
          <a:xfrm>
            <a:off x="6285026" y="2094190"/>
            <a:ext cx="151384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Download </a:t>
            </a:r>
            <a:r>
              <a:rPr lang="de-DE" dirty="0" err="1"/>
              <a:t>satellite</a:t>
            </a:r>
            <a:r>
              <a:rPr lang="de-DE" dirty="0"/>
              <a:t> </a:t>
            </a:r>
            <a:r>
              <a:rPr lang="de-DE" dirty="0" err="1"/>
              <a:t>images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chosen</a:t>
            </a:r>
            <a:r>
              <a:rPr lang="de-DE" dirty="0"/>
              <a:t> </a:t>
            </a:r>
            <a:r>
              <a:rPr lang="de-DE" dirty="0" err="1"/>
              <a:t>geographic</a:t>
            </a:r>
            <a:r>
              <a:rPr lang="de-DE" dirty="0"/>
              <a:t> </a:t>
            </a:r>
            <a:r>
              <a:rPr lang="de-DE" dirty="0" err="1"/>
              <a:t>patches</a:t>
            </a:r>
            <a:endParaRPr lang="de-DE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DF52F696-9942-D71E-240A-8CD37B4B02C3}"/>
              </a:ext>
            </a:extLst>
          </p:cNvPr>
          <p:cNvSpPr txBox="1"/>
          <p:nvPr/>
        </p:nvSpPr>
        <p:spPr>
          <a:xfrm>
            <a:off x="6285026" y="4930342"/>
            <a:ext cx="15138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Create DL </a:t>
            </a:r>
            <a:r>
              <a:rPr lang="de-DE" dirty="0" err="1"/>
              <a:t>Masks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fly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vector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FF1BF9E4-18EE-A717-14F7-E5889306958A}"/>
              </a:ext>
            </a:extLst>
          </p:cNvPr>
          <p:cNvSpPr/>
          <p:nvPr/>
        </p:nvSpPr>
        <p:spPr>
          <a:xfrm>
            <a:off x="7730602" y="2905198"/>
            <a:ext cx="65595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4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5.</a:t>
            </a:r>
            <a:endParaRPr lang="de-DE" sz="5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23" name="Grafik 22" descr="Ein Bild, das Text, Screenshot, Grafikdesign enthält.&#10;&#10;Automatisch generierte Beschreibung">
            <a:extLst>
              <a:ext uri="{FF2B5EF4-FFF2-40B4-BE49-F238E27FC236}">
                <a16:creationId xmlns:a16="http://schemas.microsoft.com/office/drawing/2014/main" id="{1A2200C0-6D46-01F2-6A1F-B238277764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0602" y="3841571"/>
            <a:ext cx="4461398" cy="1546096"/>
          </a:xfrm>
          <a:prstGeom prst="rect">
            <a:avLst/>
          </a:prstGeom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096EDF0F-DD35-92B1-6DA1-47943B861A2C}"/>
              </a:ext>
            </a:extLst>
          </p:cNvPr>
          <p:cNvSpPr txBox="1"/>
          <p:nvPr/>
        </p:nvSpPr>
        <p:spPr>
          <a:xfrm>
            <a:off x="8493760" y="2297513"/>
            <a:ext cx="33528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Final </a:t>
            </a:r>
            <a:r>
              <a:rPr lang="de-DE" dirty="0" err="1"/>
              <a:t>steps</a:t>
            </a:r>
            <a:r>
              <a:rPr lang="de-DE" dirty="0"/>
              <a:t>: </a:t>
            </a:r>
          </a:p>
          <a:p>
            <a:pPr marL="342900" indent="-342900">
              <a:buAutoNum type="alphaUcParenBoth"/>
            </a:pPr>
            <a:r>
              <a:rPr lang="de-DE" dirty="0" err="1"/>
              <a:t>Inspect</a:t>
            </a:r>
            <a:r>
              <a:rPr lang="de-DE" dirty="0"/>
              <a:t> </a:t>
            </a:r>
            <a:r>
              <a:rPr lang="de-DE" dirty="0" err="1"/>
              <a:t>validity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images</a:t>
            </a:r>
            <a:r>
              <a:rPr lang="de-DE" dirty="0"/>
              <a:t> and </a:t>
            </a:r>
            <a:r>
              <a:rPr lang="de-DE" dirty="0" err="1"/>
              <a:t>masks</a:t>
            </a:r>
            <a:endParaRPr lang="de-DE" dirty="0"/>
          </a:p>
          <a:p>
            <a:pPr marL="342900" indent="-342900">
              <a:buAutoNum type="alphaUcParenBoth"/>
            </a:pPr>
            <a:r>
              <a:rPr lang="de-DE" dirty="0"/>
              <a:t>Generate </a:t>
            </a:r>
            <a:r>
              <a:rPr lang="de-DE" dirty="0" err="1"/>
              <a:t>statistic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presence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minority</a:t>
            </a:r>
            <a:r>
              <a:rPr lang="de-DE" dirty="0"/>
              <a:t> </a:t>
            </a:r>
            <a:r>
              <a:rPr lang="de-DE" dirty="0" err="1"/>
              <a:t>class</a:t>
            </a:r>
            <a:r>
              <a:rPr lang="de-DE" dirty="0"/>
              <a:t> (</a:t>
            </a:r>
            <a:r>
              <a:rPr lang="de-DE" dirty="0" err="1"/>
              <a:t>vegetation</a:t>
            </a:r>
            <a:r>
              <a:rPr lang="de-DE" dirty="0"/>
              <a:t>)</a:t>
            </a:r>
          </a:p>
          <a:p>
            <a:pPr marL="342900" indent="-342900">
              <a:buAutoNum type="alphaUcParenBoth"/>
            </a:pPr>
            <a:r>
              <a:rPr lang="de-DE" dirty="0" err="1"/>
              <a:t>Potentially</a:t>
            </a:r>
            <a:r>
              <a:rPr lang="de-DE" dirty="0"/>
              <a:t>, </a:t>
            </a:r>
            <a:r>
              <a:rPr lang="de-DE" dirty="0" err="1"/>
              <a:t>adapt</a:t>
            </a:r>
            <a:r>
              <a:rPr lang="de-DE" dirty="0"/>
              <a:t> </a:t>
            </a:r>
            <a:r>
              <a:rPr lang="de-DE" dirty="0" err="1"/>
              <a:t>masks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images</a:t>
            </a:r>
            <a:r>
              <a:rPr lang="de-DE" dirty="0"/>
              <a:t> </a:t>
            </a:r>
            <a:r>
              <a:rPr lang="de-DE" dirty="0" err="1"/>
              <a:t>containing</a:t>
            </a:r>
            <a:r>
              <a:rPr lang="de-DE" dirty="0"/>
              <a:t> </a:t>
            </a:r>
            <a:r>
              <a:rPr lang="de-DE" dirty="0" err="1"/>
              <a:t>agricultural</a:t>
            </a:r>
            <a:r>
              <a:rPr lang="de-DE" dirty="0"/>
              <a:t> </a:t>
            </a:r>
            <a:r>
              <a:rPr lang="de-DE" dirty="0" err="1"/>
              <a:t>fields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28297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07238B3C-4B0F-153A-93DC-88BEACA68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1.2 </a:t>
            </a:r>
            <a:r>
              <a:rPr lang="de-DE" dirty="0" err="1"/>
              <a:t>where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project</a:t>
            </a:r>
            <a:endParaRPr lang="de-DE" dirty="0"/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7B9358A8-CA32-13FD-65A9-20B8CA10B084}"/>
              </a:ext>
            </a:extLst>
          </p:cNvPr>
          <p:cNvGrpSpPr/>
          <p:nvPr/>
        </p:nvGrpSpPr>
        <p:grpSpPr>
          <a:xfrm>
            <a:off x="1747520" y="2109470"/>
            <a:ext cx="2062480" cy="3655060"/>
            <a:chOff x="1219200" y="2080260"/>
            <a:chExt cx="2062480" cy="3655060"/>
          </a:xfrm>
        </p:grpSpPr>
        <p:sp>
          <p:nvSpPr>
            <p:cNvPr id="5" name="Pfeil: nach rechts 4">
              <a:extLst>
                <a:ext uri="{FF2B5EF4-FFF2-40B4-BE49-F238E27FC236}">
                  <a16:creationId xmlns:a16="http://schemas.microsoft.com/office/drawing/2014/main" id="{51FB9B3E-D2B9-A1C5-9D6F-AC074893FC72}"/>
                </a:ext>
              </a:extLst>
            </p:cNvPr>
            <p:cNvSpPr/>
            <p:nvPr/>
          </p:nvSpPr>
          <p:spPr>
            <a:xfrm>
              <a:off x="1219200" y="2080260"/>
              <a:ext cx="2062480" cy="899160"/>
            </a:xfrm>
            <a:prstGeom prst="rightArrow">
              <a:avLst>
                <a:gd name="adj1" fmla="val 50000"/>
                <a:gd name="adj2" fmla="val 75883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8th </a:t>
              </a:r>
              <a:r>
                <a:rPr lang="de-DE" dirty="0" err="1"/>
                <a:t>Dec</a:t>
              </a:r>
              <a:r>
                <a:rPr lang="de-DE" dirty="0"/>
                <a:t> -&gt;</a:t>
              </a:r>
            </a:p>
          </p:txBody>
        </p:sp>
        <p:sp>
          <p:nvSpPr>
            <p:cNvPr id="7" name="Pfeil: nach rechts 6">
              <a:extLst>
                <a:ext uri="{FF2B5EF4-FFF2-40B4-BE49-F238E27FC236}">
                  <a16:creationId xmlns:a16="http://schemas.microsoft.com/office/drawing/2014/main" id="{AF9D52DE-879B-78EA-2710-35BD7D66E553}"/>
                </a:ext>
              </a:extLst>
            </p:cNvPr>
            <p:cNvSpPr/>
            <p:nvPr/>
          </p:nvSpPr>
          <p:spPr>
            <a:xfrm>
              <a:off x="1219200" y="3037840"/>
              <a:ext cx="2062480" cy="899160"/>
            </a:xfrm>
            <a:prstGeom prst="rightArrow">
              <a:avLst>
                <a:gd name="adj1" fmla="val 50000"/>
                <a:gd name="adj2" fmla="val 75883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15th </a:t>
              </a:r>
              <a:r>
                <a:rPr lang="de-DE" dirty="0" err="1"/>
                <a:t>Dec</a:t>
              </a:r>
              <a:r>
                <a:rPr lang="de-DE" dirty="0"/>
                <a:t> -&gt;</a:t>
              </a:r>
            </a:p>
          </p:txBody>
        </p:sp>
        <p:sp>
          <p:nvSpPr>
            <p:cNvPr id="8" name="Pfeil: nach rechts 7">
              <a:extLst>
                <a:ext uri="{FF2B5EF4-FFF2-40B4-BE49-F238E27FC236}">
                  <a16:creationId xmlns:a16="http://schemas.microsoft.com/office/drawing/2014/main" id="{07B26227-AF68-2F40-93F0-14E80192B220}"/>
                </a:ext>
              </a:extLst>
            </p:cNvPr>
            <p:cNvSpPr/>
            <p:nvPr/>
          </p:nvSpPr>
          <p:spPr>
            <a:xfrm>
              <a:off x="1219200" y="3937000"/>
              <a:ext cx="2062480" cy="899160"/>
            </a:xfrm>
            <a:prstGeom prst="rightArrow">
              <a:avLst>
                <a:gd name="adj1" fmla="val 50000"/>
                <a:gd name="adj2" fmla="val 7588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22nd </a:t>
              </a:r>
              <a:r>
                <a:rPr lang="de-DE" dirty="0" err="1"/>
                <a:t>Dec</a:t>
              </a:r>
              <a:r>
                <a:rPr lang="de-DE" dirty="0"/>
                <a:t> -&gt;</a:t>
              </a:r>
            </a:p>
          </p:txBody>
        </p:sp>
        <p:sp>
          <p:nvSpPr>
            <p:cNvPr id="9" name="Pfeil: nach rechts 8">
              <a:extLst>
                <a:ext uri="{FF2B5EF4-FFF2-40B4-BE49-F238E27FC236}">
                  <a16:creationId xmlns:a16="http://schemas.microsoft.com/office/drawing/2014/main" id="{94D6532F-85B0-04DD-463A-7C5BBE706212}"/>
                </a:ext>
              </a:extLst>
            </p:cNvPr>
            <p:cNvSpPr/>
            <p:nvPr/>
          </p:nvSpPr>
          <p:spPr>
            <a:xfrm>
              <a:off x="1219200" y="4836160"/>
              <a:ext cx="2062480" cy="899160"/>
            </a:xfrm>
            <a:prstGeom prst="rightArrow">
              <a:avLst>
                <a:gd name="adj1" fmla="val 50000"/>
                <a:gd name="adj2" fmla="val 7588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29th </a:t>
              </a:r>
              <a:r>
                <a:rPr lang="de-DE" dirty="0" err="1"/>
                <a:t>Dec</a:t>
              </a:r>
              <a:r>
                <a:rPr lang="de-DE" dirty="0"/>
                <a:t> -&gt;</a:t>
              </a:r>
            </a:p>
          </p:txBody>
        </p:sp>
      </p:grp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827707BE-8848-6EC1-841A-744502C1E972}"/>
              </a:ext>
            </a:extLst>
          </p:cNvPr>
          <p:cNvGrpSpPr/>
          <p:nvPr/>
        </p:nvGrpSpPr>
        <p:grpSpPr>
          <a:xfrm>
            <a:off x="4561841" y="2109470"/>
            <a:ext cx="2062480" cy="3655060"/>
            <a:chOff x="4399280" y="2080260"/>
            <a:chExt cx="2062480" cy="3655060"/>
          </a:xfrm>
          <a:solidFill>
            <a:schemeClr val="accent6">
              <a:lumMod val="75000"/>
            </a:schemeClr>
          </a:solidFill>
        </p:grpSpPr>
        <p:sp>
          <p:nvSpPr>
            <p:cNvPr id="10" name="Pfeil: nach rechts 9">
              <a:extLst>
                <a:ext uri="{FF2B5EF4-FFF2-40B4-BE49-F238E27FC236}">
                  <a16:creationId xmlns:a16="http://schemas.microsoft.com/office/drawing/2014/main" id="{A7969B94-FE7F-AB22-FA67-02C3E197E4F4}"/>
                </a:ext>
              </a:extLst>
            </p:cNvPr>
            <p:cNvSpPr/>
            <p:nvPr/>
          </p:nvSpPr>
          <p:spPr>
            <a:xfrm>
              <a:off x="4399280" y="2080260"/>
              <a:ext cx="2062480" cy="899160"/>
            </a:xfrm>
            <a:prstGeom prst="rightArrow">
              <a:avLst>
                <a:gd name="adj1" fmla="val 50000"/>
                <a:gd name="adj2" fmla="val 75883"/>
              </a:avLst>
            </a:prstGeom>
            <a:grpFill/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5th Jan -&gt;</a:t>
              </a:r>
            </a:p>
          </p:txBody>
        </p:sp>
        <p:sp>
          <p:nvSpPr>
            <p:cNvPr id="11" name="Pfeil: nach rechts 10">
              <a:extLst>
                <a:ext uri="{FF2B5EF4-FFF2-40B4-BE49-F238E27FC236}">
                  <a16:creationId xmlns:a16="http://schemas.microsoft.com/office/drawing/2014/main" id="{5B6C2FF8-18F6-5E44-0A5E-C27F85A7B395}"/>
                </a:ext>
              </a:extLst>
            </p:cNvPr>
            <p:cNvSpPr/>
            <p:nvPr/>
          </p:nvSpPr>
          <p:spPr>
            <a:xfrm>
              <a:off x="4399280" y="3037840"/>
              <a:ext cx="2062480" cy="899160"/>
            </a:xfrm>
            <a:prstGeom prst="rightArrow">
              <a:avLst>
                <a:gd name="adj1" fmla="val 50000"/>
                <a:gd name="adj2" fmla="val 75883"/>
              </a:avLst>
            </a:prstGeom>
            <a:grpFill/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12th Jan -&gt;</a:t>
              </a:r>
            </a:p>
          </p:txBody>
        </p:sp>
        <p:sp>
          <p:nvSpPr>
            <p:cNvPr id="12" name="Pfeil: nach rechts 11">
              <a:extLst>
                <a:ext uri="{FF2B5EF4-FFF2-40B4-BE49-F238E27FC236}">
                  <a16:creationId xmlns:a16="http://schemas.microsoft.com/office/drawing/2014/main" id="{B8B2A74E-BFF9-EC73-AA4A-11D0A0C52474}"/>
                </a:ext>
              </a:extLst>
            </p:cNvPr>
            <p:cNvSpPr/>
            <p:nvPr/>
          </p:nvSpPr>
          <p:spPr>
            <a:xfrm>
              <a:off x="4399280" y="3937000"/>
              <a:ext cx="2062480" cy="899160"/>
            </a:xfrm>
            <a:prstGeom prst="rightArrow">
              <a:avLst>
                <a:gd name="adj1" fmla="val 50000"/>
                <a:gd name="adj2" fmla="val 75883"/>
              </a:avLst>
            </a:prstGeom>
            <a:grpFill/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19th Jan -&gt;</a:t>
              </a:r>
            </a:p>
          </p:txBody>
        </p:sp>
        <p:sp>
          <p:nvSpPr>
            <p:cNvPr id="13" name="Pfeil: nach rechts 12">
              <a:extLst>
                <a:ext uri="{FF2B5EF4-FFF2-40B4-BE49-F238E27FC236}">
                  <a16:creationId xmlns:a16="http://schemas.microsoft.com/office/drawing/2014/main" id="{EB49ACC3-8FB3-77D2-43BB-30E7E0EFBCEF}"/>
                </a:ext>
              </a:extLst>
            </p:cNvPr>
            <p:cNvSpPr/>
            <p:nvPr/>
          </p:nvSpPr>
          <p:spPr>
            <a:xfrm>
              <a:off x="4399280" y="4836160"/>
              <a:ext cx="2062480" cy="899160"/>
            </a:xfrm>
            <a:prstGeom prst="rightArrow">
              <a:avLst>
                <a:gd name="adj1" fmla="val 50000"/>
                <a:gd name="adj2" fmla="val 75883"/>
              </a:avLst>
            </a:prstGeom>
            <a:grpFill/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26th Jan -&gt;</a:t>
              </a:r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93EE057C-4D01-013D-128A-7FF1F0EC13ED}"/>
              </a:ext>
            </a:extLst>
          </p:cNvPr>
          <p:cNvGrpSpPr/>
          <p:nvPr/>
        </p:nvGrpSpPr>
        <p:grpSpPr>
          <a:xfrm>
            <a:off x="7376162" y="2109470"/>
            <a:ext cx="2062480" cy="3655060"/>
            <a:chOff x="8117840" y="2080260"/>
            <a:chExt cx="2062480" cy="3655060"/>
          </a:xfrm>
        </p:grpSpPr>
        <p:sp>
          <p:nvSpPr>
            <p:cNvPr id="14" name="Pfeil: nach rechts 13">
              <a:extLst>
                <a:ext uri="{FF2B5EF4-FFF2-40B4-BE49-F238E27FC236}">
                  <a16:creationId xmlns:a16="http://schemas.microsoft.com/office/drawing/2014/main" id="{AD5AF5C1-A97F-CB65-6179-BD145ADA3CD2}"/>
                </a:ext>
              </a:extLst>
            </p:cNvPr>
            <p:cNvSpPr/>
            <p:nvPr/>
          </p:nvSpPr>
          <p:spPr>
            <a:xfrm>
              <a:off x="8117840" y="2080260"/>
              <a:ext cx="2062480" cy="899160"/>
            </a:xfrm>
            <a:prstGeom prst="rightArrow">
              <a:avLst>
                <a:gd name="adj1" fmla="val 50000"/>
                <a:gd name="adj2" fmla="val 75883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2nd Feb -&gt;</a:t>
              </a:r>
            </a:p>
          </p:txBody>
        </p:sp>
        <p:sp>
          <p:nvSpPr>
            <p:cNvPr id="15" name="Pfeil: nach rechts 14">
              <a:extLst>
                <a:ext uri="{FF2B5EF4-FFF2-40B4-BE49-F238E27FC236}">
                  <a16:creationId xmlns:a16="http://schemas.microsoft.com/office/drawing/2014/main" id="{3F31B6C9-5638-DC1D-EE49-2E5AC0F9A440}"/>
                </a:ext>
              </a:extLst>
            </p:cNvPr>
            <p:cNvSpPr/>
            <p:nvPr/>
          </p:nvSpPr>
          <p:spPr>
            <a:xfrm>
              <a:off x="8117840" y="3037840"/>
              <a:ext cx="2062480" cy="899160"/>
            </a:xfrm>
            <a:prstGeom prst="rightArrow">
              <a:avLst>
                <a:gd name="adj1" fmla="val 50000"/>
                <a:gd name="adj2" fmla="val 75883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9th Feb -&gt;</a:t>
              </a:r>
            </a:p>
          </p:txBody>
        </p:sp>
        <p:sp>
          <p:nvSpPr>
            <p:cNvPr id="16" name="Pfeil: nach rechts 15">
              <a:extLst>
                <a:ext uri="{FF2B5EF4-FFF2-40B4-BE49-F238E27FC236}">
                  <a16:creationId xmlns:a16="http://schemas.microsoft.com/office/drawing/2014/main" id="{9F6E2160-80C2-6B07-3405-DD59A4F7ED70}"/>
                </a:ext>
              </a:extLst>
            </p:cNvPr>
            <p:cNvSpPr/>
            <p:nvPr/>
          </p:nvSpPr>
          <p:spPr>
            <a:xfrm>
              <a:off x="8117840" y="3937000"/>
              <a:ext cx="2062480" cy="899160"/>
            </a:xfrm>
            <a:prstGeom prst="rightArrow">
              <a:avLst>
                <a:gd name="adj1" fmla="val 50000"/>
                <a:gd name="adj2" fmla="val 7588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16th Feb -&gt;</a:t>
              </a:r>
            </a:p>
          </p:txBody>
        </p:sp>
        <p:sp>
          <p:nvSpPr>
            <p:cNvPr id="17" name="Pfeil: nach rechts 16">
              <a:extLst>
                <a:ext uri="{FF2B5EF4-FFF2-40B4-BE49-F238E27FC236}">
                  <a16:creationId xmlns:a16="http://schemas.microsoft.com/office/drawing/2014/main" id="{9C169982-E258-92D6-A4BD-955EE5A8F1D5}"/>
                </a:ext>
              </a:extLst>
            </p:cNvPr>
            <p:cNvSpPr/>
            <p:nvPr/>
          </p:nvSpPr>
          <p:spPr>
            <a:xfrm>
              <a:off x="8117840" y="4836160"/>
              <a:ext cx="2062480" cy="899160"/>
            </a:xfrm>
            <a:prstGeom prst="rightArrow">
              <a:avLst>
                <a:gd name="adj1" fmla="val 50000"/>
                <a:gd name="adj2" fmla="val 7588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23rd Feb -&gt;</a:t>
              </a:r>
            </a:p>
          </p:txBody>
        </p:sp>
      </p:grpSp>
      <p:sp>
        <p:nvSpPr>
          <p:cNvPr id="21" name="Geschweifte Klammer links 20">
            <a:extLst>
              <a:ext uri="{FF2B5EF4-FFF2-40B4-BE49-F238E27FC236}">
                <a16:creationId xmlns:a16="http://schemas.microsoft.com/office/drawing/2014/main" id="{505E60DB-1F10-F70A-1DBA-E86FCB02E590}"/>
              </a:ext>
            </a:extLst>
          </p:cNvPr>
          <p:cNvSpPr/>
          <p:nvPr/>
        </p:nvSpPr>
        <p:spPr>
          <a:xfrm>
            <a:off x="1391920" y="4024630"/>
            <a:ext cx="467360" cy="1798320"/>
          </a:xfrm>
          <a:prstGeom prst="leftBrace">
            <a:avLst>
              <a:gd name="adj1" fmla="val 75724"/>
              <a:gd name="adj2" fmla="val 50000"/>
            </a:avLst>
          </a:prstGeom>
          <a:ln w="38100"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5059DC43-5164-F418-678F-F0A111E6EE6E}"/>
              </a:ext>
            </a:extLst>
          </p:cNvPr>
          <p:cNvSpPr txBox="1"/>
          <p:nvPr/>
        </p:nvSpPr>
        <p:spPr>
          <a:xfrm>
            <a:off x="81280" y="4231292"/>
            <a:ext cx="1219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Use </a:t>
            </a:r>
            <a:r>
              <a:rPr lang="de-DE" dirty="0" err="1"/>
              <a:t>this</a:t>
            </a:r>
            <a:r>
              <a:rPr lang="de-DE" dirty="0"/>
              <a:t> time </a:t>
            </a:r>
            <a:r>
              <a:rPr lang="de-DE" dirty="0" err="1"/>
              <a:t>as</a:t>
            </a:r>
            <a:r>
              <a:rPr lang="de-DE" dirty="0"/>
              <a:t> pseudo-holidays – do </a:t>
            </a:r>
            <a:r>
              <a:rPr lang="de-DE" dirty="0" err="1"/>
              <a:t>relaxedly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annotation</a:t>
            </a:r>
            <a:r>
              <a:rPr lang="de-DE" dirty="0"/>
              <a:t>?</a:t>
            </a:r>
          </a:p>
        </p:txBody>
      </p:sp>
      <p:sp>
        <p:nvSpPr>
          <p:cNvPr id="23" name="Geschweifte Klammer links 22">
            <a:extLst>
              <a:ext uri="{FF2B5EF4-FFF2-40B4-BE49-F238E27FC236}">
                <a16:creationId xmlns:a16="http://schemas.microsoft.com/office/drawing/2014/main" id="{8752EE67-11B0-D8A4-70D0-4F4126F7C483}"/>
              </a:ext>
            </a:extLst>
          </p:cNvPr>
          <p:cNvSpPr/>
          <p:nvPr/>
        </p:nvSpPr>
        <p:spPr>
          <a:xfrm rot="10800000">
            <a:off x="9438642" y="4024630"/>
            <a:ext cx="467360" cy="1798320"/>
          </a:xfrm>
          <a:prstGeom prst="leftBrace">
            <a:avLst>
              <a:gd name="adj1" fmla="val 75724"/>
              <a:gd name="adj2" fmla="val 50000"/>
            </a:avLst>
          </a:prstGeom>
          <a:ln w="38100"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39D74B16-CBDD-8FA5-1BC3-C998E617B6AC}"/>
              </a:ext>
            </a:extLst>
          </p:cNvPr>
          <p:cNvSpPr txBox="1"/>
          <p:nvPr/>
        </p:nvSpPr>
        <p:spPr>
          <a:xfrm>
            <a:off x="10058400" y="4446735"/>
            <a:ext cx="1219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Buffer time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an </a:t>
            </a:r>
            <a:r>
              <a:rPr lang="de-DE" dirty="0" err="1"/>
              <a:t>elongation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polish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?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7AC2AE63-78D1-3567-3C7F-6E9FE697C60D}"/>
              </a:ext>
            </a:extLst>
          </p:cNvPr>
          <p:cNvSpPr/>
          <p:nvPr/>
        </p:nvSpPr>
        <p:spPr>
          <a:xfrm>
            <a:off x="4399281" y="2597765"/>
            <a:ext cx="107773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*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F500727-DC1E-0E71-F165-062171ED8A66}"/>
              </a:ext>
            </a:extLst>
          </p:cNvPr>
          <p:cNvSpPr/>
          <p:nvPr/>
        </p:nvSpPr>
        <p:spPr>
          <a:xfrm>
            <a:off x="4399281" y="3542645"/>
            <a:ext cx="107773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**</a:t>
            </a:r>
          </a:p>
        </p:txBody>
      </p:sp>
      <p:sp>
        <p:nvSpPr>
          <p:cNvPr id="26" name="Rechteck: abgerundete Ecken 25">
            <a:extLst>
              <a:ext uri="{FF2B5EF4-FFF2-40B4-BE49-F238E27FC236}">
                <a16:creationId xmlns:a16="http://schemas.microsoft.com/office/drawing/2014/main" id="{5751643B-DC15-8618-5339-34AA13B784BF}"/>
              </a:ext>
            </a:extLst>
          </p:cNvPr>
          <p:cNvSpPr/>
          <p:nvPr/>
        </p:nvSpPr>
        <p:spPr>
          <a:xfrm>
            <a:off x="9509760" y="1971040"/>
            <a:ext cx="2387600" cy="1995170"/>
          </a:xfrm>
          <a:prstGeom prst="round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b="1" dirty="0">
                <a:solidFill>
                  <a:schemeClr val="tx1"/>
                </a:solidFill>
              </a:rPr>
              <a:t>*</a:t>
            </a:r>
            <a:r>
              <a:rPr lang="de-DE" b="1" dirty="0" err="1">
                <a:solidFill>
                  <a:schemeClr val="tx1"/>
                </a:solidFill>
              </a:rPr>
              <a:t>dataset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creation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starts</a:t>
            </a:r>
            <a:r>
              <a:rPr lang="de-DE" b="1" dirty="0">
                <a:solidFill>
                  <a:schemeClr val="tx1"/>
                </a:solidFill>
              </a:rPr>
              <a:t>/ </a:t>
            </a:r>
            <a:r>
              <a:rPr lang="de-DE" b="1" dirty="0" err="1">
                <a:solidFill>
                  <a:schemeClr val="tx1"/>
                </a:solidFill>
              </a:rPr>
              <a:t>first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coding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to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clarify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ideas</a:t>
            </a:r>
            <a:endParaRPr lang="de-DE" b="1" dirty="0">
              <a:solidFill>
                <a:schemeClr val="tx1"/>
              </a:solidFill>
            </a:endParaRPr>
          </a:p>
          <a:p>
            <a:endParaRPr lang="de-DE" sz="1200" b="1" dirty="0">
              <a:solidFill>
                <a:schemeClr val="tx1"/>
              </a:solidFill>
            </a:endParaRPr>
          </a:p>
          <a:p>
            <a:r>
              <a:rPr kumimoji="0" lang="de-DE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** </a:t>
            </a:r>
            <a:r>
              <a:rPr kumimoji="0" lang="de-DE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coding</a:t>
            </a:r>
            <a:r>
              <a:rPr kumimoji="0" lang="de-DE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 </a:t>
            </a:r>
            <a:r>
              <a:rPr kumimoji="0" lang="de-DE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needs</a:t>
            </a:r>
            <a:r>
              <a:rPr kumimoji="0" lang="de-DE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 </a:t>
            </a:r>
            <a:r>
              <a:rPr kumimoji="0" lang="de-DE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to</a:t>
            </a:r>
            <a:r>
              <a:rPr kumimoji="0" lang="de-DE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 </a:t>
            </a:r>
            <a:r>
              <a:rPr kumimoji="0" lang="de-DE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be</a:t>
            </a:r>
            <a:r>
              <a:rPr kumimoji="0" lang="de-DE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 </a:t>
            </a:r>
            <a:r>
              <a:rPr kumimoji="0" lang="de-DE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start</a:t>
            </a:r>
            <a:r>
              <a:rPr kumimoji="0" lang="de-DE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/ </a:t>
            </a:r>
            <a:r>
              <a:rPr kumimoji="0" lang="de-DE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training</a:t>
            </a:r>
            <a:r>
              <a:rPr kumimoji="0" lang="de-DE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 </a:t>
            </a:r>
            <a:r>
              <a:rPr kumimoji="0" lang="de-DE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starts</a:t>
            </a:r>
            <a:endParaRPr lang="de-DE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5588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163202-FB9D-A28C-A943-AADE4D8DB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1.3 </a:t>
            </a:r>
            <a:r>
              <a:rPr lang="de-DE" b="1" dirty="0" err="1"/>
              <a:t>Announcement</a:t>
            </a:r>
            <a:r>
              <a:rPr lang="de-DE" b="1" dirty="0"/>
              <a:t> </a:t>
            </a:r>
            <a:r>
              <a:rPr lang="de-DE" b="1" dirty="0" err="1"/>
              <a:t>recap</a:t>
            </a:r>
            <a:endParaRPr lang="de-DE" b="1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A3D432A-2E40-2004-6C21-7A8650BE0B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de-DE" sz="4800" dirty="0"/>
              <a:t>Annotation </a:t>
            </a:r>
            <a:r>
              <a:rPr lang="de-DE" sz="4800" dirty="0" err="1"/>
              <a:t>of</a:t>
            </a:r>
            <a:r>
              <a:rPr lang="de-DE" sz="4800" dirty="0"/>
              <a:t> </a:t>
            </a:r>
            <a:r>
              <a:rPr lang="de-DE" sz="4800" dirty="0" err="1"/>
              <a:t>images</a:t>
            </a:r>
            <a:r>
              <a:rPr lang="de-DE" sz="4800" dirty="0"/>
              <a:t> </a:t>
            </a:r>
            <a:r>
              <a:rPr lang="de-DE" sz="4800" dirty="0" err="1"/>
              <a:t>is</a:t>
            </a:r>
            <a:r>
              <a:rPr lang="de-DE" sz="4800" dirty="0"/>
              <a:t> </a:t>
            </a:r>
            <a:r>
              <a:rPr lang="de-DE" sz="4800" b="1" dirty="0" err="1"/>
              <a:t>mandatory</a:t>
            </a:r>
            <a:endParaRPr lang="de-DE" sz="4800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de-DE" sz="4800" dirty="0" err="1"/>
              <a:t>If</a:t>
            </a:r>
            <a:r>
              <a:rPr lang="de-DE" sz="4800" dirty="0"/>
              <a:t> </a:t>
            </a:r>
            <a:r>
              <a:rPr lang="de-DE" sz="4800" dirty="0" err="1"/>
              <a:t>you</a:t>
            </a:r>
            <a:r>
              <a:rPr lang="de-DE" sz="4800" dirty="0"/>
              <a:t> do not </a:t>
            </a:r>
            <a:r>
              <a:rPr lang="de-DE" sz="4800" dirty="0" err="1"/>
              <a:t>help</a:t>
            </a:r>
            <a:r>
              <a:rPr lang="de-DE" sz="4800" dirty="0"/>
              <a:t> in </a:t>
            </a:r>
            <a:r>
              <a:rPr lang="de-DE" sz="4800" dirty="0" err="1"/>
              <a:t>the</a:t>
            </a:r>
            <a:r>
              <a:rPr lang="de-DE" sz="4800" dirty="0"/>
              <a:t> </a:t>
            </a:r>
            <a:r>
              <a:rPr lang="de-DE" sz="4800" dirty="0" err="1"/>
              <a:t>annotation</a:t>
            </a:r>
            <a:r>
              <a:rPr lang="de-DE" sz="4800" dirty="0"/>
              <a:t> </a:t>
            </a:r>
            <a:r>
              <a:rPr lang="de-DE" sz="4800" dirty="0" err="1"/>
              <a:t>you</a:t>
            </a:r>
            <a:r>
              <a:rPr lang="de-DE" sz="4800" dirty="0"/>
              <a:t> will </a:t>
            </a:r>
            <a:r>
              <a:rPr lang="de-DE" sz="4800" dirty="0" err="1"/>
              <a:t>receive</a:t>
            </a:r>
            <a:r>
              <a:rPr lang="de-DE" sz="4800" dirty="0"/>
              <a:t> </a:t>
            </a:r>
            <a:r>
              <a:rPr lang="de-DE" sz="4800" dirty="0" err="1"/>
              <a:t>no</a:t>
            </a:r>
            <a:r>
              <a:rPr lang="de-DE" sz="4800" dirty="0"/>
              <a:t> </a:t>
            </a:r>
            <a:r>
              <a:rPr lang="de-DE" sz="4800" dirty="0" err="1"/>
              <a:t>certificate</a:t>
            </a:r>
            <a:r>
              <a:rPr lang="de-DE" sz="4800" dirty="0"/>
              <a:t>, </a:t>
            </a:r>
            <a:r>
              <a:rPr lang="de-DE" sz="4800" dirty="0" err="1"/>
              <a:t>no</a:t>
            </a:r>
            <a:r>
              <a:rPr lang="de-DE" sz="4800" dirty="0"/>
              <a:t> </a:t>
            </a:r>
            <a:r>
              <a:rPr lang="de-DE" sz="4800" dirty="0" err="1"/>
              <a:t>access</a:t>
            </a:r>
            <a:r>
              <a:rPr lang="de-DE" sz="4800" dirty="0"/>
              <a:t> </a:t>
            </a:r>
            <a:r>
              <a:rPr lang="de-DE" sz="4800" dirty="0" err="1"/>
              <a:t>to</a:t>
            </a:r>
            <a:r>
              <a:rPr lang="de-DE" sz="4800" dirty="0"/>
              <a:t> </a:t>
            </a:r>
            <a:r>
              <a:rPr lang="de-DE" sz="4800" dirty="0" err="1"/>
              <a:t>the</a:t>
            </a:r>
            <a:r>
              <a:rPr lang="de-DE" sz="4800" dirty="0"/>
              <a:t> </a:t>
            </a:r>
            <a:r>
              <a:rPr lang="de-DE" sz="4800" dirty="0" err="1"/>
              <a:t>data</a:t>
            </a:r>
            <a:r>
              <a:rPr lang="de-DE" sz="4800" dirty="0"/>
              <a:t> and </a:t>
            </a:r>
            <a:r>
              <a:rPr lang="de-DE" sz="4800" dirty="0" err="1"/>
              <a:t>you</a:t>
            </a:r>
            <a:r>
              <a:rPr lang="de-DE" sz="4800" dirty="0"/>
              <a:t> will </a:t>
            </a:r>
            <a:r>
              <a:rPr lang="de-DE" sz="4800" dirty="0" err="1"/>
              <a:t>be</a:t>
            </a:r>
            <a:r>
              <a:rPr lang="de-DE" sz="4800" dirty="0"/>
              <a:t> </a:t>
            </a:r>
            <a:r>
              <a:rPr lang="de-DE" sz="4800" dirty="0" err="1"/>
              <a:t>excluded</a:t>
            </a:r>
            <a:r>
              <a:rPr lang="de-DE" sz="4800" dirty="0"/>
              <a:t> </a:t>
            </a:r>
            <a:r>
              <a:rPr lang="de-DE" sz="4800" dirty="0" err="1"/>
              <a:t>from</a:t>
            </a:r>
            <a:r>
              <a:rPr lang="de-DE" sz="4800" dirty="0"/>
              <a:t> </a:t>
            </a:r>
            <a:r>
              <a:rPr lang="de-DE" sz="4800" dirty="0" err="1"/>
              <a:t>the</a:t>
            </a:r>
            <a:r>
              <a:rPr lang="de-DE" sz="4800" dirty="0"/>
              <a:t> </a:t>
            </a:r>
            <a:r>
              <a:rPr lang="de-DE" sz="4800" dirty="0" err="1"/>
              <a:t>project</a:t>
            </a:r>
            <a:endParaRPr lang="de-DE" sz="4800" dirty="0"/>
          </a:p>
        </p:txBody>
      </p:sp>
    </p:spTree>
    <p:extLst>
      <p:ext uri="{BB962C8B-B14F-4D97-AF65-F5344CB8AC3E}">
        <p14:creationId xmlns:p14="http://schemas.microsoft.com/office/powerpoint/2010/main" val="3962167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0EBF9C41-6B55-4061-03D4-D9E8CD2A23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326201"/>
              </p:ext>
            </p:extLst>
          </p:nvPr>
        </p:nvGraphicFramePr>
        <p:xfrm>
          <a:off x="1178558" y="2069609"/>
          <a:ext cx="7599683" cy="3992880"/>
        </p:xfrm>
        <a:graphic>
          <a:graphicData uri="http://schemas.openxmlformats.org/drawingml/2006/table">
            <a:tbl>
              <a:tblPr firstRow="1" bandRow="1">
                <a:tableStyleId>{AE5E13AF-8C1B-4DC7-A03D-C96EB17825BF}</a:tableStyleId>
              </a:tblPr>
              <a:tblGrid>
                <a:gridCol w="650093">
                  <a:extLst>
                    <a:ext uri="{9D8B030D-6E8A-4147-A177-3AD203B41FA5}">
                      <a16:colId xmlns:a16="http://schemas.microsoft.com/office/drawing/2014/main" val="2777551953"/>
                    </a:ext>
                  </a:extLst>
                </a:gridCol>
                <a:gridCol w="2352460">
                  <a:extLst>
                    <a:ext uri="{9D8B030D-6E8A-4147-A177-3AD203B41FA5}">
                      <a16:colId xmlns:a16="http://schemas.microsoft.com/office/drawing/2014/main" val="1377339412"/>
                    </a:ext>
                  </a:extLst>
                </a:gridCol>
                <a:gridCol w="2298565">
                  <a:extLst>
                    <a:ext uri="{9D8B030D-6E8A-4147-A177-3AD203B41FA5}">
                      <a16:colId xmlns:a16="http://schemas.microsoft.com/office/drawing/2014/main" val="1455695216"/>
                    </a:ext>
                  </a:extLst>
                </a:gridCol>
                <a:gridCol w="2298565">
                  <a:extLst>
                    <a:ext uri="{9D8B030D-6E8A-4147-A177-3AD203B41FA5}">
                      <a16:colId xmlns:a16="http://schemas.microsoft.com/office/drawing/2014/main" val="3074353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Proposed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Strategy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Adapted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Strategy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Initial </a:t>
                      </a:r>
                      <a:r>
                        <a:rPr lang="de-DE" dirty="0" err="1"/>
                        <a:t>Prediction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812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Kernel-based MESMA/ Clustering</a:t>
                      </a:r>
                      <a:endParaRPr lang="de-DE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dirty="0" err="1"/>
                        <a:t>Several</a:t>
                      </a:r>
                      <a:r>
                        <a:rPr lang="de-DE" dirty="0"/>
                        <a:t>?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dirty="0"/>
                        <a:t>Pixel-level </a:t>
                      </a:r>
                      <a:r>
                        <a:rPr lang="de-DE" dirty="0" err="1"/>
                        <a:t>classification</a:t>
                      </a:r>
                      <a:endParaRPr lang="de-DE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1116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B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dirty="0"/>
                        <a:t>U-</a:t>
                      </a:r>
                      <a:r>
                        <a:rPr lang="de-DE" dirty="0" err="1"/>
                        <a:t>net</a:t>
                      </a:r>
                      <a:endParaRPr lang="de-DE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dirty="0"/>
                        <a:t>U-</a:t>
                      </a:r>
                      <a:r>
                        <a:rPr lang="de-DE" dirty="0" err="1"/>
                        <a:t>net</a:t>
                      </a:r>
                      <a:endParaRPr lang="de-DE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dirty="0"/>
                        <a:t>Segmentation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686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C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dirty="0"/>
                        <a:t>U-</a:t>
                      </a:r>
                      <a:r>
                        <a:rPr lang="de-DE" dirty="0" err="1"/>
                        <a:t>net</a:t>
                      </a:r>
                      <a:r>
                        <a:rPr lang="de-DE" dirty="0"/>
                        <a:t> and </a:t>
                      </a:r>
                      <a:r>
                        <a:rPr lang="en-US" dirty="0"/>
                        <a:t>Input amplification</a:t>
                      </a:r>
                      <a:endParaRPr lang="de-DE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dirty="0"/>
                        <a:t>U-</a:t>
                      </a:r>
                      <a:r>
                        <a:rPr lang="de-DE" dirty="0" err="1"/>
                        <a:t>net</a:t>
                      </a:r>
                      <a:r>
                        <a:rPr lang="de-DE" dirty="0"/>
                        <a:t> and </a:t>
                      </a:r>
                      <a:r>
                        <a:rPr lang="en-US" dirty="0"/>
                        <a:t>Input amplification</a:t>
                      </a:r>
                      <a:endParaRPr lang="de-DE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dirty="0"/>
                        <a:t>Pixel-level </a:t>
                      </a:r>
                      <a:r>
                        <a:rPr lang="de-DE" dirty="0" err="1"/>
                        <a:t>classification</a:t>
                      </a:r>
                      <a:endParaRPr lang="de-DE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194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D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dirty="0"/>
                        <a:t>DL Method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Choice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dirty="0"/>
                        <a:t>SAM-2?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dirty="0"/>
                        <a:t>Pixel-level </a:t>
                      </a:r>
                      <a:r>
                        <a:rPr lang="de-DE" dirty="0" err="1"/>
                        <a:t>classification</a:t>
                      </a:r>
                      <a:endParaRPr lang="de-DE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1795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E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dirty="0"/>
                        <a:t>SGU-MLP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dirty="0"/>
                        <a:t>SGU-MLP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dirty="0"/>
                        <a:t>Pixel-level </a:t>
                      </a:r>
                      <a:r>
                        <a:rPr lang="de-DE" dirty="0" err="1"/>
                        <a:t>classification</a:t>
                      </a:r>
                      <a:endParaRPr lang="de-DE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9183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F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Mamba I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Plain Mamba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dirty="0"/>
                        <a:t>Pixel-level </a:t>
                      </a:r>
                      <a:r>
                        <a:rPr lang="de-DE" dirty="0" err="1"/>
                        <a:t>classification</a:t>
                      </a:r>
                      <a:endParaRPr lang="de-DE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816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G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Mamba II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U-</a:t>
                      </a:r>
                      <a:r>
                        <a:rPr lang="de-DE" dirty="0" err="1"/>
                        <a:t>net</a:t>
                      </a:r>
                      <a:r>
                        <a:rPr lang="de-DE" dirty="0"/>
                        <a:t>/Mamba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b="1" i="1" dirty="0">
                          <a:solidFill>
                            <a:srgbClr val="C00000"/>
                          </a:solidFill>
                          <a:highlight>
                            <a:srgbClr val="000000"/>
                          </a:highlight>
                        </a:rPr>
                        <a:t>*****????*****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024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H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i="1" dirty="0"/>
                        <a:t>***Analysis </a:t>
                      </a:r>
                      <a:r>
                        <a:rPr lang="de-DE" i="1" dirty="0" err="1"/>
                        <a:t>of</a:t>
                      </a:r>
                      <a:r>
                        <a:rPr lang="de-DE" i="1" dirty="0"/>
                        <a:t> </a:t>
                      </a:r>
                      <a:r>
                        <a:rPr lang="de-DE" i="1" dirty="0" err="1"/>
                        <a:t>Temperature</a:t>
                      </a:r>
                      <a:r>
                        <a:rPr lang="de-DE" i="1" dirty="0"/>
                        <a:t>, Vegetation, </a:t>
                      </a:r>
                      <a:r>
                        <a:rPr lang="de-DE" i="1" dirty="0" err="1"/>
                        <a:t>Topography</a:t>
                      </a:r>
                      <a:r>
                        <a:rPr lang="de-DE" i="1" dirty="0"/>
                        <a:t>***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b="1" i="1" dirty="0">
                          <a:solidFill>
                            <a:srgbClr val="C00000"/>
                          </a:solidFill>
                          <a:highlight>
                            <a:srgbClr val="000000"/>
                          </a:highlight>
                        </a:rPr>
                        <a:t>*****????*****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b="1" i="1" dirty="0">
                          <a:solidFill>
                            <a:srgbClr val="C00000"/>
                          </a:solidFill>
                          <a:highlight>
                            <a:srgbClr val="000000"/>
                          </a:highlight>
                        </a:rPr>
                        <a:t>*****????*****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0419825"/>
                  </a:ext>
                </a:extLst>
              </a:tr>
            </a:tbl>
          </a:graphicData>
        </a:graphic>
      </p:graphicFrame>
      <p:sp>
        <p:nvSpPr>
          <p:cNvPr id="3" name="Google Shape;138;g27ae1a9f551_0_15">
            <a:extLst>
              <a:ext uri="{FF2B5EF4-FFF2-40B4-BE49-F238E27FC236}">
                <a16:creationId xmlns:a16="http://schemas.microsoft.com/office/drawing/2014/main" id="{1EB55A1B-F625-F511-C904-5703C97CD487}"/>
              </a:ext>
            </a:extLst>
          </p:cNvPr>
          <p:cNvSpPr txBox="1"/>
          <p:nvPr/>
        </p:nvSpPr>
        <p:spPr>
          <a:xfrm>
            <a:off x="2644531" y="914400"/>
            <a:ext cx="6902939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Roboto"/>
                <a:ea typeface="Roboto"/>
                <a:cs typeface="Roboto"/>
                <a:sym typeface="Roboto"/>
              </a:rPr>
              <a:t>1.4 Proposed Deep Learning Strategies </a:t>
            </a:r>
            <a:endParaRPr sz="28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39B7F5E-CA27-AC9A-0441-6293C486C6BF}"/>
              </a:ext>
            </a:extLst>
          </p:cNvPr>
          <p:cNvSpPr txBox="1"/>
          <p:nvPr/>
        </p:nvSpPr>
        <p:spPr>
          <a:xfrm>
            <a:off x="8778241" y="2069609"/>
            <a:ext cx="25095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-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discussed</a:t>
            </a:r>
            <a:r>
              <a:rPr lang="de-DE" dirty="0"/>
              <a:t> </a:t>
            </a:r>
            <a:r>
              <a:rPr lang="de-DE" dirty="0" err="1"/>
              <a:t>further</a:t>
            </a:r>
            <a:r>
              <a:rPr lang="de-DE" dirty="0"/>
              <a:t> </a:t>
            </a:r>
            <a:r>
              <a:rPr lang="de-DE" dirty="0" err="1"/>
              <a:t>later</a:t>
            </a:r>
            <a:r>
              <a:rPr lang="de-DE" dirty="0"/>
              <a:t> </a:t>
            </a:r>
            <a:r>
              <a:rPr lang="de-DE" dirty="0" err="1"/>
              <a:t>during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meeting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51840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009F1E-E090-3DD3-5EE4-5BEE1AD00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1.5 @Francisco -&gt; Change </a:t>
            </a:r>
            <a:r>
              <a:rPr lang="de-DE" dirty="0" err="1"/>
              <a:t>Detection</a:t>
            </a:r>
            <a:r>
              <a:rPr lang="de-DE" dirty="0"/>
              <a:t> Mamba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9A7A5B-FA08-5901-6A90-EA844BB259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hlinkClick r:id="rId2"/>
              </a:rPr>
              <a:t>https://ieeexplore.ieee.org/document/10565926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hlinkClick r:id="rId3"/>
              </a:rPr>
              <a:t>https://github.com/ChenHongruixuan/MambaCD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78359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241DC58D-7EF2-6387-1AB3-3D820BECE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1.6 @Vijaya </a:t>
            </a:r>
            <a:r>
              <a:rPr lang="de-DE" dirty="0" err="1"/>
              <a:t>introduces</a:t>
            </a:r>
            <a:r>
              <a:rPr lang="de-DE" dirty="0"/>
              <a:t> benchmark </a:t>
            </a:r>
            <a:r>
              <a:rPr lang="de-DE" dirty="0" err="1"/>
              <a:t>competition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91045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FC18FA49-B904-999F-5B67-D5D7D3369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"/>
            <a:r>
              <a:rPr lang="de-DE" dirty="0"/>
              <a:t>2. Team Building and Ground Truth Annotation Progress 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371E52CE-EFF5-9678-738A-1FEABC9042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Points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Discuss</a:t>
            </a:r>
            <a:r>
              <a:rPr lang="de-DE" dirty="0"/>
              <a:t>: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47EE3C7-0131-9E48-0C1B-B49B7EBB1C5B}"/>
              </a:ext>
            </a:extLst>
          </p:cNvPr>
          <p:cNvSpPr txBox="1"/>
          <p:nvPr/>
        </p:nvSpPr>
        <p:spPr>
          <a:xfrm>
            <a:off x="4998720" y="4453128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Progress Update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Feedback about QGIS</a:t>
            </a:r>
          </a:p>
        </p:txBody>
      </p:sp>
    </p:spTree>
    <p:extLst>
      <p:ext uri="{BB962C8B-B14F-4D97-AF65-F5344CB8AC3E}">
        <p14:creationId xmlns:p14="http://schemas.microsoft.com/office/powerpoint/2010/main" val="286691912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1507</Words>
  <Application>Microsoft Office PowerPoint</Application>
  <PresentationFormat>Breitbild</PresentationFormat>
  <Paragraphs>222</Paragraphs>
  <Slides>24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33" baseType="lpstr">
      <vt:lpstr>Rage Italic</vt:lpstr>
      <vt:lpstr>Roboto</vt:lpstr>
      <vt:lpstr>Algerian</vt:lpstr>
      <vt:lpstr>Wingdings</vt:lpstr>
      <vt:lpstr>Symbol</vt:lpstr>
      <vt:lpstr>Ravie</vt:lpstr>
      <vt:lpstr>Arial</vt:lpstr>
      <vt:lpstr>Calibri</vt:lpstr>
      <vt:lpstr>Retrospect</vt:lpstr>
      <vt:lpstr>PowerPoint-Präsentation</vt:lpstr>
      <vt:lpstr>Agenda</vt:lpstr>
      <vt:lpstr>1.1 Overview plan for dataset creation </vt:lpstr>
      <vt:lpstr>1.2 where are we in the project</vt:lpstr>
      <vt:lpstr>1.3 Announcement recap</vt:lpstr>
      <vt:lpstr>PowerPoint-Präsentation</vt:lpstr>
      <vt:lpstr>1.5 @Francisco -&gt; Change Detection Mamba</vt:lpstr>
      <vt:lpstr>1.6 @Vijaya introduces benchmark competition</vt:lpstr>
      <vt:lpstr>2. Team Building and Ground Truth Annotation Progress </vt:lpstr>
      <vt:lpstr>Checklist</vt:lpstr>
      <vt:lpstr>Sample Output</vt:lpstr>
      <vt:lpstr>2. Team Building and Ground Truth Annotation Progress </vt:lpstr>
      <vt:lpstr>3. Detailed Discussion on Input size of Data-Set</vt:lpstr>
      <vt:lpstr>128 pixels * 128 pixels</vt:lpstr>
      <vt:lpstr>Consequences of dataset size on neural network architecture</vt:lpstr>
      <vt:lpstr>4. Detailed Discussion on Team‘s DL Strategies </vt:lpstr>
      <vt:lpstr>4.1 Target Read-out</vt:lpstr>
      <vt:lpstr>Plan of Team C</vt:lpstr>
      <vt:lpstr>Plan of Team D</vt:lpstr>
      <vt:lpstr>Plan of Team A</vt:lpstr>
      <vt:lpstr>Other teams‘ plans (as of now):</vt:lpstr>
      <vt:lpstr>5. Q&amp;A session about QGIS</vt:lpstr>
      <vt:lpstr>Outcomes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Dorothea Paulssen</cp:lastModifiedBy>
  <cp:revision>345</cp:revision>
  <dcterms:modified xsi:type="dcterms:W3CDTF">2024-12-29T17:11:07Z</dcterms:modified>
</cp:coreProperties>
</file>