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317" r:id="rId3"/>
    <p:sldId id="306" r:id="rId4"/>
    <p:sldId id="323" r:id="rId5"/>
    <p:sldId id="332" r:id="rId6"/>
    <p:sldId id="345" r:id="rId7"/>
    <p:sldId id="326" r:id="rId8"/>
    <p:sldId id="344" r:id="rId9"/>
    <p:sldId id="339" r:id="rId10"/>
    <p:sldId id="348" r:id="rId11"/>
    <p:sldId id="349" r:id="rId12"/>
    <p:sldId id="327" r:id="rId13"/>
    <p:sldId id="343" r:id="rId14"/>
    <p:sldId id="342" r:id="rId15"/>
    <p:sldId id="346" r:id="rId16"/>
    <p:sldId id="347" r:id="rId17"/>
    <p:sldId id="337" r:id="rId18"/>
    <p:sldId id="338" r:id="rId19"/>
    <p:sldId id="328" r:id="rId20"/>
    <p:sldId id="336" r:id="rId21"/>
  </p:sldIdLst>
  <p:sldSz cx="12192000" cy="6858000"/>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SwEE+RfMvrP8j6Nbb37u22lN7H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4A173F-06C3-1CCD-BFE0-8B12A6D0BA6B}" name="Stuart Bowlin" initials="SB" userId="64cb12bfc6ba788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CBA"/>
    <a:srgbClr val="F4C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E13AF-8C1B-4DC7-A03D-C96EB17825BF}">
  <a:tblStyle styleId="{AE5E13AF-8C1B-4DC7-A03D-C96EB17825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8"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57"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3b50c6407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3b50c6407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253b50c6407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35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laceholder-Image">
  <p:cSld name="TITLE_AND_BODY_1">
    <p:spTree>
      <p:nvGrpSpPr>
        <p:cNvPr id="1" name="Shape 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6"/>
        <p:cNvGrpSpPr/>
        <p:nvPr/>
      </p:nvGrpSpPr>
      <p:grpSpPr>
        <a:xfrm>
          <a:off x="0" y="0"/>
          <a:ext cx="0" cy="0"/>
          <a:chOff x="0" y="0"/>
          <a:chExt cx="0" cy="0"/>
        </a:xfrm>
      </p:grpSpPr>
      <p:sp>
        <p:nvSpPr>
          <p:cNvPr id="37" name="Google Shape;37;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1" name="Google Shape;41;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cxnSp>
        <p:nvCxnSpPr>
          <p:cNvPr id="44" name="Google Shape;44;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2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3"/>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6" name="Google Shape;86;p2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 name="Google Shape;93;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1" name="Google Shape;101;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19"/>
        <p:cNvGrpSpPr/>
        <p:nvPr/>
      </p:nvGrpSpPr>
      <p:grpSpPr>
        <a:xfrm>
          <a:off x="0" y="0"/>
          <a:ext cx="0" cy="0"/>
          <a:chOff x="0" y="0"/>
          <a:chExt cx="0" cy="0"/>
        </a:xfrm>
      </p:grpSpPr>
      <p:sp>
        <p:nvSpPr>
          <p:cNvPr id="20" name="Google Shape;20;p14"/>
          <p:cNvSpPr/>
          <p:nvPr/>
        </p:nvSpPr>
        <p:spPr>
          <a:xfrm>
            <a:off x="-4" y="114303"/>
            <a:ext cx="225000" cy="755700"/>
          </a:xfrm>
          <a:prstGeom prst="rect">
            <a:avLst/>
          </a:prstGeom>
          <a:solidFill>
            <a:srgbClr val="2C39B1"/>
          </a:solidFill>
          <a:ln>
            <a:noFill/>
          </a:ln>
        </p:spPr>
        <p:txBody>
          <a:bodyPr spcFirstLastPara="1" wrap="square" lIns="46025" tIns="46025" rIns="46025" bIns="460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51461293"/>
      </p:ext>
    </p:extLst>
  </p:cSld>
  <p:clrMapOvr>
    <a:masterClrMapping/>
  </p:clrMapOvr>
  <p:extLst>
    <p:ext uri="{DCECCB84-F9BA-43D5-87BE-67443E8EF086}">
      <p15:sldGuideLst xmlns:p15="http://schemas.microsoft.com/office/powerpoint/2012/main">
        <p15:guide id="1" pos="324">
          <p15:clr>
            <a:srgbClr val="FA7B17"/>
          </p15:clr>
        </p15:guide>
        <p15:guide id="2" orient="horz" pos="684">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cxnSp>
        <p:nvCxnSpPr>
          <p:cNvPr id="17" name="Google Shape;17;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9" r:id="rId5"/>
    <p:sldLayoutId id="2147483660" r:id="rId6"/>
    <p:sldLayoutId id="2147483661" r:id="rId7"/>
    <p:sldLayoutId id="214748366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nf2023.gdn.int/wp-content/uploads/2023/10/Assessing-Urban-Biodiversity-trends-using-Satellite-Imagery.pdf"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zenodo.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ds.hessen.de/"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53b50c6407_1_5"/>
          <p:cNvSpPr txBox="1"/>
          <p:nvPr/>
        </p:nvSpPr>
        <p:spPr>
          <a:xfrm>
            <a:off x="3672000" y="962875"/>
            <a:ext cx="4848000" cy="60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50" b="1" dirty="0">
                <a:solidFill>
                  <a:srgbClr val="000018"/>
                </a:solidFill>
                <a:highlight>
                  <a:srgbClr val="FFFFFF"/>
                </a:highlight>
                <a:latin typeface="Roboto"/>
                <a:ea typeface="Roboto"/>
                <a:cs typeface="Roboto"/>
                <a:sym typeface="Roboto"/>
              </a:rPr>
              <a:t>2nd Week Meeting</a:t>
            </a:r>
            <a:endParaRPr sz="3000" b="1" dirty="0">
              <a:latin typeface="Roboto"/>
              <a:ea typeface="Roboto"/>
              <a:cs typeface="Roboto"/>
              <a:sym typeface="Roboto"/>
            </a:endParaRPr>
          </a:p>
        </p:txBody>
      </p:sp>
      <p:sp>
        <p:nvSpPr>
          <p:cNvPr id="110" name="Google Shape;110;g253b50c6407_1_5"/>
          <p:cNvSpPr txBox="1"/>
          <p:nvPr/>
        </p:nvSpPr>
        <p:spPr>
          <a:xfrm>
            <a:off x="219600" y="2043875"/>
            <a:ext cx="11756700" cy="3559790"/>
          </a:xfrm>
          <a:prstGeom prst="rect">
            <a:avLst/>
          </a:prstGeom>
          <a:noFill/>
          <a:ln>
            <a:noFill/>
          </a:ln>
        </p:spPr>
        <p:txBody>
          <a:bodyPr spcFirstLastPara="1" wrap="square" lIns="91425" tIns="91425" rIns="91425" bIns="91425" anchor="t" anchorCtr="0">
            <a:spAutoFit/>
          </a:bodyPr>
          <a:lstStyle/>
          <a:p>
            <a:pPr marL="1193800" lvl="0" indent="0" algn="l" rtl="0">
              <a:lnSpc>
                <a:spcPct val="106000"/>
              </a:lnSpc>
              <a:spcBef>
                <a:spcPts val="0"/>
              </a:spcBef>
              <a:spcAft>
                <a:spcPts val="0"/>
              </a:spcAft>
              <a:buClr>
                <a:schemeClr val="dk1"/>
              </a:buClr>
              <a:buSzPts val="1100"/>
              <a:buFont typeface="Arial"/>
              <a:buNone/>
            </a:pPr>
            <a:r>
              <a:rPr lang="en-US" sz="5400" b="1" dirty="0">
                <a:solidFill>
                  <a:schemeClr val="dk1"/>
                </a:solidFill>
                <a:highlight>
                  <a:srgbClr val="FFFFFF"/>
                </a:highlight>
                <a:latin typeface="Roboto"/>
                <a:ea typeface="Roboto"/>
                <a:cs typeface="Roboto"/>
                <a:sym typeface="Roboto"/>
              </a:rPr>
              <a:t>Urban Green Space Mapping Through Remote Sensing for Frankfurt/Main, Germany</a:t>
            </a:r>
          </a:p>
          <a:p>
            <a:pPr marL="0" lvl="0" indent="0" algn="l" rtl="0">
              <a:lnSpc>
                <a:spcPct val="115000"/>
              </a:lnSpc>
              <a:spcBef>
                <a:spcPts val="1200"/>
              </a:spcBef>
              <a:spcAft>
                <a:spcPts val="1200"/>
              </a:spcAft>
              <a:buNone/>
            </a:pPr>
            <a:endParaRPr sz="24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4159B-BF5F-852E-D245-E95BD4899A6A}"/>
              </a:ext>
            </a:extLst>
          </p:cNvPr>
          <p:cNvSpPr>
            <a:spLocks noGrp="1"/>
          </p:cNvSpPr>
          <p:nvPr>
            <p:ph type="title"/>
          </p:nvPr>
        </p:nvSpPr>
        <p:spPr/>
        <p:txBody>
          <a:bodyPr/>
          <a:lstStyle/>
          <a:p>
            <a:r>
              <a:rPr lang="de-DE" dirty="0" err="1"/>
              <a:t>Example</a:t>
            </a:r>
            <a:r>
              <a:rPr lang="de-DE" dirty="0"/>
              <a:t> </a:t>
            </a:r>
            <a:r>
              <a:rPr lang="de-DE" dirty="0" err="1"/>
              <a:t>Trello</a:t>
            </a:r>
            <a:r>
              <a:rPr lang="de-DE" dirty="0"/>
              <a:t> Board </a:t>
            </a:r>
            <a:r>
              <a:rPr lang="de-DE" dirty="0" err="1"/>
              <a:t>of</a:t>
            </a:r>
            <a:r>
              <a:rPr lang="de-DE" dirty="0"/>
              <a:t> Team B</a:t>
            </a:r>
          </a:p>
        </p:txBody>
      </p:sp>
      <p:pic>
        <p:nvPicPr>
          <p:cNvPr id="4" name="Grafik 3">
            <a:extLst>
              <a:ext uri="{FF2B5EF4-FFF2-40B4-BE49-F238E27FC236}">
                <a16:creationId xmlns:a16="http://schemas.microsoft.com/office/drawing/2014/main" id="{AB3C3ECC-96A4-3C87-17C9-820D64AC422A}"/>
              </a:ext>
            </a:extLst>
          </p:cNvPr>
          <p:cNvPicPr>
            <a:picLocks noChangeAspect="1"/>
          </p:cNvPicPr>
          <p:nvPr/>
        </p:nvPicPr>
        <p:blipFill>
          <a:blip r:embed="rId2"/>
          <a:stretch>
            <a:fillRect/>
          </a:stretch>
        </p:blipFill>
        <p:spPr>
          <a:xfrm>
            <a:off x="307521" y="1832527"/>
            <a:ext cx="6496957" cy="1181265"/>
          </a:xfrm>
          <a:prstGeom prst="rect">
            <a:avLst/>
          </a:prstGeom>
        </p:spPr>
      </p:pic>
      <p:sp>
        <p:nvSpPr>
          <p:cNvPr id="5" name="Pfeil: nach oben 4">
            <a:extLst>
              <a:ext uri="{FF2B5EF4-FFF2-40B4-BE49-F238E27FC236}">
                <a16:creationId xmlns:a16="http://schemas.microsoft.com/office/drawing/2014/main" id="{ECCCA43B-1207-AFA5-4956-6564B619B74C}"/>
              </a:ext>
            </a:extLst>
          </p:cNvPr>
          <p:cNvSpPr/>
          <p:nvPr/>
        </p:nvSpPr>
        <p:spPr>
          <a:xfrm rot="1971115">
            <a:off x="1696721" y="2880225"/>
            <a:ext cx="629920" cy="782320"/>
          </a:xfrm>
          <a:prstGeom prst="upArrow">
            <a:avLst/>
          </a:prstGeom>
          <a:solidFill>
            <a:srgbClr val="B61C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C369F3E4-1FFD-905C-9BA6-2096D8979BB5}"/>
              </a:ext>
            </a:extLst>
          </p:cNvPr>
          <p:cNvSpPr/>
          <p:nvPr/>
        </p:nvSpPr>
        <p:spPr>
          <a:xfrm>
            <a:off x="1097280" y="3429000"/>
            <a:ext cx="761747" cy="923330"/>
          </a:xfrm>
          <a:prstGeom prst="rect">
            <a:avLst/>
          </a:prstGeom>
          <a:noFill/>
        </p:spPr>
        <p:txBody>
          <a:bodyPr wrap="none" lIns="91440" tIns="45720" rIns="91440" bIns="45720">
            <a:spAutoFit/>
          </a:bodyPr>
          <a:lstStyle/>
          <a:p>
            <a:pPr algn="ctr"/>
            <a:r>
              <a:rPr lang="de-DE" sz="5400" b="0" cap="none" spc="0" dirty="0">
                <a:ln w="0"/>
                <a:solidFill>
                  <a:srgbClr val="C00000"/>
                </a:solidFill>
                <a:effectLst>
                  <a:outerShdw blurRad="38100" dist="19050" dir="2700000" algn="tl" rotWithShape="0">
                    <a:schemeClr val="dk1">
                      <a:alpha val="40000"/>
                    </a:schemeClr>
                  </a:outerShdw>
                </a:effectLst>
              </a:rPr>
              <a:t>!!!</a:t>
            </a:r>
          </a:p>
        </p:txBody>
      </p:sp>
      <p:pic>
        <p:nvPicPr>
          <p:cNvPr id="8" name="Grafik 7">
            <a:extLst>
              <a:ext uri="{FF2B5EF4-FFF2-40B4-BE49-F238E27FC236}">
                <a16:creationId xmlns:a16="http://schemas.microsoft.com/office/drawing/2014/main" id="{406F79FD-174B-86D2-F207-3C462D331C7B}"/>
              </a:ext>
            </a:extLst>
          </p:cNvPr>
          <p:cNvPicPr>
            <a:picLocks noChangeAspect="1"/>
          </p:cNvPicPr>
          <p:nvPr/>
        </p:nvPicPr>
        <p:blipFill>
          <a:blip r:embed="rId3"/>
          <a:stretch>
            <a:fillRect/>
          </a:stretch>
        </p:blipFill>
        <p:spPr>
          <a:xfrm>
            <a:off x="3510654" y="2895601"/>
            <a:ext cx="7523448" cy="3312896"/>
          </a:xfrm>
          <a:prstGeom prst="rect">
            <a:avLst/>
          </a:prstGeom>
        </p:spPr>
      </p:pic>
    </p:spTree>
    <p:extLst>
      <p:ext uri="{BB962C8B-B14F-4D97-AF65-F5344CB8AC3E}">
        <p14:creationId xmlns:p14="http://schemas.microsoft.com/office/powerpoint/2010/main" val="164796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D8F1E94-4CD5-3313-F2EB-D3E024DE245D}"/>
              </a:ext>
            </a:extLst>
          </p:cNvPr>
          <p:cNvSpPr>
            <a:spLocks noGrp="1"/>
          </p:cNvSpPr>
          <p:nvPr>
            <p:ph type="title"/>
          </p:nvPr>
        </p:nvSpPr>
        <p:spPr/>
        <p:txBody>
          <a:bodyPr/>
          <a:lstStyle/>
          <a:p>
            <a:r>
              <a:rPr lang="de-DE" dirty="0"/>
              <a:t>Alternatives </a:t>
            </a:r>
            <a:r>
              <a:rPr lang="de-DE" dirty="0" err="1"/>
              <a:t>to</a:t>
            </a:r>
            <a:r>
              <a:rPr lang="de-DE" dirty="0"/>
              <a:t> </a:t>
            </a:r>
            <a:r>
              <a:rPr lang="de-DE" dirty="0" err="1"/>
              <a:t>Trello</a:t>
            </a:r>
            <a:endParaRPr lang="de-DE" dirty="0"/>
          </a:p>
        </p:txBody>
      </p:sp>
      <p:sp>
        <p:nvSpPr>
          <p:cNvPr id="4" name="Textplatzhalter 3">
            <a:extLst>
              <a:ext uri="{FF2B5EF4-FFF2-40B4-BE49-F238E27FC236}">
                <a16:creationId xmlns:a16="http://schemas.microsoft.com/office/drawing/2014/main" id="{29420B40-0956-51DD-2EB3-94AD653E80C4}"/>
              </a:ext>
            </a:extLst>
          </p:cNvPr>
          <p:cNvSpPr>
            <a:spLocks noGrp="1"/>
          </p:cNvSpPr>
          <p:nvPr>
            <p:ph type="body" idx="1"/>
          </p:nvPr>
        </p:nvSpPr>
        <p:spPr>
          <a:xfrm>
            <a:off x="1097280" y="1845734"/>
            <a:ext cx="3931920" cy="4023360"/>
          </a:xfrm>
        </p:spPr>
        <p:txBody>
          <a:bodyPr/>
          <a:lstStyle/>
          <a:p>
            <a:pPr>
              <a:buFont typeface="Arial" panose="020B0604020202020204" pitchFamily="34" charset="0"/>
              <a:buChar char="•"/>
            </a:pPr>
            <a:r>
              <a:rPr lang="pl-PL" dirty="0"/>
              <a:t>ClickUp: https://clickup.com</a:t>
            </a:r>
          </a:p>
          <a:p>
            <a:pPr>
              <a:buFont typeface="Arial" panose="020B0604020202020204" pitchFamily="34" charset="0"/>
              <a:buChar char="•"/>
            </a:pPr>
            <a:r>
              <a:rPr lang="pl-PL" dirty="0"/>
              <a:t>Linear: https://linear.app</a:t>
            </a:r>
          </a:p>
          <a:p>
            <a:pPr>
              <a:buFont typeface="Arial" panose="020B0604020202020204" pitchFamily="34" charset="0"/>
              <a:buChar char="•"/>
            </a:pPr>
            <a:r>
              <a:rPr lang="pl-PL" dirty="0"/>
              <a:t>Shortcut: https://shortcut.com</a:t>
            </a:r>
          </a:p>
          <a:p>
            <a:pPr>
              <a:buFont typeface="Arial" panose="020B0604020202020204" pitchFamily="34" charset="0"/>
              <a:buChar char="•"/>
            </a:pPr>
            <a:r>
              <a:rPr lang="pl-PL" dirty="0"/>
              <a:t>OpenProject: https://www.openproject.org</a:t>
            </a:r>
            <a:endParaRPr lang="de-DE" dirty="0"/>
          </a:p>
        </p:txBody>
      </p:sp>
    </p:spTree>
    <p:extLst>
      <p:ext uri="{BB962C8B-B14F-4D97-AF65-F5344CB8AC3E}">
        <p14:creationId xmlns:p14="http://schemas.microsoft.com/office/powerpoint/2010/main" val="51160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A61AF-0596-89E6-D580-F73F5E6CBA18}"/>
              </a:ext>
            </a:extLst>
          </p:cNvPr>
          <p:cNvSpPr>
            <a:spLocks noGrp="1"/>
          </p:cNvSpPr>
          <p:nvPr>
            <p:ph type="title"/>
          </p:nvPr>
        </p:nvSpPr>
        <p:spPr/>
        <p:txBody>
          <a:bodyPr/>
          <a:lstStyle/>
          <a:p>
            <a:r>
              <a:rPr lang="de-DE" dirty="0"/>
              <a:t>3. </a:t>
            </a:r>
            <a:r>
              <a:rPr lang="de-DE" dirty="0" err="1"/>
              <a:t>Some</a:t>
            </a:r>
            <a:r>
              <a:rPr lang="de-DE" dirty="0"/>
              <a:t> </a:t>
            </a:r>
            <a:r>
              <a:rPr lang="de-DE" dirty="0" err="1"/>
              <a:t>discussions</a:t>
            </a:r>
            <a:r>
              <a:rPr lang="de-DE" dirty="0"/>
              <a:t> </a:t>
            </a:r>
            <a:r>
              <a:rPr lang="de-DE" dirty="0" err="1"/>
              <a:t>that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started</a:t>
            </a:r>
            <a:r>
              <a:rPr lang="de-DE" dirty="0"/>
              <a:t> </a:t>
            </a:r>
            <a:r>
              <a:rPr lang="de-DE" dirty="0" err="1"/>
              <a:t>now</a:t>
            </a:r>
            <a:endParaRPr lang="de-DE" dirty="0"/>
          </a:p>
        </p:txBody>
      </p:sp>
      <p:sp>
        <p:nvSpPr>
          <p:cNvPr id="3" name="Textplatzhalter 2">
            <a:extLst>
              <a:ext uri="{FF2B5EF4-FFF2-40B4-BE49-F238E27FC236}">
                <a16:creationId xmlns:a16="http://schemas.microsoft.com/office/drawing/2014/main" id="{A898102E-C2DE-9596-D343-74B2062B0CF0}"/>
              </a:ext>
            </a:extLst>
          </p:cNvPr>
          <p:cNvSpPr>
            <a:spLocks noGrp="1"/>
          </p:cNvSpPr>
          <p:nvPr>
            <p:ph type="body" idx="1"/>
          </p:nvPr>
        </p:nvSpPr>
        <p:spPr/>
        <p:txBody>
          <a:bodyPr/>
          <a:lstStyle/>
          <a:p>
            <a:r>
              <a:rPr lang="de-DE" dirty="0"/>
              <a:t>Points </a:t>
            </a:r>
            <a:r>
              <a:rPr lang="de-DE" dirty="0" err="1"/>
              <a:t>to</a:t>
            </a:r>
            <a:r>
              <a:rPr lang="de-DE" dirty="0"/>
              <a:t> </a:t>
            </a:r>
            <a:r>
              <a:rPr lang="de-DE" dirty="0" err="1"/>
              <a:t>Discuss</a:t>
            </a:r>
            <a:endParaRPr lang="de-DE" dirty="0"/>
          </a:p>
        </p:txBody>
      </p:sp>
      <p:sp>
        <p:nvSpPr>
          <p:cNvPr id="4" name="Textfeld 3">
            <a:extLst>
              <a:ext uri="{FF2B5EF4-FFF2-40B4-BE49-F238E27FC236}">
                <a16:creationId xmlns:a16="http://schemas.microsoft.com/office/drawing/2014/main" id="{AC34F9EA-6E07-5364-1509-1DB1B36295C0}"/>
              </a:ext>
            </a:extLst>
          </p:cNvPr>
          <p:cNvSpPr txBox="1"/>
          <p:nvPr/>
        </p:nvSpPr>
        <p:spPr>
          <a:xfrm>
            <a:off x="4998720" y="4453128"/>
            <a:ext cx="6096000" cy="954107"/>
          </a:xfrm>
          <a:prstGeom prst="rect">
            <a:avLst/>
          </a:prstGeom>
          <a:noFill/>
        </p:spPr>
        <p:txBody>
          <a:bodyPr wrap="square">
            <a:spAutoFit/>
          </a:bodyPr>
          <a:lstStyle/>
          <a:p>
            <a:pPr lvl="1">
              <a:buFont typeface="Arial" panose="020B0604020202020204" pitchFamily="34" charset="0"/>
              <a:buChar char="•"/>
            </a:pPr>
            <a:r>
              <a:rPr lang="de-DE" dirty="0"/>
              <a:t>Read-Out </a:t>
            </a:r>
            <a:r>
              <a:rPr lang="de-DE" dirty="0" err="1"/>
              <a:t>for</a:t>
            </a:r>
            <a:r>
              <a:rPr lang="de-DE" dirty="0"/>
              <a:t> </a:t>
            </a:r>
            <a:r>
              <a:rPr lang="de-DE" dirty="0" err="1"/>
              <a:t>mapping</a:t>
            </a:r>
            <a:r>
              <a:rPr lang="de-DE" dirty="0"/>
              <a:t> urban </a:t>
            </a:r>
            <a:r>
              <a:rPr lang="de-DE" dirty="0" err="1"/>
              <a:t>vegetation</a:t>
            </a:r>
            <a:endParaRPr lang="de-DE" dirty="0"/>
          </a:p>
          <a:p>
            <a:pPr lvl="1">
              <a:buFont typeface="Arial" panose="020B0604020202020204" pitchFamily="34" charset="0"/>
              <a:buChar char="•"/>
            </a:pPr>
            <a:r>
              <a:rPr lang="de-DE" dirty="0"/>
              <a:t>Project </a:t>
            </a:r>
            <a:r>
              <a:rPr lang="de-DE" dirty="0" err="1"/>
              <a:t>timeline</a:t>
            </a:r>
            <a:endParaRPr lang="de-DE" dirty="0"/>
          </a:p>
          <a:p>
            <a:pPr lvl="1">
              <a:buFont typeface="Arial" panose="020B0604020202020204" pitchFamily="34" charset="0"/>
              <a:buChar char="•"/>
            </a:pPr>
            <a:r>
              <a:rPr lang="de-DE" dirty="0"/>
              <a:t>Zenodo.org</a:t>
            </a:r>
          </a:p>
          <a:p>
            <a:pPr lvl="1"/>
            <a:endParaRPr lang="de-DE" dirty="0"/>
          </a:p>
        </p:txBody>
      </p:sp>
    </p:spTree>
    <p:extLst>
      <p:ext uri="{BB962C8B-B14F-4D97-AF65-F5344CB8AC3E}">
        <p14:creationId xmlns:p14="http://schemas.microsoft.com/office/powerpoint/2010/main" val="288692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BDEC0C6C-4CA4-4BD9-1634-60F3C9572422}"/>
              </a:ext>
            </a:extLst>
          </p:cNvPr>
          <p:cNvGraphicFramePr>
            <a:graphicFrameLocks noGrp="1"/>
          </p:cNvGraphicFramePr>
          <p:nvPr>
            <p:extLst>
              <p:ext uri="{D42A27DB-BD31-4B8C-83A1-F6EECF244321}">
                <p14:modId xmlns:p14="http://schemas.microsoft.com/office/powerpoint/2010/main" val="1095193791"/>
              </p:ext>
            </p:extLst>
          </p:nvPr>
        </p:nvGraphicFramePr>
        <p:xfrm>
          <a:off x="1178560" y="1301750"/>
          <a:ext cx="10027920" cy="4874260"/>
        </p:xfrm>
        <a:graphic>
          <a:graphicData uri="http://schemas.openxmlformats.org/drawingml/2006/table">
            <a:tbl>
              <a:tblPr firstRow="1" bandRow="1">
                <a:tableStyleId>{AE5E13AF-8C1B-4DC7-A03D-C96EB17825BF}</a:tableStyleId>
              </a:tblPr>
              <a:tblGrid>
                <a:gridCol w="3342640">
                  <a:extLst>
                    <a:ext uri="{9D8B030D-6E8A-4147-A177-3AD203B41FA5}">
                      <a16:colId xmlns:a16="http://schemas.microsoft.com/office/drawing/2014/main" val="1022690620"/>
                    </a:ext>
                  </a:extLst>
                </a:gridCol>
                <a:gridCol w="1076960">
                  <a:extLst>
                    <a:ext uri="{9D8B030D-6E8A-4147-A177-3AD203B41FA5}">
                      <a16:colId xmlns:a16="http://schemas.microsoft.com/office/drawing/2014/main" val="3333596301"/>
                    </a:ext>
                  </a:extLst>
                </a:gridCol>
                <a:gridCol w="5608320">
                  <a:extLst>
                    <a:ext uri="{9D8B030D-6E8A-4147-A177-3AD203B41FA5}">
                      <a16:colId xmlns:a16="http://schemas.microsoft.com/office/drawing/2014/main" val="228438605"/>
                    </a:ext>
                  </a:extLst>
                </a:gridCol>
              </a:tblGrid>
              <a:tr h="432647">
                <a:tc>
                  <a:txBody>
                    <a:bodyPr/>
                    <a:lstStyle/>
                    <a:p>
                      <a:r>
                        <a:rPr lang="de-DE" dirty="0" err="1"/>
                        <a:t>Metrix</a:t>
                      </a:r>
                      <a:endParaRPr lang="de-DE" dirty="0"/>
                    </a:p>
                  </a:txBody>
                  <a:tcPr/>
                </a:tc>
                <a:tc>
                  <a:txBody>
                    <a:bodyPr/>
                    <a:lstStyle/>
                    <a:p>
                      <a:endParaRPr lang="de-DE"/>
                    </a:p>
                  </a:txBody>
                  <a:tcPr/>
                </a:tc>
                <a:tc>
                  <a:txBody>
                    <a:bodyPr/>
                    <a:lstStyle/>
                    <a:p>
                      <a:r>
                        <a:rPr lang="de-DE" dirty="0"/>
                        <a:t>Potential </a:t>
                      </a:r>
                      <a:r>
                        <a:rPr lang="de-DE" dirty="0" err="1"/>
                        <a:t>errors</a:t>
                      </a:r>
                      <a:endParaRPr lang="de-DE" dirty="0"/>
                    </a:p>
                  </a:txBody>
                  <a:tcPr/>
                </a:tc>
                <a:extLst>
                  <a:ext uri="{0D108BD9-81ED-4DB2-BD59-A6C34878D82A}">
                    <a16:rowId xmlns:a16="http://schemas.microsoft.com/office/drawing/2014/main" val="3800553552"/>
                  </a:ext>
                </a:extLst>
              </a:tr>
              <a:tr h="754803">
                <a:tc>
                  <a:txBody>
                    <a:bodyPr/>
                    <a:lstStyle/>
                    <a:p>
                      <a:pPr algn="l" rtl="0" fontAlgn="ctr"/>
                      <a:r>
                        <a:rPr lang="de-DE" sz="1600" b="1" i="1" u="none" strike="noStrike" dirty="0">
                          <a:solidFill>
                            <a:srgbClr val="7F7F7F"/>
                          </a:solidFill>
                          <a:effectLst/>
                          <a:latin typeface="Arial" panose="020B0604020202020204" pitchFamily="34" charset="0"/>
                        </a:rPr>
                        <a:t>Vegetation Area</a:t>
                      </a:r>
                    </a:p>
                  </a:txBody>
                  <a:tcPr marL="7620" marR="7620" marT="7620" marB="0" anchor="ctr"/>
                </a:tc>
                <a:tc>
                  <a:txBody>
                    <a:bodyPr/>
                    <a:lstStyle/>
                    <a:p>
                      <a:r>
                        <a:rPr lang="de-DE" dirty="0"/>
                        <a:t>Most </a:t>
                      </a:r>
                      <a:r>
                        <a:rPr lang="de-DE" dirty="0" err="1"/>
                        <a:t>commonly</a:t>
                      </a:r>
                      <a:r>
                        <a:rPr lang="de-DE" dirty="0"/>
                        <a:t> </a:t>
                      </a:r>
                      <a:r>
                        <a:rPr lang="de-DE" dirty="0" err="1"/>
                        <a:t>used</a:t>
                      </a:r>
                      <a:endParaRPr lang="de-DE" dirty="0"/>
                    </a:p>
                  </a:txBody>
                  <a:tcPr/>
                </a:tc>
                <a:tc>
                  <a:txBody>
                    <a:bodyPr/>
                    <a:lstStyle/>
                    <a:p>
                      <a:r>
                        <a:rPr lang="en-US" sz="1200" dirty="0"/>
                        <a:t>Errors arise due to mixed pixels, shadows, or non-vegetated surfaces like bare soil or impervious surfaces that have similar spectral properties to vegetation in certain indices -&gt; Frankfurt’s topography is varied</a:t>
                      </a:r>
                      <a:endParaRPr lang="de-DE" sz="1200" dirty="0"/>
                    </a:p>
                  </a:txBody>
                  <a:tcPr/>
                </a:tc>
                <a:extLst>
                  <a:ext uri="{0D108BD9-81ED-4DB2-BD59-A6C34878D82A}">
                    <a16:rowId xmlns:a16="http://schemas.microsoft.com/office/drawing/2014/main" val="3177210792"/>
                  </a:ext>
                </a:extLst>
              </a:tr>
              <a:tr h="432647">
                <a:tc>
                  <a:txBody>
                    <a:bodyPr/>
                    <a:lstStyle/>
                    <a:p>
                      <a:pPr algn="l" rtl="0" fontAlgn="ctr"/>
                      <a:r>
                        <a:rPr lang="de-DE" sz="1600" b="1" i="1" u="none" strike="noStrike" dirty="0">
                          <a:solidFill>
                            <a:srgbClr val="7F7F7F"/>
                          </a:solidFill>
                          <a:effectLst/>
                          <a:latin typeface="Arial" panose="020B0604020202020204" pitchFamily="34" charset="0"/>
                        </a:rPr>
                        <a:t>Vegetation Volume</a:t>
                      </a:r>
                    </a:p>
                  </a:txBody>
                  <a:tcPr marL="7620" marR="7620" marT="7620" marB="0" anchor="ctr"/>
                </a:tc>
                <a:tc>
                  <a:txBody>
                    <a:bodyPr/>
                    <a:lstStyle/>
                    <a:p>
                      <a:endParaRPr lang="de-DE" dirty="0"/>
                    </a:p>
                  </a:txBody>
                  <a:tcPr/>
                </a:tc>
                <a:tc>
                  <a:txBody>
                    <a:bodyPr/>
                    <a:lstStyle/>
                    <a:p>
                      <a:r>
                        <a:rPr lang="en-US" sz="1200" dirty="0"/>
                        <a:t>Errors may arise from inaccurate height data or limited availability of high-resolution data for specific urban areas</a:t>
                      </a:r>
                      <a:endParaRPr lang="de-DE" sz="1200" dirty="0"/>
                    </a:p>
                  </a:txBody>
                  <a:tcPr/>
                </a:tc>
                <a:extLst>
                  <a:ext uri="{0D108BD9-81ED-4DB2-BD59-A6C34878D82A}">
                    <a16:rowId xmlns:a16="http://schemas.microsoft.com/office/drawing/2014/main" val="2975437090"/>
                  </a:ext>
                </a:extLst>
              </a:tr>
              <a:tr h="432647">
                <a:tc>
                  <a:txBody>
                    <a:bodyPr/>
                    <a:lstStyle/>
                    <a:p>
                      <a:pPr algn="l" rtl="0" fontAlgn="ctr"/>
                      <a:r>
                        <a:rPr lang="de-DE" sz="1600" b="0" i="0" u="none" strike="noStrike" dirty="0" err="1">
                          <a:solidFill>
                            <a:srgbClr val="7F7F7F"/>
                          </a:solidFill>
                          <a:effectLst/>
                          <a:latin typeface="Arial" panose="020B0604020202020204" pitchFamily="34" charset="0"/>
                        </a:rPr>
                        <a:t>Aboveground</a:t>
                      </a:r>
                      <a:r>
                        <a:rPr lang="de-DE" sz="1600" b="0" i="0" u="none" strike="noStrike" dirty="0">
                          <a:solidFill>
                            <a:srgbClr val="7F7F7F"/>
                          </a:solidFill>
                          <a:effectLst/>
                          <a:latin typeface="Arial" panose="020B0604020202020204" pitchFamily="34" charset="0"/>
                        </a:rPr>
                        <a:t> </a:t>
                      </a:r>
                      <a:r>
                        <a:rPr lang="de-DE" sz="1600" b="0" i="0" u="none" strike="noStrike" dirty="0" err="1">
                          <a:solidFill>
                            <a:srgbClr val="7F7F7F"/>
                          </a:solidFill>
                          <a:effectLst/>
                          <a:latin typeface="Arial" panose="020B0604020202020204" pitchFamily="34" charset="0"/>
                        </a:rPr>
                        <a:t>Biomass</a:t>
                      </a:r>
                      <a:endParaRPr lang="de-DE" sz="1600" b="0" i="0" u="none" strike="noStrike" dirty="0">
                        <a:solidFill>
                          <a:srgbClr val="7F7F7F"/>
                        </a:solidFill>
                        <a:effectLst/>
                        <a:latin typeface="Arial" panose="020B0604020202020204" pitchFamily="34" charset="0"/>
                      </a:endParaRPr>
                    </a:p>
                  </a:txBody>
                  <a:tcPr marL="7620" marR="7620" marT="7620" marB="0" anchor="ctr"/>
                </a:tc>
                <a:tc>
                  <a:txBody>
                    <a:bodyPr/>
                    <a:lstStyle/>
                    <a:p>
                      <a:endParaRPr lang="de-DE" dirty="0"/>
                    </a:p>
                  </a:txBody>
                  <a:tcPr/>
                </a:tc>
                <a:tc>
                  <a:txBody>
                    <a:bodyPr/>
                    <a:lstStyle/>
                    <a:p>
                      <a:r>
                        <a:rPr lang="en-US" sz="1200" dirty="0"/>
                        <a:t>AGB estimation may suffer from errors due to the inability to differentiate between species or types of vegetation and the mixed pixel problem in urban environments.</a:t>
                      </a:r>
                      <a:endParaRPr lang="de-DE" sz="1200" dirty="0"/>
                    </a:p>
                  </a:txBody>
                  <a:tcPr/>
                </a:tc>
                <a:extLst>
                  <a:ext uri="{0D108BD9-81ED-4DB2-BD59-A6C34878D82A}">
                    <a16:rowId xmlns:a16="http://schemas.microsoft.com/office/drawing/2014/main" val="1477028818"/>
                  </a:ext>
                </a:extLst>
              </a:tr>
              <a:tr h="432647">
                <a:tc>
                  <a:txBody>
                    <a:bodyPr/>
                    <a:lstStyle/>
                    <a:p>
                      <a:pPr algn="l" rtl="0" fontAlgn="ctr"/>
                      <a:r>
                        <a:rPr lang="de-DE" sz="1600" b="0" i="0" u="none" strike="noStrike" dirty="0">
                          <a:solidFill>
                            <a:srgbClr val="7F7F7F"/>
                          </a:solidFill>
                          <a:effectLst/>
                          <a:latin typeface="Arial" panose="020B0604020202020204" pitchFamily="34" charset="0"/>
                        </a:rPr>
                        <a:t>Vegetation Density</a:t>
                      </a:r>
                    </a:p>
                  </a:txBody>
                  <a:tcPr marL="7620" marR="7620" marT="7620" marB="0" anchor="ctr"/>
                </a:tc>
                <a:tc>
                  <a:txBody>
                    <a:bodyPr/>
                    <a:lstStyle/>
                    <a:p>
                      <a:endParaRPr lang="de-DE" dirty="0"/>
                    </a:p>
                  </a:txBody>
                  <a:tcPr/>
                </a:tc>
                <a:tc>
                  <a:txBody>
                    <a:bodyPr/>
                    <a:lstStyle/>
                    <a:p>
                      <a:r>
                        <a:rPr lang="en-US" sz="1200" dirty="0"/>
                        <a:t>The major error arises from mixed pixels in highly fragmented urban areas, where some pixels contain a mix of vegetation and non-vegetation surfaces</a:t>
                      </a:r>
                      <a:endParaRPr lang="de-DE" sz="1200" dirty="0"/>
                    </a:p>
                  </a:txBody>
                  <a:tcPr/>
                </a:tc>
                <a:extLst>
                  <a:ext uri="{0D108BD9-81ED-4DB2-BD59-A6C34878D82A}">
                    <a16:rowId xmlns:a16="http://schemas.microsoft.com/office/drawing/2014/main" val="2058025210"/>
                  </a:ext>
                </a:extLst>
              </a:tr>
              <a:tr h="432647">
                <a:tc>
                  <a:txBody>
                    <a:bodyPr/>
                    <a:lstStyle/>
                    <a:p>
                      <a:pPr algn="l" rtl="0" fontAlgn="ctr"/>
                      <a:r>
                        <a:rPr lang="de-DE" sz="1600" b="0" i="0" u="none" strike="noStrike" dirty="0">
                          <a:solidFill>
                            <a:srgbClr val="7F7F7F"/>
                          </a:solidFill>
                          <a:effectLst/>
                          <a:latin typeface="Arial" panose="020B0604020202020204" pitchFamily="34" charset="0"/>
                        </a:rPr>
                        <a:t>Leaf Area Index</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t>Most </a:t>
                      </a:r>
                      <a:r>
                        <a:rPr lang="de-DE" dirty="0" err="1"/>
                        <a:t>commonly</a:t>
                      </a:r>
                      <a:r>
                        <a:rPr lang="de-DE" dirty="0"/>
                        <a:t> </a:t>
                      </a:r>
                      <a:r>
                        <a:rPr lang="de-DE" dirty="0" err="1"/>
                        <a:t>used</a:t>
                      </a:r>
                      <a:endParaRPr lang="de-DE" dirty="0"/>
                    </a:p>
                  </a:txBody>
                  <a:tcPr/>
                </a:tc>
                <a:tc>
                  <a:txBody>
                    <a:bodyPr/>
                    <a:lstStyle/>
                    <a:p>
                      <a:r>
                        <a:rPr lang="en-US" sz="1200" dirty="0"/>
                        <a:t>LAI estimates can be affected by atmospheric conditions, sensor saturation, and mixed pixels in densely built urban areas. Accuracy can be low in highly heterogeneous urban landscapes unless high-resolution data are used.</a:t>
                      </a:r>
                      <a:endParaRPr lang="de-DE" sz="1200" dirty="0"/>
                    </a:p>
                  </a:txBody>
                  <a:tcPr/>
                </a:tc>
                <a:extLst>
                  <a:ext uri="{0D108BD9-81ED-4DB2-BD59-A6C34878D82A}">
                    <a16:rowId xmlns:a16="http://schemas.microsoft.com/office/drawing/2014/main" val="333921792"/>
                  </a:ext>
                </a:extLst>
              </a:tr>
              <a:tr h="432647">
                <a:tc>
                  <a:txBody>
                    <a:bodyPr/>
                    <a:lstStyle/>
                    <a:p>
                      <a:pPr algn="l" rtl="0" fontAlgn="ctr"/>
                      <a:r>
                        <a:rPr lang="en-US" sz="1600" b="0" i="0" u="none" strike="noStrike" dirty="0">
                          <a:solidFill>
                            <a:srgbClr val="7F7F7F"/>
                          </a:solidFill>
                          <a:effectLst/>
                          <a:latin typeface="Arial" panose="020B0604020202020204" pitchFamily="34" charset="0"/>
                        </a:rPr>
                        <a:t>Some form of „Green index“</a:t>
                      </a:r>
                    </a:p>
                  </a:txBody>
                  <a:tcPr marL="7620" marR="7620" marT="7620" marB="0" anchor="ctr"/>
                </a:tc>
                <a:tc>
                  <a:txBody>
                    <a:bodyPr/>
                    <a:lstStyle/>
                    <a:p>
                      <a:endParaRPr lang="de-DE" dirty="0"/>
                    </a:p>
                  </a:txBody>
                  <a:tcPr/>
                </a:tc>
                <a:tc>
                  <a:txBody>
                    <a:bodyPr/>
                    <a:lstStyle/>
                    <a:p>
                      <a:r>
                        <a:rPr lang="en-US" sz="1200" dirty="0"/>
                        <a:t>NDVI is highly sensitive to mixed pixels and variations in sensor resolution. It may not differentiate well between vegetation and other types of land cover that have similar spectral properties, leading to errors, particularly in urban settings with complex land cover.</a:t>
                      </a:r>
                      <a:endParaRPr lang="de-DE" sz="1200" dirty="0"/>
                    </a:p>
                  </a:txBody>
                  <a:tcPr/>
                </a:tc>
                <a:extLst>
                  <a:ext uri="{0D108BD9-81ED-4DB2-BD59-A6C34878D82A}">
                    <a16:rowId xmlns:a16="http://schemas.microsoft.com/office/drawing/2014/main" val="1897820693"/>
                  </a:ext>
                </a:extLst>
              </a:tr>
              <a:tr h="577850">
                <a:tc>
                  <a:txBody>
                    <a:bodyPr/>
                    <a:lstStyle/>
                    <a:p>
                      <a:pPr algn="l" rtl="0" fontAlgn="ctr"/>
                      <a:r>
                        <a:rPr lang="en-US" sz="1600" b="0" i="0" u="none" strike="noStrike" dirty="0">
                          <a:solidFill>
                            <a:srgbClr val="7F7F7F"/>
                          </a:solidFill>
                          <a:effectLst/>
                          <a:latin typeface="Arial" panose="020B0604020202020204" pitchFamily="34" charset="0"/>
                        </a:rPr>
                        <a:t>Canopy Cover</a:t>
                      </a:r>
                    </a:p>
                  </a:txBody>
                  <a:tcPr marL="7620" marR="7620" marT="7620" marB="0" anchor="ctr"/>
                </a:tc>
                <a:tc>
                  <a:txBody>
                    <a:bodyPr/>
                    <a:lstStyle/>
                    <a:p>
                      <a:endParaRPr lang="de-DE"/>
                    </a:p>
                  </a:txBody>
                  <a:tcPr/>
                </a:tc>
                <a:tc>
                  <a:txBody>
                    <a:bodyPr/>
                    <a:lstStyle/>
                    <a:p>
                      <a:r>
                        <a:rPr lang="en-US" sz="1200" dirty="0"/>
                        <a:t>mixed pixels, resolution limitations, and misclassification due to shadows, seasonality, and the complexity of urban landscapes</a:t>
                      </a:r>
                      <a:endParaRPr lang="de-DE" sz="1200" dirty="0"/>
                    </a:p>
                  </a:txBody>
                  <a:tcPr/>
                </a:tc>
                <a:extLst>
                  <a:ext uri="{0D108BD9-81ED-4DB2-BD59-A6C34878D82A}">
                    <a16:rowId xmlns:a16="http://schemas.microsoft.com/office/drawing/2014/main" val="870371506"/>
                  </a:ext>
                </a:extLst>
              </a:tr>
            </a:tbl>
          </a:graphicData>
        </a:graphic>
      </p:graphicFrame>
    </p:spTree>
    <p:extLst>
      <p:ext uri="{BB962C8B-B14F-4D97-AF65-F5344CB8AC3E}">
        <p14:creationId xmlns:p14="http://schemas.microsoft.com/office/powerpoint/2010/main" val="11656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B978BA-DB67-33B4-A36E-DFF44398E296}"/>
              </a:ext>
            </a:extLst>
          </p:cNvPr>
          <p:cNvSpPr>
            <a:spLocks noGrp="1"/>
          </p:cNvSpPr>
          <p:nvPr>
            <p:ph type="title"/>
          </p:nvPr>
        </p:nvSpPr>
        <p:spPr/>
        <p:txBody>
          <a:bodyPr/>
          <a:lstStyle/>
          <a:p>
            <a:r>
              <a:rPr lang="de-DE" dirty="0"/>
              <a:t>3.1 </a:t>
            </a:r>
            <a:r>
              <a:rPr lang="de-DE" dirty="0" err="1"/>
              <a:t>Using</a:t>
            </a:r>
            <a:r>
              <a:rPr lang="de-DE" dirty="0"/>
              <a:t> Sentinel-1 + Sentinel-2 Integration</a:t>
            </a:r>
          </a:p>
        </p:txBody>
      </p:sp>
      <p:sp>
        <p:nvSpPr>
          <p:cNvPr id="5" name="Textplatzhalter 4">
            <a:extLst>
              <a:ext uri="{FF2B5EF4-FFF2-40B4-BE49-F238E27FC236}">
                <a16:creationId xmlns:a16="http://schemas.microsoft.com/office/drawing/2014/main" id="{5046A283-1B3C-6884-B98F-B7553CD15F4D}"/>
              </a:ext>
            </a:extLst>
          </p:cNvPr>
          <p:cNvSpPr>
            <a:spLocks noGrp="1"/>
          </p:cNvSpPr>
          <p:nvPr>
            <p:ph type="body" idx="1"/>
          </p:nvPr>
        </p:nvSpPr>
        <p:spPr/>
        <p:txBody>
          <a:bodyPr numCol="2"/>
          <a:lstStyle/>
          <a:p>
            <a:pPr>
              <a:buFont typeface="Arial" panose="020B0604020202020204" pitchFamily="34" charset="0"/>
              <a:buChar char="•"/>
            </a:pPr>
            <a:r>
              <a:rPr lang="de-DE" b="1" dirty="0"/>
              <a:t>Most Reliable </a:t>
            </a:r>
            <a:r>
              <a:rPr lang="de-DE" b="1" dirty="0" err="1"/>
              <a:t>with</a:t>
            </a:r>
            <a:r>
              <a:rPr lang="de-DE" b="1" dirty="0"/>
              <a:t> Sentinel-2:</a:t>
            </a:r>
            <a:endParaRPr lang="de-DE" dirty="0"/>
          </a:p>
          <a:p>
            <a:pPr marL="742950" lvl="1" indent="-285750">
              <a:buFont typeface="Arial" panose="020B0604020202020204" pitchFamily="34" charset="0"/>
              <a:buChar char="•"/>
            </a:pPr>
            <a:r>
              <a:rPr lang="de-DE" b="1" dirty="0"/>
              <a:t>Vegetation Area</a:t>
            </a:r>
            <a:r>
              <a:rPr lang="de-DE" dirty="0"/>
              <a:t> (via NDVI/EVI)</a:t>
            </a:r>
          </a:p>
          <a:p>
            <a:pPr marL="742950" lvl="1" indent="-285750">
              <a:buFont typeface="Arial" panose="020B0604020202020204" pitchFamily="34" charset="0"/>
              <a:buChar char="•"/>
            </a:pPr>
            <a:r>
              <a:rPr lang="de-DE" b="1" dirty="0"/>
              <a:t>Leaf Area Index (LAI)</a:t>
            </a:r>
            <a:endParaRPr lang="de-DE" dirty="0"/>
          </a:p>
          <a:p>
            <a:pPr marL="742950" lvl="1" indent="-285750">
              <a:buFont typeface="Arial" panose="020B0604020202020204" pitchFamily="34" charset="0"/>
              <a:buChar char="•"/>
            </a:pPr>
            <a:r>
              <a:rPr lang="de-DE" b="1" dirty="0"/>
              <a:t>Green Index</a:t>
            </a:r>
            <a:r>
              <a:rPr lang="de-DE" dirty="0"/>
              <a:t> (e.g., NDVI)</a:t>
            </a:r>
          </a:p>
          <a:p>
            <a:pPr marL="742950" lvl="1" indent="-285750">
              <a:buFont typeface="Arial" panose="020B0604020202020204" pitchFamily="34" charset="0"/>
              <a:buChar char="•"/>
            </a:pPr>
            <a:r>
              <a:rPr lang="de-DE" b="1" dirty="0" err="1"/>
              <a:t>Canopy</a:t>
            </a:r>
            <a:r>
              <a:rPr lang="de-DE" b="1" dirty="0"/>
              <a:t> Cover</a:t>
            </a:r>
            <a:endParaRPr lang="de-DE" dirty="0"/>
          </a:p>
          <a:p>
            <a:pPr>
              <a:buFont typeface="Arial" panose="020B0604020202020204" pitchFamily="34" charset="0"/>
              <a:buChar char="•"/>
            </a:pPr>
            <a:r>
              <a:rPr lang="de-DE" b="1" dirty="0"/>
              <a:t>Most Reliable </a:t>
            </a:r>
            <a:r>
              <a:rPr lang="de-DE" b="1" dirty="0" err="1"/>
              <a:t>with</a:t>
            </a:r>
            <a:r>
              <a:rPr lang="de-DE" b="1" dirty="0"/>
              <a:t> Sentinel-1:</a:t>
            </a:r>
            <a:endParaRPr lang="de-DE" dirty="0"/>
          </a:p>
          <a:p>
            <a:pPr marL="742950" lvl="1" indent="-285750">
              <a:buFont typeface="Arial" panose="020B0604020202020204" pitchFamily="34" charset="0"/>
              <a:buChar char="•"/>
            </a:pPr>
            <a:r>
              <a:rPr lang="de-DE" b="1" dirty="0"/>
              <a:t>Vegetation Volume</a:t>
            </a:r>
            <a:r>
              <a:rPr lang="de-DE" dirty="0"/>
              <a:t> (via SAR </a:t>
            </a:r>
            <a:r>
              <a:rPr lang="de-DE" dirty="0" err="1"/>
              <a:t>backscatter</a:t>
            </a:r>
            <a:r>
              <a:rPr lang="de-DE" dirty="0"/>
              <a:t>)</a:t>
            </a:r>
          </a:p>
          <a:p>
            <a:pPr marL="742950" lvl="1" indent="-285750">
              <a:buFont typeface="Arial" panose="020B0604020202020204" pitchFamily="34" charset="0"/>
              <a:buChar char="•"/>
            </a:pPr>
            <a:r>
              <a:rPr lang="de-DE" b="1" dirty="0" err="1"/>
              <a:t>Aboveground</a:t>
            </a:r>
            <a:r>
              <a:rPr lang="de-DE" b="1" dirty="0"/>
              <a:t> </a:t>
            </a:r>
            <a:r>
              <a:rPr lang="de-DE" b="1" dirty="0" err="1"/>
              <a:t>Biomass</a:t>
            </a:r>
            <a:r>
              <a:rPr lang="de-DE" b="1" dirty="0"/>
              <a:t> (AGB)</a:t>
            </a:r>
            <a:r>
              <a:rPr lang="de-DE" dirty="0"/>
              <a:t> (</a:t>
            </a:r>
            <a:r>
              <a:rPr lang="de-DE" dirty="0" err="1"/>
              <a:t>indirectly</a:t>
            </a:r>
            <a:r>
              <a:rPr lang="de-DE" dirty="0"/>
              <a:t>, </a:t>
            </a:r>
            <a:r>
              <a:rPr lang="de-DE" dirty="0" err="1"/>
              <a:t>using</a:t>
            </a:r>
            <a:r>
              <a:rPr lang="de-DE" dirty="0"/>
              <a:t> </a:t>
            </a:r>
            <a:r>
              <a:rPr lang="de-DE" dirty="0" err="1"/>
              <a:t>structural</a:t>
            </a:r>
            <a:r>
              <a:rPr lang="de-DE" dirty="0"/>
              <a:t> </a:t>
            </a:r>
            <a:r>
              <a:rPr lang="de-DE" dirty="0" err="1"/>
              <a:t>models</a:t>
            </a:r>
            <a:r>
              <a:rPr lang="de-DE" dirty="0"/>
              <a:t>)</a:t>
            </a:r>
          </a:p>
          <a:p>
            <a:pPr marL="742950" lvl="1" indent="-285750">
              <a:buFont typeface="Arial" panose="020B0604020202020204" pitchFamily="34" charset="0"/>
              <a:buChar char="•"/>
            </a:pPr>
            <a:r>
              <a:rPr lang="de-DE" b="1" dirty="0"/>
              <a:t>Vegetation Density</a:t>
            </a:r>
            <a:r>
              <a:rPr lang="de-DE" dirty="0"/>
              <a:t> (via </a:t>
            </a:r>
            <a:r>
              <a:rPr lang="de-DE" dirty="0" err="1"/>
              <a:t>backscatter</a:t>
            </a:r>
            <a:r>
              <a:rPr lang="de-DE" dirty="0"/>
              <a:t> </a:t>
            </a:r>
            <a:r>
              <a:rPr lang="de-DE" dirty="0" err="1"/>
              <a:t>sensitivity</a:t>
            </a:r>
            <a:r>
              <a:rPr lang="de-DE" dirty="0"/>
              <a:t>)</a:t>
            </a:r>
          </a:p>
          <a:p>
            <a:r>
              <a:rPr lang="de-DE" b="1" dirty="0" err="1"/>
              <a:t>How</a:t>
            </a:r>
            <a:r>
              <a:rPr lang="de-DE" b="1" dirty="0"/>
              <a:t> Integration </a:t>
            </a:r>
            <a:r>
              <a:rPr lang="de-DE" b="1" dirty="0" err="1"/>
              <a:t>Improves</a:t>
            </a:r>
            <a:r>
              <a:rPr lang="de-DE" b="1" dirty="0"/>
              <a:t> </a:t>
            </a:r>
            <a:r>
              <a:rPr lang="de-DE" b="1" dirty="0" err="1"/>
              <a:t>Reliability</a:t>
            </a:r>
            <a:r>
              <a:rPr lang="de-DE" b="1" dirty="0"/>
              <a:t>:</a:t>
            </a:r>
          </a:p>
          <a:p>
            <a:pPr>
              <a:buFont typeface="Arial" panose="020B0604020202020204" pitchFamily="34" charset="0"/>
              <a:buChar char="•"/>
            </a:pPr>
            <a:r>
              <a:rPr lang="de-DE" b="1" dirty="0"/>
              <a:t>Sentinel-2</a:t>
            </a:r>
            <a:r>
              <a:rPr lang="de-DE" dirty="0"/>
              <a:t> </a:t>
            </a:r>
            <a:r>
              <a:rPr lang="de-DE" dirty="0" err="1"/>
              <a:t>provides</a:t>
            </a:r>
            <a:r>
              <a:rPr lang="de-DE" dirty="0"/>
              <a:t> </a:t>
            </a:r>
            <a:r>
              <a:rPr lang="de-DE" dirty="0" err="1"/>
              <a:t>accurate</a:t>
            </a:r>
            <a:r>
              <a:rPr lang="de-DE" dirty="0"/>
              <a:t> </a:t>
            </a:r>
            <a:r>
              <a:rPr lang="de-DE" dirty="0" err="1"/>
              <a:t>spectral</a:t>
            </a:r>
            <a:r>
              <a:rPr lang="de-DE" dirty="0"/>
              <a:t> </a:t>
            </a:r>
            <a:r>
              <a:rPr lang="de-DE" dirty="0" err="1"/>
              <a:t>data</a:t>
            </a:r>
            <a:r>
              <a:rPr lang="de-DE" dirty="0"/>
              <a:t>, </a:t>
            </a:r>
            <a:r>
              <a:rPr lang="de-DE" dirty="0" err="1"/>
              <a:t>especially</a:t>
            </a:r>
            <a:r>
              <a:rPr lang="de-DE" dirty="0"/>
              <a:t> </a:t>
            </a:r>
            <a:r>
              <a:rPr lang="de-DE" dirty="0" err="1"/>
              <a:t>for</a:t>
            </a:r>
            <a:r>
              <a:rPr lang="de-DE" dirty="0"/>
              <a:t> </a:t>
            </a:r>
            <a:r>
              <a:rPr lang="de-DE" dirty="0" err="1"/>
              <a:t>vegetation</a:t>
            </a:r>
            <a:r>
              <a:rPr lang="de-DE" dirty="0"/>
              <a:t> </a:t>
            </a:r>
            <a:r>
              <a:rPr lang="de-DE" dirty="0" err="1"/>
              <a:t>indices</a:t>
            </a:r>
            <a:r>
              <a:rPr lang="de-DE" dirty="0"/>
              <a:t>, </a:t>
            </a:r>
            <a:r>
              <a:rPr lang="de-DE" dirty="0" err="1"/>
              <a:t>canopy</a:t>
            </a:r>
            <a:r>
              <a:rPr lang="de-DE" dirty="0"/>
              <a:t> </a:t>
            </a:r>
            <a:r>
              <a:rPr lang="de-DE" dirty="0" err="1"/>
              <a:t>cover</a:t>
            </a:r>
            <a:r>
              <a:rPr lang="de-DE" dirty="0"/>
              <a:t>, and LAI.</a:t>
            </a:r>
          </a:p>
          <a:p>
            <a:pPr>
              <a:buFont typeface="Arial" panose="020B0604020202020204" pitchFamily="34" charset="0"/>
              <a:buChar char="•"/>
            </a:pPr>
            <a:r>
              <a:rPr lang="de-DE" b="1" dirty="0"/>
              <a:t>Sentinel-1</a:t>
            </a:r>
            <a:r>
              <a:rPr lang="de-DE" dirty="0"/>
              <a:t> </a:t>
            </a:r>
            <a:r>
              <a:rPr lang="de-DE" dirty="0" err="1"/>
              <a:t>improves</a:t>
            </a:r>
            <a:r>
              <a:rPr lang="de-DE" dirty="0"/>
              <a:t> </a:t>
            </a:r>
            <a:r>
              <a:rPr lang="de-DE" dirty="0" err="1"/>
              <a:t>the</a:t>
            </a:r>
            <a:r>
              <a:rPr lang="de-DE" dirty="0"/>
              <a:t> </a:t>
            </a:r>
            <a:r>
              <a:rPr lang="de-DE" dirty="0" err="1"/>
              <a:t>analysis</a:t>
            </a:r>
            <a:r>
              <a:rPr lang="de-DE" dirty="0"/>
              <a:t> </a:t>
            </a:r>
            <a:r>
              <a:rPr lang="de-DE" dirty="0" err="1"/>
              <a:t>by</a:t>
            </a:r>
            <a:r>
              <a:rPr lang="de-DE" dirty="0"/>
              <a:t> </a:t>
            </a:r>
            <a:r>
              <a:rPr lang="de-DE" dirty="0" err="1"/>
              <a:t>contributing</a:t>
            </a:r>
            <a:r>
              <a:rPr lang="de-DE" dirty="0"/>
              <a:t> </a:t>
            </a:r>
            <a:r>
              <a:rPr lang="de-DE" dirty="0" err="1"/>
              <a:t>structural</a:t>
            </a:r>
            <a:r>
              <a:rPr lang="de-DE" dirty="0"/>
              <a:t> and </a:t>
            </a:r>
            <a:r>
              <a:rPr lang="de-DE" dirty="0" err="1"/>
              <a:t>textural</a:t>
            </a:r>
            <a:r>
              <a:rPr lang="de-DE" dirty="0"/>
              <a:t> </a:t>
            </a:r>
            <a:r>
              <a:rPr lang="de-DE" dirty="0" err="1"/>
              <a:t>information</a:t>
            </a:r>
            <a:r>
              <a:rPr lang="de-DE" dirty="0"/>
              <a:t>, </a:t>
            </a:r>
            <a:r>
              <a:rPr lang="de-DE" dirty="0" err="1"/>
              <a:t>especially</a:t>
            </a:r>
            <a:r>
              <a:rPr lang="de-DE" dirty="0"/>
              <a:t> in urban </a:t>
            </a:r>
            <a:r>
              <a:rPr lang="de-DE" dirty="0" err="1"/>
              <a:t>areas</a:t>
            </a:r>
            <a:r>
              <a:rPr lang="de-DE" dirty="0"/>
              <a:t> </a:t>
            </a:r>
            <a:r>
              <a:rPr lang="de-DE" dirty="0" err="1"/>
              <a:t>with</a:t>
            </a:r>
            <a:r>
              <a:rPr lang="de-DE" dirty="0"/>
              <a:t> </a:t>
            </a:r>
            <a:r>
              <a:rPr lang="de-DE" dirty="0" err="1"/>
              <a:t>mixed</a:t>
            </a:r>
            <a:r>
              <a:rPr lang="de-DE" dirty="0"/>
              <a:t> </a:t>
            </a:r>
            <a:r>
              <a:rPr lang="de-DE" dirty="0" err="1"/>
              <a:t>pixels</a:t>
            </a:r>
            <a:r>
              <a:rPr lang="de-DE" dirty="0"/>
              <a:t> and </a:t>
            </a:r>
            <a:r>
              <a:rPr lang="de-DE" dirty="0" err="1"/>
              <a:t>complex</a:t>
            </a:r>
            <a:r>
              <a:rPr lang="de-DE" dirty="0"/>
              <a:t> </a:t>
            </a:r>
            <a:r>
              <a:rPr lang="de-DE" dirty="0" err="1"/>
              <a:t>land</a:t>
            </a:r>
            <a:r>
              <a:rPr lang="de-DE" dirty="0"/>
              <a:t> </a:t>
            </a:r>
            <a:r>
              <a:rPr lang="de-DE" dirty="0" err="1"/>
              <a:t>cover</a:t>
            </a:r>
            <a:r>
              <a:rPr lang="de-DE" dirty="0"/>
              <a:t>.</a:t>
            </a:r>
          </a:p>
          <a:p>
            <a:r>
              <a:rPr lang="de-DE" dirty="0"/>
              <a:t>The </a:t>
            </a:r>
            <a:r>
              <a:rPr lang="de-DE" dirty="0" err="1"/>
              <a:t>best</a:t>
            </a:r>
            <a:r>
              <a:rPr lang="de-DE" dirty="0"/>
              <a:t> </a:t>
            </a:r>
            <a:r>
              <a:rPr lang="de-DE" dirty="0" err="1"/>
              <a:t>approach</a:t>
            </a:r>
            <a:r>
              <a:rPr lang="de-DE" dirty="0"/>
              <a:t> </a:t>
            </a:r>
            <a:r>
              <a:rPr lang="de-DE" dirty="0" err="1"/>
              <a:t>would</a:t>
            </a:r>
            <a:r>
              <a:rPr lang="de-DE" dirty="0"/>
              <a:t> </a:t>
            </a:r>
            <a:r>
              <a:rPr lang="de-DE" dirty="0" err="1"/>
              <a:t>be</a:t>
            </a:r>
            <a:r>
              <a:rPr lang="de-DE" dirty="0"/>
              <a:t> </a:t>
            </a:r>
            <a:r>
              <a:rPr lang="de-DE" dirty="0" err="1"/>
              <a:t>to</a:t>
            </a:r>
            <a:r>
              <a:rPr lang="de-DE" dirty="0"/>
              <a:t> </a:t>
            </a:r>
            <a:r>
              <a:rPr lang="de-DE" dirty="0" err="1"/>
              <a:t>use</a:t>
            </a:r>
            <a:r>
              <a:rPr lang="de-DE" dirty="0"/>
              <a:t> </a:t>
            </a:r>
            <a:r>
              <a:rPr lang="de-DE" b="1" dirty="0"/>
              <a:t>Sentinel-2</a:t>
            </a:r>
            <a:r>
              <a:rPr lang="de-DE" dirty="0"/>
              <a:t> </a:t>
            </a:r>
            <a:r>
              <a:rPr lang="de-DE" dirty="0" err="1"/>
              <a:t>for</a:t>
            </a:r>
            <a:r>
              <a:rPr lang="de-DE" dirty="0"/>
              <a:t> </a:t>
            </a:r>
            <a:r>
              <a:rPr lang="de-DE" dirty="0" err="1"/>
              <a:t>vegetation</a:t>
            </a:r>
            <a:r>
              <a:rPr lang="de-DE" dirty="0"/>
              <a:t> </a:t>
            </a:r>
            <a:r>
              <a:rPr lang="de-DE" dirty="0" err="1"/>
              <a:t>area</a:t>
            </a:r>
            <a:r>
              <a:rPr lang="de-DE" dirty="0"/>
              <a:t>, </a:t>
            </a:r>
            <a:r>
              <a:rPr lang="de-DE" dirty="0" err="1"/>
              <a:t>canopy</a:t>
            </a:r>
            <a:r>
              <a:rPr lang="de-DE" dirty="0"/>
              <a:t> </a:t>
            </a:r>
            <a:r>
              <a:rPr lang="de-DE" dirty="0" err="1"/>
              <a:t>cover</a:t>
            </a:r>
            <a:r>
              <a:rPr lang="de-DE" dirty="0"/>
              <a:t>, and </a:t>
            </a:r>
            <a:r>
              <a:rPr lang="de-DE" dirty="0" err="1"/>
              <a:t>green</a:t>
            </a:r>
            <a:r>
              <a:rPr lang="de-DE" dirty="0"/>
              <a:t> </a:t>
            </a:r>
            <a:r>
              <a:rPr lang="de-DE" dirty="0" err="1"/>
              <a:t>indices</a:t>
            </a:r>
            <a:r>
              <a:rPr lang="de-DE" dirty="0"/>
              <a:t>, </a:t>
            </a:r>
            <a:r>
              <a:rPr lang="de-DE" dirty="0" err="1"/>
              <a:t>while</a:t>
            </a:r>
            <a:r>
              <a:rPr lang="de-DE" dirty="0"/>
              <a:t> </a:t>
            </a:r>
            <a:r>
              <a:rPr lang="de-DE" dirty="0" err="1"/>
              <a:t>integrating</a:t>
            </a:r>
            <a:r>
              <a:rPr lang="de-DE" dirty="0"/>
              <a:t> </a:t>
            </a:r>
            <a:r>
              <a:rPr lang="de-DE" b="1" dirty="0"/>
              <a:t>Sentinel-1</a:t>
            </a:r>
            <a:r>
              <a:rPr lang="de-DE" dirty="0"/>
              <a:t> </a:t>
            </a:r>
            <a:r>
              <a:rPr lang="de-DE" dirty="0" err="1"/>
              <a:t>to</a:t>
            </a:r>
            <a:r>
              <a:rPr lang="de-DE" dirty="0"/>
              <a:t> </a:t>
            </a:r>
            <a:r>
              <a:rPr lang="de-DE" dirty="0" err="1"/>
              <a:t>refine</a:t>
            </a:r>
            <a:r>
              <a:rPr lang="de-DE" dirty="0"/>
              <a:t> </a:t>
            </a:r>
            <a:r>
              <a:rPr lang="de-DE" dirty="0" err="1"/>
              <a:t>structural</a:t>
            </a:r>
            <a:r>
              <a:rPr lang="de-DE" dirty="0"/>
              <a:t> </a:t>
            </a:r>
            <a:r>
              <a:rPr lang="de-DE" dirty="0" err="1"/>
              <a:t>estimates</a:t>
            </a:r>
            <a:r>
              <a:rPr lang="de-DE" dirty="0"/>
              <a:t> like </a:t>
            </a:r>
            <a:r>
              <a:rPr lang="de-DE" dirty="0" err="1"/>
              <a:t>vegetation</a:t>
            </a:r>
            <a:r>
              <a:rPr lang="de-DE" dirty="0"/>
              <a:t> </a:t>
            </a:r>
            <a:r>
              <a:rPr lang="de-DE" dirty="0" err="1"/>
              <a:t>volume</a:t>
            </a:r>
            <a:r>
              <a:rPr lang="de-DE" dirty="0"/>
              <a:t>, </a:t>
            </a:r>
            <a:r>
              <a:rPr lang="de-DE" dirty="0" err="1"/>
              <a:t>biomass</a:t>
            </a:r>
            <a:r>
              <a:rPr lang="de-DE" dirty="0"/>
              <a:t>, and </a:t>
            </a:r>
            <a:r>
              <a:rPr lang="de-DE" dirty="0" err="1"/>
              <a:t>density</a:t>
            </a:r>
            <a:r>
              <a:rPr lang="de-DE" dirty="0"/>
              <a:t>, </a:t>
            </a:r>
            <a:r>
              <a:rPr lang="de-DE" dirty="0" err="1"/>
              <a:t>especially</a:t>
            </a:r>
            <a:r>
              <a:rPr lang="de-DE" dirty="0"/>
              <a:t> in </a:t>
            </a:r>
            <a:r>
              <a:rPr lang="de-DE" dirty="0" err="1"/>
              <a:t>areas</a:t>
            </a:r>
            <a:r>
              <a:rPr lang="de-DE" dirty="0"/>
              <a:t> </a:t>
            </a:r>
            <a:r>
              <a:rPr lang="de-DE" dirty="0" err="1"/>
              <a:t>with</a:t>
            </a:r>
            <a:r>
              <a:rPr lang="de-DE" dirty="0"/>
              <a:t> high urban </a:t>
            </a:r>
            <a:r>
              <a:rPr lang="de-DE" dirty="0" err="1"/>
              <a:t>density</a:t>
            </a:r>
            <a:r>
              <a:rPr lang="de-DE" dirty="0"/>
              <a:t> </a:t>
            </a:r>
            <a:r>
              <a:rPr lang="de-DE" dirty="0" err="1"/>
              <a:t>or</a:t>
            </a:r>
            <a:r>
              <a:rPr lang="de-DE" dirty="0"/>
              <a:t> </a:t>
            </a:r>
            <a:r>
              <a:rPr lang="de-DE" dirty="0" err="1"/>
              <a:t>mixed</a:t>
            </a:r>
            <a:r>
              <a:rPr lang="de-DE" dirty="0"/>
              <a:t> </a:t>
            </a:r>
            <a:r>
              <a:rPr lang="de-DE" dirty="0" err="1"/>
              <a:t>pixels</a:t>
            </a:r>
            <a:r>
              <a:rPr lang="de-DE" dirty="0"/>
              <a:t>.</a:t>
            </a:r>
          </a:p>
          <a:p>
            <a:endParaRPr lang="de-DE" dirty="0"/>
          </a:p>
        </p:txBody>
      </p:sp>
    </p:spTree>
    <p:extLst>
      <p:ext uri="{BB962C8B-B14F-4D97-AF65-F5344CB8AC3E}">
        <p14:creationId xmlns:p14="http://schemas.microsoft.com/office/powerpoint/2010/main" val="13656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2F2CAD2-B5FF-85E7-2EE0-692173B7D4FF}"/>
              </a:ext>
            </a:extLst>
          </p:cNvPr>
          <p:cNvPicPr>
            <a:picLocks noChangeAspect="1"/>
          </p:cNvPicPr>
          <p:nvPr/>
        </p:nvPicPr>
        <p:blipFill>
          <a:blip r:embed="rId2"/>
          <a:stretch>
            <a:fillRect/>
          </a:stretch>
        </p:blipFill>
        <p:spPr>
          <a:xfrm>
            <a:off x="1061172" y="116495"/>
            <a:ext cx="8458748" cy="4902545"/>
          </a:xfrm>
          <a:prstGeom prst="rect">
            <a:avLst/>
          </a:prstGeom>
        </p:spPr>
      </p:pic>
      <p:sp>
        <p:nvSpPr>
          <p:cNvPr id="15" name="Pfeil: nach links gekrümmt 14">
            <a:extLst>
              <a:ext uri="{FF2B5EF4-FFF2-40B4-BE49-F238E27FC236}">
                <a16:creationId xmlns:a16="http://schemas.microsoft.com/office/drawing/2014/main" id="{D2428582-68A3-9B88-88E9-877261E2B937}"/>
              </a:ext>
            </a:extLst>
          </p:cNvPr>
          <p:cNvSpPr/>
          <p:nvPr/>
        </p:nvSpPr>
        <p:spPr>
          <a:xfrm rot="10800000">
            <a:off x="299172" y="5019040"/>
            <a:ext cx="762000" cy="10668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Rechteck: abgerundete Ecken 15">
            <a:extLst>
              <a:ext uri="{FF2B5EF4-FFF2-40B4-BE49-F238E27FC236}">
                <a16:creationId xmlns:a16="http://schemas.microsoft.com/office/drawing/2014/main" id="{CD85624F-3BCD-A401-3488-F905DE44E45F}"/>
              </a:ext>
            </a:extLst>
          </p:cNvPr>
          <p:cNvSpPr/>
          <p:nvPr/>
        </p:nvSpPr>
        <p:spPr>
          <a:xfrm>
            <a:off x="1168400" y="5019040"/>
            <a:ext cx="8249920" cy="12090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 do not </a:t>
            </a:r>
            <a:r>
              <a:rPr lang="de-DE" dirty="0" err="1">
                <a:solidFill>
                  <a:schemeClr val="tx1"/>
                </a:solidFill>
              </a:rPr>
              <a:t>think</a:t>
            </a:r>
            <a:r>
              <a:rPr lang="de-DE" dirty="0">
                <a:solidFill>
                  <a:schemeClr val="tx1"/>
                </a:solidFill>
              </a:rPr>
              <a:t> </a:t>
            </a:r>
            <a:r>
              <a:rPr lang="de-DE" dirty="0" err="1">
                <a:solidFill>
                  <a:schemeClr val="tx1"/>
                </a:solidFill>
              </a:rPr>
              <a:t>this</a:t>
            </a:r>
            <a:r>
              <a:rPr lang="de-DE" dirty="0">
                <a:solidFill>
                  <a:schemeClr val="tx1"/>
                </a:solidFill>
              </a:rPr>
              <a:t> </a:t>
            </a:r>
            <a:r>
              <a:rPr lang="de-DE" dirty="0" err="1">
                <a:solidFill>
                  <a:schemeClr val="tx1"/>
                </a:solidFill>
              </a:rPr>
              <a:t>is</a:t>
            </a:r>
            <a:r>
              <a:rPr lang="de-DE" dirty="0">
                <a:solidFill>
                  <a:schemeClr val="tx1"/>
                </a:solidFill>
              </a:rPr>
              <a:t> </a:t>
            </a:r>
            <a:r>
              <a:rPr lang="de-DE" dirty="0" err="1">
                <a:solidFill>
                  <a:schemeClr val="tx1"/>
                </a:solidFill>
              </a:rPr>
              <a:t>correct</a:t>
            </a:r>
            <a:r>
              <a:rPr lang="de-DE" dirty="0">
                <a:solidFill>
                  <a:schemeClr val="tx1"/>
                </a:solidFill>
              </a:rPr>
              <a:t> (source: </a:t>
            </a:r>
            <a:r>
              <a:rPr lang="de-DE" dirty="0">
                <a:solidFill>
                  <a:schemeClr val="tx1"/>
                </a:solidFill>
                <a:hlinkClick r:id="rId3"/>
              </a:rPr>
              <a:t>https://conf2023.gdn.int/wp-content/uploads/2023/10/Assessing-Urban-Biodiversity-trends-using-Satellite-Imagery.pdf</a:t>
            </a:r>
            <a:r>
              <a:rPr lang="de-DE" dirty="0">
                <a:solidFill>
                  <a:schemeClr val="tx1"/>
                </a:solidFill>
              </a:rPr>
              <a:t>) – </a:t>
            </a:r>
            <a:r>
              <a:rPr lang="de-DE" dirty="0" err="1">
                <a:solidFill>
                  <a:schemeClr val="tx1"/>
                </a:solidFill>
              </a:rPr>
              <a:t>vegetation</a:t>
            </a:r>
            <a:r>
              <a:rPr lang="de-DE" dirty="0">
                <a:solidFill>
                  <a:schemeClr val="tx1"/>
                </a:solidFill>
              </a:rPr>
              <a:t> </a:t>
            </a:r>
            <a:r>
              <a:rPr lang="de-DE" dirty="0" err="1">
                <a:solidFill>
                  <a:schemeClr val="tx1"/>
                </a:solidFill>
              </a:rPr>
              <a:t>density</a:t>
            </a:r>
            <a:r>
              <a:rPr lang="de-DE" dirty="0">
                <a:solidFill>
                  <a:schemeClr val="tx1"/>
                </a:solidFill>
              </a:rPr>
              <a:t> </a:t>
            </a:r>
            <a:r>
              <a:rPr lang="de-DE" dirty="0" err="1">
                <a:solidFill>
                  <a:schemeClr val="tx1"/>
                </a:solidFill>
              </a:rPr>
              <a:t>can</a:t>
            </a:r>
            <a:r>
              <a:rPr lang="de-DE" dirty="0">
                <a:solidFill>
                  <a:schemeClr val="tx1"/>
                </a:solidFill>
              </a:rPr>
              <a:t> </a:t>
            </a:r>
            <a:r>
              <a:rPr lang="de-DE" dirty="0" err="1">
                <a:solidFill>
                  <a:schemeClr val="tx1"/>
                </a:solidFill>
              </a:rPr>
              <a:t>be</a:t>
            </a:r>
            <a:r>
              <a:rPr lang="de-DE" dirty="0">
                <a:solidFill>
                  <a:schemeClr val="tx1"/>
                </a:solidFill>
              </a:rPr>
              <a:t> </a:t>
            </a:r>
            <a:r>
              <a:rPr lang="de-DE" dirty="0" err="1">
                <a:solidFill>
                  <a:schemeClr val="tx1"/>
                </a:solidFill>
              </a:rPr>
              <a:t>estimated</a:t>
            </a:r>
            <a:r>
              <a:rPr lang="de-DE" dirty="0">
                <a:solidFill>
                  <a:schemeClr val="tx1"/>
                </a:solidFill>
              </a:rPr>
              <a:t> </a:t>
            </a:r>
            <a:r>
              <a:rPr lang="de-DE" dirty="0" err="1">
                <a:solidFill>
                  <a:schemeClr val="tx1"/>
                </a:solidFill>
              </a:rPr>
              <a:t>by</a:t>
            </a:r>
            <a:r>
              <a:rPr lang="de-DE" dirty="0">
                <a:solidFill>
                  <a:schemeClr val="tx1"/>
                </a:solidFill>
              </a:rPr>
              <a:t> </a:t>
            </a:r>
            <a:r>
              <a:rPr lang="de-DE" dirty="0" err="1">
                <a:solidFill>
                  <a:schemeClr val="tx1"/>
                </a:solidFill>
              </a:rPr>
              <a:t>spectral</a:t>
            </a:r>
            <a:r>
              <a:rPr lang="de-DE" dirty="0">
                <a:solidFill>
                  <a:schemeClr val="tx1"/>
                </a:solidFill>
              </a:rPr>
              <a:t> </a:t>
            </a:r>
            <a:r>
              <a:rPr lang="de-DE" dirty="0" err="1">
                <a:solidFill>
                  <a:schemeClr val="tx1"/>
                </a:solidFill>
              </a:rPr>
              <a:t>indices</a:t>
            </a:r>
            <a:r>
              <a:rPr lang="de-DE" dirty="0">
                <a:solidFill>
                  <a:schemeClr val="tx1"/>
                </a:solidFill>
              </a:rPr>
              <a:t> (e.g. NDVI) and </a:t>
            </a:r>
            <a:r>
              <a:rPr lang="de-DE" dirty="0" err="1">
                <a:solidFill>
                  <a:schemeClr val="tx1"/>
                </a:solidFill>
              </a:rPr>
              <a:t>radar</a:t>
            </a:r>
            <a:r>
              <a:rPr lang="de-DE" dirty="0">
                <a:solidFill>
                  <a:schemeClr val="tx1"/>
                </a:solidFill>
              </a:rPr>
              <a:t> </a:t>
            </a:r>
            <a:r>
              <a:rPr lang="de-DE" dirty="0" err="1">
                <a:solidFill>
                  <a:schemeClr val="tx1"/>
                </a:solidFill>
              </a:rPr>
              <a:t>information</a:t>
            </a:r>
            <a:r>
              <a:rPr lang="de-DE" dirty="0">
                <a:solidFill>
                  <a:schemeClr val="tx1"/>
                </a:solidFill>
              </a:rPr>
              <a:t> (Sentinel-1)</a:t>
            </a:r>
          </a:p>
        </p:txBody>
      </p:sp>
      <p:sp>
        <p:nvSpPr>
          <p:cNvPr id="17" name="Rechteck 16">
            <a:extLst>
              <a:ext uri="{FF2B5EF4-FFF2-40B4-BE49-F238E27FC236}">
                <a16:creationId xmlns:a16="http://schemas.microsoft.com/office/drawing/2014/main" id="{43EE2D5A-7F10-AD2D-88F6-D9F48A398083}"/>
              </a:ext>
            </a:extLst>
          </p:cNvPr>
          <p:cNvSpPr/>
          <p:nvPr/>
        </p:nvSpPr>
        <p:spPr>
          <a:xfrm>
            <a:off x="9519920" y="1625600"/>
            <a:ext cx="1788160" cy="3759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0749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289A6-E3C8-57D6-3F61-A5DFD94EA502}"/>
              </a:ext>
            </a:extLst>
          </p:cNvPr>
          <p:cNvSpPr>
            <a:spLocks noGrp="1"/>
          </p:cNvSpPr>
          <p:nvPr>
            <p:ph type="title"/>
          </p:nvPr>
        </p:nvSpPr>
        <p:spPr/>
        <p:txBody>
          <a:bodyPr/>
          <a:lstStyle/>
          <a:p>
            <a:r>
              <a:rPr lang="de-DE" dirty="0"/>
              <a:t>3.1 </a:t>
            </a:r>
            <a:r>
              <a:rPr lang="de-DE" dirty="0" err="1"/>
              <a:t>Some</a:t>
            </a:r>
            <a:r>
              <a:rPr lang="de-DE" dirty="0"/>
              <a:t> </a:t>
            </a:r>
            <a:r>
              <a:rPr lang="de-DE" dirty="0" err="1"/>
              <a:t>more</a:t>
            </a:r>
            <a:r>
              <a:rPr lang="de-DE" dirty="0"/>
              <a:t> </a:t>
            </a:r>
            <a:r>
              <a:rPr lang="de-DE" dirty="0" err="1"/>
              <a:t>food</a:t>
            </a:r>
            <a:r>
              <a:rPr lang="de-DE" dirty="0"/>
              <a:t> </a:t>
            </a:r>
            <a:r>
              <a:rPr lang="de-DE" dirty="0" err="1"/>
              <a:t>for</a:t>
            </a:r>
            <a:r>
              <a:rPr lang="de-DE" dirty="0"/>
              <a:t> </a:t>
            </a:r>
            <a:r>
              <a:rPr lang="de-DE" dirty="0" err="1"/>
              <a:t>thought</a:t>
            </a:r>
            <a:endParaRPr lang="de-DE" dirty="0"/>
          </a:p>
        </p:txBody>
      </p:sp>
      <p:sp>
        <p:nvSpPr>
          <p:cNvPr id="3" name="Textplatzhalter 2">
            <a:extLst>
              <a:ext uri="{FF2B5EF4-FFF2-40B4-BE49-F238E27FC236}">
                <a16:creationId xmlns:a16="http://schemas.microsoft.com/office/drawing/2014/main" id="{54EC47CF-5A9B-5273-FDA7-7B2431762167}"/>
              </a:ext>
            </a:extLst>
          </p:cNvPr>
          <p:cNvSpPr>
            <a:spLocks noGrp="1"/>
          </p:cNvSpPr>
          <p:nvPr>
            <p:ph type="body" idx="1"/>
          </p:nvPr>
        </p:nvSpPr>
        <p:spPr/>
        <p:txBody>
          <a:bodyPr/>
          <a:lstStyle/>
          <a:p>
            <a:pPr>
              <a:buFont typeface="Arial" panose="020B0604020202020204" pitchFamily="34" charset="0"/>
              <a:buChar char="•"/>
            </a:pPr>
            <a:r>
              <a:rPr lang="de-DE" dirty="0"/>
              <a:t>Pixel-level </a:t>
            </a:r>
            <a:r>
              <a:rPr lang="de-DE" dirty="0" err="1"/>
              <a:t>classification</a:t>
            </a:r>
            <a:r>
              <a:rPr lang="de-DE" dirty="0"/>
              <a:t> </a:t>
            </a:r>
            <a:r>
              <a:rPr lang="de-DE" dirty="0" err="1"/>
              <a:t>or</a:t>
            </a:r>
            <a:r>
              <a:rPr lang="de-DE" dirty="0"/>
              <a:t> </a:t>
            </a:r>
            <a:r>
              <a:rPr lang="de-DE" dirty="0" err="1"/>
              <a:t>segmentation</a:t>
            </a:r>
            <a:r>
              <a:rPr lang="de-DE" dirty="0"/>
              <a:t>?</a:t>
            </a:r>
          </a:p>
          <a:p>
            <a:pPr lvl="1">
              <a:buFont typeface="Arial" panose="020B0604020202020204" pitchFamily="34" charset="0"/>
              <a:buChar char="•"/>
            </a:pPr>
            <a:r>
              <a:rPr lang="de-DE" dirty="0"/>
              <a:t>Team A: Pixel-level </a:t>
            </a:r>
            <a:r>
              <a:rPr lang="de-DE" dirty="0" err="1"/>
              <a:t>classification</a:t>
            </a:r>
            <a:endParaRPr lang="de-DE" dirty="0"/>
          </a:p>
          <a:p>
            <a:pPr lvl="1">
              <a:buFont typeface="Arial" panose="020B0604020202020204" pitchFamily="34" charset="0"/>
              <a:buChar char="•"/>
            </a:pPr>
            <a:r>
              <a:rPr lang="de-DE" dirty="0"/>
              <a:t>Team B: Segmentation</a:t>
            </a:r>
          </a:p>
          <a:p>
            <a:pPr lvl="1">
              <a:buFont typeface="Arial" panose="020B0604020202020204" pitchFamily="34" charset="0"/>
              <a:buChar char="•"/>
            </a:pPr>
            <a:r>
              <a:rPr lang="de-DE" b="1" dirty="0"/>
              <a:t>Other </a:t>
            </a:r>
            <a:r>
              <a:rPr lang="de-DE" b="1" dirty="0" err="1"/>
              <a:t>teams</a:t>
            </a:r>
            <a:r>
              <a:rPr lang="de-DE" b="1" dirty="0"/>
              <a:t>?</a:t>
            </a:r>
          </a:p>
          <a:p>
            <a:pPr>
              <a:buFont typeface="Arial" panose="020B0604020202020204" pitchFamily="34" charset="0"/>
              <a:buChar char="•"/>
            </a:pPr>
            <a:r>
              <a:rPr lang="de-DE" dirty="0"/>
              <a:t>Computational </a:t>
            </a:r>
            <a:r>
              <a:rPr lang="de-DE" dirty="0" err="1"/>
              <a:t>efficiency</a:t>
            </a:r>
            <a:r>
              <a:rPr lang="de-DE" dirty="0"/>
              <a:t> </a:t>
            </a:r>
            <a:r>
              <a:rPr lang="de-DE" dirty="0" err="1"/>
              <a:t>read</a:t>
            </a:r>
            <a:r>
              <a:rPr lang="de-DE" dirty="0"/>
              <a:t>-out?</a:t>
            </a:r>
          </a:p>
          <a:p>
            <a:pPr>
              <a:buFont typeface="Arial" panose="020B0604020202020204" pitchFamily="34" charset="0"/>
              <a:buChar char="•"/>
            </a:pPr>
            <a:r>
              <a:rPr lang="de-DE" dirty="0" err="1"/>
              <a:t>Comparison</a:t>
            </a:r>
            <a:r>
              <a:rPr lang="de-DE" dirty="0"/>
              <a:t> </a:t>
            </a:r>
            <a:r>
              <a:rPr lang="de-DE" dirty="0" err="1"/>
              <a:t>with</a:t>
            </a:r>
            <a:r>
              <a:rPr lang="de-DE" dirty="0"/>
              <a:t> Air </a:t>
            </a:r>
            <a:r>
              <a:rPr lang="de-DE" dirty="0" err="1"/>
              <a:t>photographs</a:t>
            </a:r>
            <a:endParaRPr lang="de-DE" dirty="0"/>
          </a:p>
          <a:p>
            <a:pPr lvl="1">
              <a:buFont typeface="+mj-lt"/>
              <a:buAutoNum type="arabicPeriod"/>
            </a:pPr>
            <a:r>
              <a:rPr lang="de-DE" dirty="0" err="1"/>
              <a:t>Impervious</a:t>
            </a:r>
            <a:r>
              <a:rPr lang="de-DE" dirty="0"/>
              <a:t> </a:t>
            </a:r>
            <a:r>
              <a:rPr lang="de-DE" dirty="0" err="1"/>
              <a:t>surfaces</a:t>
            </a:r>
            <a:endParaRPr lang="de-DE" dirty="0"/>
          </a:p>
          <a:p>
            <a:pPr lvl="1">
              <a:buFont typeface="+mj-lt"/>
              <a:buAutoNum type="arabicPeriod"/>
            </a:pPr>
            <a:r>
              <a:rPr lang="de-DE" dirty="0"/>
              <a:t>Building</a:t>
            </a:r>
          </a:p>
          <a:p>
            <a:pPr lvl="1">
              <a:buFont typeface="+mj-lt"/>
              <a:buAutoNum type="arabicPeriod"/>
            </a:pPr>
            <a:r>
              <a:rPr lang="de-DE" dirty="0"/>
              <a:t>Low </a:t>
            </a:r>
            <a:r>
              <a:rPr lang="de-DE" dirty="0" err="1"/>
              <a:t>vegetation</a:t>
            </a:r>
            <a:endParaRPr lang="de-DE" dirty="0"/>
          </a:p>
          <a:p>
            <a:pPr lvl="1">
              <a:buFont typeface="+mj-lt"/>
              <a:buAutoNum type="arabicPeriod"/>
            </a:pPr>
            <a:r>
              <a:rPr lang="de-DE" dirty="0" err="1"/>
              <a:t>Tree</a:t>
            </a:r>
            <a:endParaRPr lang="de-DE" dirty="0"/>
          </a:p>
          <a:p>
            <a:pPr lvl="1">
              <a:buFont typeface="+mj-lt"/>
              <a:buAutoNum type="arabicPeriod"/>
            </a:pPr>
            <a:r>
              <a:rPr lang="de-DE" dirty="0"/>
              <a:t>Open </a:t>
            </a:r>
            <a:r>
              <a:rPr lang="de-DE" dirty="0" err="1"/>
              <a:t>Water</a:t>
            </a:r>
            <a:endParaRPr lang="de-DE" dirty="0"/>
          </a:p>
          <a:p>
            <a:pPr lvl="1">
              <a:buFont typeface="+mj-lt"/>
              <a:buAutoNum type="arabicPeriod"/>
            </a:pPr>
            <a:r>
              <a:rPr lang="de-DE" dirty="0" err="1"/>
              <a:t>Clutter</a:t>
            </a:r>
            <a:r>
              <a:rPr lang="de-DE" dirty="0"/>
              <a:t>/</a:t>
            </a:r>
            <a:r>
              <a:rPr lang="de-DE" dirty="0" err="1"/>
              <a:t>background</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090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7238B3C-4B0F-153A-93DC-88BEACA68154}"/>
              </a:ext>
            </a:extLst>
          </p:cNvPr>
          <p:cNvSpPr>
            <a:spLocks noGrp="1"/>
          </p:cNvSpPr>
          <p:nvPr>
            <p:ph type="title"/>
          </p:nvPr>
        </p:nvSpPr>
        <p:spPr/>
        <p:txBody>
          <a:bodyPr/>
          <a:lstStyle/>
          <a:p>
            <a:r>
              <a:rPr lang="de-DE" dirty="0"/>
              <a:t>3.2 Project </a:t>
            </a:r>
            <a:r>
              <a:rPr lang="de-DE" dirty="0" err="1"/>
              <a:t>during</a:t>
            </a:r>
            <a:r>
              <a:rPr lang="de-DE" dirty="0"/>
              <a:t> </a:t>
            </a:r>
            <a:r>
              <a:rPr lang="de-DE" dirty="0" err="1"/>
              <a:t>the</a:t>
            </a:r>
            <a:r>
              <a:rPr lang="de-DE" dirty="0"/>
              <a:t> </a:t>
            </a:r>
            <a:r>
              <a:rPr lang="de-DE" dirty="0" err="1"/>
              <a:t>festive</a:t>
            </a:r>
            <a:r>
              <a:rPr lang="de-DE" dirty="0"/>
              <a:t> </a:t>
            </a:r>
            <a:r>
              <a:rPr lang="de-DE" dirty="0" err="1"/>
              <a:t>season</a:t>
            </a:r>
            <a:endParaRPr lang="de-DE" dirty="0"/>
          </a:p>
        </p:txBody>
      </p:sp>
      <p:grpSp>
        <p:nvGrpSpPr>
          <p:cNvPr id="20" name="Gruppieren 19">
            <a:extLst>
              <a:ext uri="{FF2B5EF4-FFF2-40B4-BE49-F238E27FC236}">
                <a16:creationId xmlns:a16="http://schemas.microsoft.com/office/drawing/2014/main" id="{7B9358A8-CA32-13FD-65A9-20B8CA10B084}"/>
              </a:ext>
            </a:extLst>
          </p:cNvPr>
          <p:cNvGrpSpPr/>
          <p:nvPr/>
        </p:nvGrpSpPr>
        <p:grpSpPr>
          <a:xfrm>
            <a:off x="2164080" y="2109470"/>
            <a:ext cx="2062480" cy="3655060"/>
            <a:chOff x="1219200" y="2080260"/>
            <a:chExt cx="2062480" cy="3655060"/>
          </a:xfrm>
        </p:grpSpPr>
        <p:sp>
          <p:nvSpPr>
            <p:cNvPr id="5" name="Pfeil: nach rechts 4">
              <a:extLst>
                <a:ext uri="{FF2B5EF4-FFF2-40B4-BE49-F238E27FC236}">
                  <a16:creationId xmlns:a16="http://schemas.microsoft.com/office/drawing/2014/main" id="{51FB9B3E-D2B9-A1C5-9D6F-AC074893FC72}"/>
                </a:ext>
              </a:extLst>
            </p:cNvPr>
            <p:cNvSpPr/>
            <p:nvPr/>
          </p:nvSpPr>
          <p:spPr>
            <a:xfrm>
              <a:off x="1219200" y="2080260"/>
              <a:ext cx="2062480" cy="899160"/>
            </a:xfrm>
            <a:prstGeom prst="rightArrow">
              <a:avLst>
                <a:gd name="adj1" fmla="val 50000"/>
                <a:gd name="adj2" fmla="val 75883"/>
              </a:avLst>
            </a:prstGeom>
            <a:solidFill>
              <a:schemeClr val="accent6">
                <a:lumMod val="75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8th </a:t>
              </a:r>
              <a:r>
                <a:rPr lang="de-DE" dirty="0" err="1"/>
                <a:t>Dec</a:t>
              </a:r>
              <a:r>
                <a:rPr lang="de-DE" dirty="0"/>
                <a:t> -&gt;</a:t>
              </a:r>
            </a:p>
          </p:txBody>
        </p:sp>
        <p:sp>
          <p:nvSpPr>
            <p:cNvPr id="7" name="Pfeil: nach rechts 6">
              <a:extLst>
                <a:ext uri="{FF2B5EF4-FFF2-40B4-BE49-F238E27FC236}">
                  <a16:creationId xmlns:a16="http://schemas.microsoft.com/office/drawing/2014/main" id="{AF9D52DE-879B-78EA-2710-35BD7D66E553}"/>
                </a:ext>
              </a:extLst>
            </p:cNvPr>
            <p:cNvSpPr/>
            <p:nvPr/>
          </p:nvSpPr>
          <p:spPr>
            <a:xfrm>
              <a:off x="1219200" y="3037840"/>
              <a:ext cx="2062480" cy="899160"/>
            </a:xfrm>
            <a:prstGeom prst="rightArrow">
              <a:avLst>
                <a:gd name="adj1" fmla="val 50000"/>
                <a:gd name="adj2" fmla="val 75883"/>
              </a:avLst>
            </a:prstGeom>
            <a:solidFill>
              <a:schemeClr val="accent6">
                <a:lumMod val="75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15th </a:t>
              </a:r>
              <a:r>
                <a:rPr lang="de-DE" dirty="0" err="1"/>
                <a:t>Dec</a:t>
              </a:r>
              <a:r>
                <a:rPr lang="de-DE" dirty="0"/>
                <a:t> -&gt;</a:t>
              </a:r>
            </a:p>
          </p:txBody>
        </p:sp>
        <p:sp>
          <p:nvSpPr>
            <p:cNvPr id="8" name="Pfeil: nach rechts 7">
              <a:extLst>
                <a:ext uri="{FF2B5EF4-FFF2-40B4-BE49-F238E27FC236}">
                  <a16:creationId xmlns:a16="http://schemas.microsoft.com/office/drawing/2014/main" id="{07B26227-AF68-2F40-93F0-14E80192B220}"/>
                </a:ext>
              </a:extLst>
            </p:cNvPr>
            <p:cNvSpPr/>
            <p:nvPr/>
          </p:nvSpPr>
          <p:spPr>
            <a:xfrm>
              <a:off x="1219200" y="3937000"/>
              <a:ext cx="2062480" cy="899160"/>
            </a:xfrm>
            <a:prstGeom prst="rightArrow">
              <a:avLst>
                <a:gd name="adj1" fmla="val 50000"/>
                <a:gd name="adj2" fmla="val 75883"/>
              </a:avLst>
            </a:prstGeom>
            <a:solidFill>
              <a:schemeClr val="bg1">
                <a:lumMod val="8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22nd </a:t>
              </a:r>
              <a:r>
                <a:rPr lang="de-DE" dirty="0" err="1"/>
                <a:t>Dec</a:t>
              </a:r>
              <a:r>
                <a:rPr lang="de-DE" dirty="0"/>
                <a:t> -&gt;</a:t>
              </a:r>
            </a:p>
          </p:txBody>
        </p:sp>
        <p:sp>
          <p:nvSpPr>
            <p:cNvPr id="9" name="Pfeil: nach rechts 8">
              <a:extLst>
                <a:ext uri="{FF2B5EF4-FFF2-40B4-BE49-F238E27FC236}">
                  <a16:creationId xmlns:a16="http://schemas.microsoft.com/office/drawing/2014/main" id="{94D6532F-85B0-04DD-463A-7C5BBE706212}"/>
                </a:ext>
              </a:extLst>
            </p:cNvPr>
            <p:cNvSpPr/>
            <p:nvPr/>
          </p:nvSpPr>
          <p:spPr>
            <a:xfrm>
              <a:off x="1219200" y="4836160"/>
              <a:ext cx="2062480" cy="899160"/>
            </a:xfrm>
            <a:prstGeom prst="rightArrow">
              <a:avLst>
                <a:gd name="adj1" fmla="val 50000"/>
                <a:gd name="adj2" fmla="val 75883"/>
              </a:avLst>
            </a:prstGeom>
            <a:solidFill>
              <a:schemeClr val="bg1">
                <a:lumMod val="8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29th </a:t>
              </a:r>
              <a:r>
                <a:rPr lang="de-DE" dirty="0" err="1"/>
                <a:t>Dec</a:t>
              </a:r>
              <a:r>
                <a:rPr lang="de-DE" dirty="0"/>
                <a:t> -&gt;</a:t>
              </a:r>
            </a:p>
          </p:txBody>
        </p:sp>
      </p:grpSp>
      <p:grpSp>
        <p:nvGrpSpPr>
          <p:cNvPr id="19" name="Gruppieren 18">
            <a:extLst>
              <a:ext uri="{FF2B5EF4-FFF2-40B4-BE49-F238E27FC236}">
                <a16:creationId xmlns:a16="http://schemas.microsoft.com/office/drawing/2014/main" id="{827707BE-8848-6EC1-841A-744502C1E972}"/>
              </a:ext>
            </a:extLst>
          </p:cNvPr>
          <p:cNvGrpSpPr/>
          <p:nvPr/>
        </p:nvGrpSpPr>
        <p:grpSpPr>
          <a:xfrm>
            <a:off x="4978401" y="2109470"/>
            <a:ext cx="2062480" cy="3655060"/>
            <a:chOff x="4399280" y="2080260"/>
            <a:chExt cx="2062480" cy="3655060"/>
          </a:xfrm>
          <a:solidFill>
            <a:schemeClr val="accent6">
              <a:lumMod val="75000"/>
            </a:schemeClr>
          </a:solidFill>
        </p:grpSpPr>
        <p:sp>
          <p:nvSpPr>
            <p:cNvPr id="10" name="Pfeil: nach rechts 9">
              <a:extLst>
                <a:ext uri="{FF2B5EF4-FFF2-40B4-BE49-F238E27FC236}">
                  <a16:creationId xmlns:a16="http://schemas.microsoft.com/office/drawing/2014/main" id="{A7969B94-FE7F-AB22-FA67-02C3E197E4F4}"/>
                </a:ext>
              </a:extLst>
            </p:cNvPr>
            <p:cNvSpPr/>
            <p:nvPr/>
          </p:nvSpPr>
          <p:spPr>
            <a:xfrm>
              <a:off x="4399280" y="2080260"/>
              <a:ext cx="2062480" cy="899160"/>
            </a:xfrm>
            <a:prstGeom prst="rightArrow">
              <a:avLst>
                <a:gd name="adj1" fmla="val 50000"/>
                <a:gd name="adj2" fmla="val 75883"/>
              </a:avLst>
            </a:prstGeom>
            <a:grp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5th Jan -&gt;</a:t>
              </a:r>
            </a:p>
          </p:txBody>
        </p:sp>
        <p:sp>
          <p:nvSpPr>
            <p:cNvPr id="11" name="Pfeil: nach rechts 10">
              <a:extLst>
                <a:ext uri="{FF2B5EF4-FFF2-40B4-BE49-F238E27FC236}">
                  <a16:creationId xmlns:a16="http://schemas.microsoft.com/office/drawing/2014/main" id="{5B6C2FF8-18F6-5E44-0A5E-C27F85A7B395}"/>
                </a:ext>
              </a:extLst>
            </p:cNvPr>
            <p:cNvSpPr/>
            <p:nvPr/>
          </p:nvSpPr>
          <p:spPr>
            <a:xfrm>
              <a:off x="4399280" y="3037840"/>
              <a:ext cx="2062480" cy="899160"/>
            </a:xfrm>
            <a:prstGeom prst="rightArrow">
              <a:avLst>
                <a:gd name="adj1" fmla="val 50000"/>
                <a:gd name="adj2" fmla="val 75883"/>
              </a:avLst>
            </a:prstGeom>
            <a:grp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12th Jan -&gt;</a:t>
              </a:r>
            </a:p>
          </p:txBody>
        </p:sp>
        <p:sp>
          <p:nvSpPr>
            <p:cNvPr id="12" name="Pfeil: nach rechts 11">
              <a:extLst>
                <a:ext uri="{FF2B5EF4-FFF2-40B4-BE49-F238E27FC236}">
                  <a16:creationId xmlns:a16="http://schemas.microsoft.com/office/drawing/2014/main" id="{B8B2A74E-BFF9-EC73-AA4A-11D0A0C52474}"/>
                </a:ext>
              </a:extLst>
            </p:cNvPr>
            <p:cNvSpPr/>
            <p:nvPr/>
          </p:nvSpPr>
          <p:spPr>
            <a:xfrm>
              <a:off x="4399280" y="3937000"/>
              <a:ext cx="2062480" cy="899160"/>
            </a:xfrm>
            <a:prstGeom prst="rightArrow">
              <a:avLst>
                <a:gd name="adj1" fmla="val 50000"/>
                <a:gd name="adj2" fmla="val 75883"/>
              </a:avLst>
            </a:prstGeom>
            <a:grp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19th Jan -&gt;</a:t>
              </a:r>
            </a:p>
          </p:txBody>
        </p:sp>
        <p:sp>
          <p:nvSpPr>
            <p:cNvPr id="13" name="Pfeil: nach rechts 12">
              <a:extLst>
                <a:ext uri="{FF2B5EF4-FFF2-40B4-BE49-F238E27FC236}">
                  <a16:creationId xmlns:a16="http://schemas.microsoft.com/office/drawing/2014/main" id="{EB49ACC3-8FB3-77D2-43BB-30E7E0EFBCEF}"/>
                </a:ext>
              </a:extLst>
            </p:cNvPr>
            <p:cNvSpPr/>
            <p:nvPr/>
          </p:nvSpPr>
          <p:spPr>
            <a:xfrm>
              <a:off x="4399280" y="4836160"/>
              <a:ext cx="2062480" cy="899160"/>
            </a:xfrm>
            <a:prstGeom prst="rightArrow">
              <a:avLst>
                <a:gd name="adj1" fmla="val 50000"/>
                <a:gd name="adj2" fmla="val 75883"/>
              </a:avLst>
            </a:prstGeom>
            <a:grp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26th Jan -&gt;</a:t>
              </a:r>
            </a:p>
          </p:txBody>
        </p:sp>
      </p:grpSp>
      <p:grpSp>
        <p:nvGrpSpPr>
          <p:cNvPr id="18" name="Gruppieren 17">
            <a:extLst>
              <a:ext uri="{FF2B5EF4-FFF2-40B4-BE49-F238E27FC236}">
                <a16:creationId xmlns:a16="http://schemas.microsoft.com/office/drawing/2014/main" id="{93EE057C-4D01-013D-128A-7FF1F0EC13ED}"/>
              </a:ext>
            </a:extLst>
          </p:cNvPr>
          <p:cNvGrpSpPr/>
          <p:nvPr/>
        </p:nvGrpSpPr>
        <p:grpSpPr>
          <a:xfrm>
            <a:off x="7792722" y="2109470"/>
            <a:ext cx="2062480" cy="3655060"/>
            <a:chOff x="8117840" y="2080260"/>
            <a:chExt cx="2062480" cy="3655060"/>
          </a:xfrm>
        </p:grpSpPr>
        <p:sp>
          <p:nvSpPr>
            <p:cNvPr id="14" name="Pfeil: nach rechts 13">
              <a:extLst>
                <a:ext uri="{FF2B5EF4-FFF2-40B4-BE49-F238E27FC236}">
                  <a16:creationId xmlns:a16="http://schemas.microsoft.com/office/drawing/2014/main" id="{AD5AF5C1-A97F-CB65-6179-BD145ADA3CD2}"/>
                </a:ext>
              </a:extLst>
            </p:cNvPr>
            <p:cNvSpPr/>
            <p:nvPr/>
          </p:nvSpPr>
          <p:spPr>
            <a:xfrm>
              <a:off x="8117840" y="2080260"/>
              <a:ext cx="2062480" cy="899160"/>
            </a:xfrm>
            <a:prstGeom prst="rightArrow">
              <a:avLst>
                <a:gd name="adj1" fmla="val 50000"/>
                <a:gd name="adj2" fmla="val 75883"/>
              </a:avLst>
            </a:prstGeom>
            <a:solidFill>
              <a:schemeClr val="accent6">
                <a:lumMod val="75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2nd Feb -&gt;</a:t>
              </a:r>
            </a:p>
          </p:txBody>
        </p:sp>
        <p:sp>
          <p:nvSpPr>
            <p:cNvPr id="15" name="Pfeil: nach rechts 14">
              <a:extLst>
                <a:ext uri="{FF2B5EF4-FFF2-40B4-BE49-F238E27FC236}">
                  <a16:creationId xmlns:a16="http://schemas.microsoft.com/office/drawing/2014/main" id="{3F31B6C9-5638-DC1D-EE49-2E5AC0F9A440}"/>
                </a:ext>
              </a:extLst>
            </p:cNvPr>
            <p:cNvSpPr/>
            <p:nvPr/>
          </p:nvSpPr>
          <p:spPr>
            <a:xfrm>
              <a:off x="8117840" y="3037840"/>
              <a:ext cx="2062480" cy="899160"/>
            </a:xfrm>
            <a:prstGeom prst="rightArrow">
              <a:avLst>
                <a:gd name="adj1" fmla="val 50000"/>
                <a:gd name="adj2" fmla="val 75883"/>
              </a:avLst>
            </a:prstGeom>
            <a:solidFill>
              <a:schemeClr val="accent6">
                <a:lumMod val="75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9th Feb -&gt;</a:t>
              </a:r>
            </a:p>
          </p:txBody>
        </p:sp>
        <p:sp>
          <p:nvSpPr>
            <p:cNvPr id="16" name="Pfeil: nach rechts 15">
              <a:extLst>
                <a:ext uri="{FF2B5EF4-FFF2-40B4-BE49-F238E27FC236}">
                  <a16:creationId xmlns:a16="http://schemas.microsoft.com/office/drawing/2014/main" id="{9F6E2160-80C2-6B07-3405-DD59A4F7ED70}"/>
                </a:ext>
              </a:extLst>
            </p:cNvPr>
            <p:cNvSpPr/>
            <p:nvPr/>
          </p:nvSpPr>
          <p:spPr>
            <a:xfrm>
              <a:off x="8117840" y="3937000"/>
              <a:ext cx="2062480" cy="899160"/>
            </a:xfrm>
            <a:prstGeom prst="rightArrow">
              <a:avLst>
                <a:gd name="adj1" fmla="val 50000"/>
                <a:gd name="adj2" fmla="val 75883"/>
              </a:avLst>
            </a:prstGeom>
            <a:solidFill>
              <a:schemeClr val="bg1">
                <a:lumMod val="8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16th Feb -&gt;</a:t>
              </a:r>
            </a:p>
          </p:txBody>
        </p:sp>
        <p:sp>
          <p:nvSpPr>
            <p:cNvPr id="17" name="Pfeil: nach rechts 16">
              <a:extLst>
                <a:ext uri="{FF2B5EF4-FFF2-40B4-BE49-F238E27FC236}">
                  <a16:creationId xmlns:a16="http://schemas.microsoft.com/office/drawing/2014/main" id="{9C169982-E258-92D6-A4BD-955EE5A8F1D5}"/>
                </a:ext>
              </a:extLst>
            </p:cNvPr>
            <p:cNvSpPr/>
            <p:nvPr/>
          </p:nvSpPr>
          <p:spPr>
            <a:xfrm>
              <a:off x="8117840" y="4836160"/>
              <a:ext cx="2062480" cy="899160"/>
            </a:xfrm>
            <a:prstGeom prst="rightArrow">
              <a:avLst>
                <a:gd name="adj1" fmla="val 50000"/>
                <a:gd name="adj2" fmla="val 75883"/>
              </a:avLst>
            </a:prstGeom>
            <a:solidFill>
              <a:schemeClr val="bg1">
                <a:lumMod val="8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23rd Feb -&gt;</a:t>
              </a:r>
            </a:p>
          </p:txBody>
        </p:sp>
      </p:grpSp>
      <p:sp>
        <p:nvSpPr>
          <p:cNvPr id="21" name="Geschweifte Klammer links 20">
            <a:extLst>
              <a:ext uri="{FF2B5EF4-FFF2-40B4-BE49-F238E27FC236}">
                <a16:creationId xmlns:a16="http://schemas.microsoft.com/office/drawing/2014/main" id="{505E60DB-1F10-F70A-1DBA-E86FCB02E590}"/>
              </a:ext>
            </a:extLst>
          </p:cNvPr>
          <p:cNvSpPr/>
          <p:nvPr/>
        </p:nvSpPr>
        <p:spPr>
          <a:xfrm>
            <a:off x="1808480" y="4024630"/>
            <a:ext cx="467360" cy="1798320"/>
          </a:xfrm>
          <a:prstGeom prst="leftBrace">
            <a:avLst>
              <a:gd name="adj1" fmla="val 75724"/>
              <a:gd name="adj2" fmla="val 50000"/>
            </a:avLst>
          </a:prstGeom>
          <a:ln w="38100"/>
          <a:effectLst>
            <a:outerShdw blurRad="50800" dist="38100" dir="13500000" algn="br"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2" name="Textfeld 21">
            <a:extLst>
              <a:ext uri="{FF2B5EF4-FFF2-40B4-BE49-F238E27FC236}">
                <a16:creationId xmlns:a16="http://schemas.microsoft.com/office/drawing/2014/main" id="{5059DC43-5164-F418-678F-F0A111E6EE6E}"/>
              </a:ext>
            </a:extLst>
          </p:cNvPr>
          <p:cNvSpPr txBox="1"/>
          <p:nvPr/>
        </p:nvSpPr>
        <p:spPr>
          <a:xfrm>
            <a:off x="497840" y="4231292"/>
            <a:ext cx="1219200" cy="1384995"/>
          </a:xfrm>
          <a:prstGeom prst="rect">
            <a:avLst/>
          </a:prstGeom>
          <a:noFill/>
        </p:spPr>
        <p:txBody>
          <a:bodyPr wrap="square" rtlCol="0">
            <a:spAutoFit/>
          </a:bodyPr>
          <a:lstStyle/>
          <a:p>
            <a:r>
              <a:rPr lang="de-DE" dirty="0"/>
              <a:t>Use </a:t>
            </a:r>
            <a:r>
              <a:rPr lang="de-DE" dirty="0" err="1"/>
              <a:t>this</a:t>
            </a:r>
            <a:r>
              <a:rPr lang="de-DE" dirty="0"/>
              <a:t> time </a:t>
            </a:r>
            <a:r>
              <a:rPr lang="de-DE" dirty="0" err="1"/>
              <a:t>as</a:t>
            </a:r>
            <a:r>
              <a:rPr lang="de-DE" dirty="0"/>
              <a:t> pseudo-holidays – do </a:t>
            </a:r>
            <a:r>
              <a:rPr lang="de-DE" dirty="0" err="1"/>
              <a:t>relaxedly</a:t>
            </a:r>
            <a:r>
              <a:rPr lang="de-DE" dirty="0"/>
              <a:t> </a:t>
            </a:r>
            <a:r>
              <a:rPr lang="de-DE" dirty="0" err="1"/>
              <a:t>the</a:t>
            </a:r>
            <a:r>
              <a:rPr lang="de-DE" dirty="0"/>
              <a:t> </a:t>
            </a:r>
            <a:r>
              <a:rPr lang="de-DE" dirty="0" err="1"/>
              <a:t>annotation</a:t>
            </a:r>
            <a:r>
              <a:rPr lang="de-DE" dirty="0"/>
              <a:t>?</a:t>
            </a:r>
          </a:p>
        </p:txBody>
      </p:sp>
      <p:sp>
        <p:nvSpPr>
          <p:cNvPr id="23" name="Geschweifte Klammer links 22">
            <a:extLst>
              <a:ext uri="{FF2B5EF4-FFF2-40B4-BE49-F238E27FC236}">
                <a16:creationId xmlns:a16="http://schemas.microsoft.com/office/drawing/2014/main" id="{8752EE67-11B0-D8A4-70D0-4F4126F7C483}"/>
              </a:ext>
            </a:extLst>
          </p:cNvPr>
          <p:cNvSpPr/>
          <p:nvPr/>
        </p:nvSpPr>
        <p:spPr>
          <a:xfrm rot="10800000">
            <a:off x="9855202" y="4024630"/>
            <a:ext cx="467360" cy="1798320"/>
          </a:xfrm>
          <a:prstGeom prst="leftBrace">
            <a:avLst>
              <a:gd name="adj1" fmla="val 75724"/>
              <a:gd name="adj2" fmla="val 50000"/>
            </a:avLst>
          </a:prstGeom>
          <a:ln w="38100"/>
          <a:effectLst>
            <a:outerShdw blurRad="50800" dist="38100" dir="13500000" algn="br"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4" name="Textfeld 23">
            <a:extLst>
              <a:ext uri="{FF2B5EF4-FFF2-40B4-BE49-F238E27FC236}">
                <a16:creationId xmlns:a16="http://schemas.microsoft.com/office/drawing/2014/main" id="{39D74B16-CBDD-8FA5-1BC3-C998E617B6AC}"/>
              </a:ext>
            </a:extLst>
          </p:cNvPr>
          <p:cNvSpPr txBox="1"/>
          <p:nvPr/>
        </p:nvSpPr>
        <p:spPr>
          <a:xfrm>
            <a:off x="10474960" y="4446735"/>
            <a:ext cx="1219200" cy="954107"/>
          </a:xfrm>
          <a:prstGeom prst="rect">
            <a:avLst/>
          </a:prstGeom>
          <a:noFill/>
        </p:spPr>
        <p:txBody>
          <a:bodyPr wrap="square" rtlCol="0">
            <a:spAutoFit/>
          </a:bodyPr>
          <a:lstStyle/>
          <a:p>
            <a:r>
              <a:rPr lang="de-DE" dirty="0"/>
              <a:t>Buffer time </a:t>
            </a:r>
            <a:r>
              <a:rPr lang="de-DE" dirty="0" err="1"/>
              <a:t>if</a:t>
            </a:r>
            <a:r>
              <a:rPr lang="de-DE" dirty="0"/>
              <a:t> </a:t>
            </a:r>
            <a:r>
              <a:rPr lang="de-DE" dirty="0" err="1"/>
              <a:t>we</a:t>
            </a:r>
            <a:r>
              <a:rPr lang="de-DE" dirty="0"/>
              <a:t> </a:t>
            </a:r>
            <a:r>
              <a:rPr lang="de-DE" dirty="0" err="1"/>
              <a:t>need</a:t>
            </a:r>
            <a:r>
              <a:rPr lang="de-DE" dirty="0"/>
              <a:t> an </a:t>
            </a:r>
            <a:r>
              <a:rPr lang="de-DE" dirty="0" err="1"/>
              <a:t>elongation</a:t>
            </a:r>
            <a:r>
              <a:rPr lang="de-DE" dirty="0"/>
              <a:t> </a:t>
            </a:r>
            <a:r>
              <a:rPr lang="de-DE" dirty="0" err="1"/>
              <a:t>to</a:t>
            </a:r>
            <a:r>
              <a:rPr lang="de-DE" dirty="0"/>
              <a:t> </a:t>
            </a:r>
            <a:r>
              <a:rPr lang="de-DE" dirty="0" err="1"/>
              <a:t>polish</a:t>
            </a:r>
            <a:r>
              <a:rPr lang="de-DE" dirty="0"/>
              <a:t> </a:t>
            </a:r>
            <a:r>
              <a:rPr lang="de-DE" dirty="0" err="1"/>
              <a:t>up</a:t>
            </a:r>
            <a:r>
              <a:rPr lang="de-DE" dirty="0"/>
              <a:t>?</a:t>
            </a:r>
          </a:p>
        </p:txBody>
      </p:sp>
    </p:spTree>
    <p:extLst>
      <p:ext uri="{BB962C8B-B14F-4D97-AF65-F5344CB8AC3E}">
        <p14:creationId xmlns:p14="http://schemas.microsoft.com/office/powerpoint/2010/main" val="301558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45278-DBDA-B179-BC6F-6468E31D385A}"/>
              </a:ext>
            </a:extLst>
          </p:cNvPr>
          <p:cNvSpPr>
            <a:spLocks noGrp="1"/>
          </p:cNvSpPr>
          <p:nvPr>
            <p:ph type="title"/>
          </p:nvPr>
        </p:nvSpPr>
        <p:spPr/>
        <p:txBody>
          <a:bodyPr/>
          <a:lstStyle/>
          <a:p>
            <a:r>
              <a:rPr lang="de-DE" dirty="0"/>
              <a:t>3.3 </a:t>
            </a:r>
            <a:r>
              <a:rPr lang="de-DE" dirty="0" err="1"/>
              <a:t>Storing</a:t>
            </a:r>
            <a:r>
              <a:rPr lang="de-DE" dirty="0"/>
              <a:t> Dataset at zenodo.org?</a:t>
            </a:r>
          </a:p>
        </p:txBody>
      </p:sp>
      <p:sp>
        <p:nvSpPr>
          <p:cNvPr id="3" name="Textplatzhalter 2">
            <a:extLst>
              <a:ext uri="{FF2B5EF4-FFF2-40B4-BE49-F238E27FC236}">
                <a16:creationId xmlns:a16="http://schemas.microsoft.com/office/drawing/2014/main" id="{F510FA4D-C727-B896-92C5-9641AFBD733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88428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1B00D-408F-22AE-0CFC-62272D9830E8}"/>
              </a:ext>
            </a:extLst>
          </p:cNvPr>
          <p:cNvSpPr>
            <a:spLocks noGrp="1"/>
          </p:cNvSpPr>
          <p:nvPr>
            <p:ph type="title"/>
          </p:nvPr>
        </p:nvSpPr>
        <p:spPr/>
        <p:txBody>
          <a:bodyPr/>
          <a:lstStyle/>
          <a:p>
            <a:r>
              <a:rPr lang="de-DE"/>
              <a:t>4. Questions</a:t>
            </a:r>
            <a:r>
              <a:rPr lang="de-DE" dirty="0"/>
              <a:t>?</a:t>
            </a:r>
          </a:p>
        </p:txBody>
      </p:sp>
      <p:sp>
        <p:nvSpPr>
          <p:cNvPr id="3" name="Textplatzhalter 2">
            <a:extLst>
              <a:ext uri="{FF2B5EF4-FFF2-40B4-BE49-F238E27FC236}">
                <a16:creationId xmlns:a16="http://schemas.microsoft.com/office/drawing/2014/main" id="{AA6DF46E-E8D5-2818-DE53-BD079787C7C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17356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98E37C-BCD8-6568-9363-44913A1BBBE0}"/>
              </a:ext>
            </a:extLst>
          </p:cNvPr>
          <p:cNvSpPr>
            <a:spLocks noGrp="1"/>
          </p:cNvSpPr>
          <p:nvPr>
            <p:ph type="title"/>
          </p:nvPr>
        </p:nvSpPr>
        <p:spPr/>
        <p:txBody>
          <a:bodyPr/>
          <a:lstStyle/>
          <a:p>
            <a:r>
              <a:rPr lang="de-DE" dirty="0"/>
              <a:t>Agenda</a:t>
            </a:r>
          </a:p>
        </p:txBody>
      </p:sp>
      <p:sp>
        <p:nvSpPr>
          <p:cNvPr id="3" name="Textplatzhalter 2">
            <a:extLst>
              <a:ext uri="{FF2B5EF4-FFF2-40B4-BE49-F238E27FC236}">
                <a16:creationId xmlns:a16="http://schemas.microsoft.com/office/drawing/2014/main" id="{73017D4E-81DE-D132-3058-DCF795BB4002}"/>
              </a:ext>
            </a:extLst>
          </p:cNvPr>
          <p:cNvSpPr>
            <a:spLocks noGrp="1"/>
          </p:cNvSpPr>
          <p:nvPr>
            <p:ph type="body" idx="1"/>
          </p:nvPr>
        </p:nvSpPr>
        <p:spPr/>
        <p:txBody>
          <a:bodyPr/>
          <a:lstStyle/>
          <a:p>
            <a:pPr marL="571500" indent="-457200">
              <a:buFont typeface="+mj-lt"/>
              <a:buAutoNum type="arabicPeriod"/>
            </a:pPr>
            <a:r>
              <a:rPr lang="de-DE" dirty="0" err="1"/>
              <a:t>Creating</a:t>
            </a:r>
            <a:r>
              <a:rPr lang="de-DE" dirty="0"/>
              <a:t> </a:t>
            </a:r>
            <a:r>
              <a:rPr lang="de-DE" dirty="0" err="1"/>
              <a:t>the</a:t>
            </a:r>
            <a:r>
              <a:rPr lang="de-DE" dirty="0"/>
              <a:t> Ground Truth </a:t>
            </a:r>
          </a:p>
          <a:p>
            <a:pPr marL="1028700" lvl="1" indent="-457200">
              <a:buFont typeface="+mj-lt"/>
              <a:buAutoNum type="arabicPeriod"/>
            </a:pPr>
            <a:r>
              <a:rPr lang="de-DE" dirty="0"/>
              <a:t>Progress Update</a:t>
            </a:r>
          </a:p>
          <a:p>
            <a:pPr marL="1028700" lvl="1" indent="-457200">
              <a:buFont typeface="+mj-lt"/>
              <a:buAutoNum type="arabicPeriod"/>
            </a:pPr>
            <a:r>
              <a:rPr lang="de-DE" dirty="0"/>
              <a:t>Feedback </a:t>
            </a:r>
            <a:r>
              <a:rPr lang="de-DE" dirty="0" err="1"/>
              <a:t>about</a:t>
            </a:r>
            <a:r>
              <a:rPr lang="de-DE" dirty="0"/>
              <a:t> QGIS</a:t>
            </a:r>
          </a:p>
          <a:p>
            <a:pPr marL="571500" indent="-457200">
              <a:buFont typeface="+mj-lt"/>
              <a:buAutoNum type="arabicPeriod"/>
            </a:pPr>
            <a:r>
              <a:rPr lang="de-DE" dirty="0"/>
              <a:t>Team Building </a:t>
            </a:r>
          </a:p>
          <a:p>
            <a:pPr marL="1028700" lvl="1" indent="-457200">
              <a:buFont typeface="+mj-lt"/>
              <a:buAutoNum type="arabicPeriod"/>
            </a:pPr>
            <a:r>
              <a:rPr lang="de-DE" dirty="0"/>
              <a:t>Progress in </a:t>
            </a:r>
            <a:r>
              <a:rPr lang="de-DE" dirty="0" err="1"/>
              <a:t>Dagshub</a:t>
            </a:r>
            <a:r>
              <a:rPr lang="de-DE" dirty="0"/>
              <a:t> </a:t>
            </a:r>
            <a:r>
              <a:rPr lang="de-DE" dirty="0" err="1"/>
              <a:t>Sign-ups</a:t>
            </a:r>
            <a:endParaRPr lang="de-DE" dirty="0"/>
          </a:p>
          <a:p>
            <a:pPr marL="1028700" lvl="1" indent="-457200">
              <a:buFont typeface="+mj-lt"/>
              <a:buAutoNum type="arabicPeriod"/>
            </a:pPr>
            <a:r>
              <a:rPr lang="de-DE" dirty="0"/>
              <a:t>Progress in </a:t>
            </a:r>
            <a:r>
              <a:rPr lang="de-DE" dirty="0" err="1"/>
              <a:t>first</a:t>
            </a:r>
            <a:r>
              <a:rPr lang="de-DE" dirty="0"/>
              <a:t> individual </a:t>
            </a:r>
            <a:r>
              <a:rPr lang="de-DE" dirty="0" err="1"/>
              <a:t>team</a:t>
            </a:r>
            <a:r>
              <a:rPr lang="de-DE" dirty="0"/>
              <a:t> </a:t>
            </a:r>
            <a:r>
              <a:rPr lang="de-DE" dirty="0" err="1"/>
              <a:t>meetings</a:t>
            </a:r>
            <a:r>
              <a:rPr lang="de-DE" dirty="0"/>
              <a:t> and </a:t>
            </a:r>
            <a:r>
              <a:rPr lang="de-DE" dirty="0" err="1"/>
              <a:t>pm</a:t>
            </a:r>
            <a:r>
              <a:rPr lang="de-DE" dirty="0"/>
              <a:t> </a:t>
            </a:r>
            <a:r>
              <a:rPr lang="de-DE" dirty="0" err="1"/>
              <a:t>tools</a:t>
            </a:r>
            <a:endParaRPr lang="de-DE" dirty="0"/>
          </a:p>
          <a:p>
            <a:pPr marL="1028700" lvl="1" indent="-457200">
              <a:buFont typeface="+mj-lt"/>
              <a:buAutoNum type="arabicPeriod"/>
            </a:pPr>
            <a:r>
              <a:rPr lang="de-DE" dirty="0" err="1"/>
              <a:t>Defining</a:t>
            </a:r>
            <a:r>
              <a:rPr lang="de-DE" dirty="0"/>
              <a:t> </a:t>
            </a:r>
            <a:r>
              <a:rPr lang="de-DE" dirty="0" err="1"/>
              <a:t>methodology</a:t>
            </a:r>
            <a:r>
              <a:rPr lang="de-DE" dirty="0"/>
              <a:t> </a:t>
            </a:r>
            <a:r>
              <a:rPr lang="de-DE" dirty="0" err="1"/>
              <a:t>for</a:t>
            </a:r>
            <a:r>
              <a:rPr lang="de-DE" dirty="0"/>
              <a:t> </a:t>
            </a:r>
            <a:r>
              <a:rPr lang="de-DE" dirty="0" err="1"/>
              <a:t>each</a:t>
            </a:r>
            <a:r>
              <a:rPr lang="de-DE" dirty="0"/>
              <a:t> </a:t>
            </a:r>
            <a:r>
              <a:rPr lang="de-DE" dirty="0" err="1"/>
              <a:t>team</a:t>
            </a:r>
            <a:endParaRPr lang="de-DE" dirty="0"/>
          </a:p>
          <a:p>
            <a:pPr marL="571500" indent="-457200">
              <a:buFont typeface="+mj-lt"/>
              <a:buAutoNum type="arabicPeriod"/>
            </a:pPr>
            <a:r>
              <a:rPr lang="de-DE" dirty="0" err="1"/>
              <a:t>Some</a:t>
            </a:r>
            <a:r>
              <a:rPr lang="de-DE" dirty="0"/>
              <a:t> </a:t>
            </a:r>
            <a:r>
              <a:rPr lang="de-DE" dirty="0" err="1"/>
              <a:t>discussions</a:t>
            </a:r>
            <a:r>
              <a:rPr lang="de-DE" dirty="0"/>
              <a:t> </a:t>
            </a:r>
            <a:r>
              <a:rPr lang="de-DE" dirty="0" err="1"/>
              <a:t>that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started</a:t>
            </a:r>
            <a:r>
              <a:rPr lang="de-DE" dirty="0"/>
              <a:t> </a:t>
            </a:r>
            <a:r>
              <a:rPr lang="de-DE" dirty="0" err="1"/>
              <a:t>now</a:t>
            </a:r>
            <a:r>
              <a:rPr lang="de-DE" dirty="0"/>
              <a:t>:</a:t>
            </a:r>
          </a:p>
          <a:p>
            <a:pPr lvl="1">
              <a:buFont typeface="+mj-lt"/>
              <a:buAutoNum type="arabicPeriod"/>
            </a:pPr>
            <a:r>
              <a:rPr lang="de-DE" dirty="0"/>
              <a:t>Read-Out </a:t>
            </a:r>
            <a:r>
              <a:rPr lang="de-DE" dirty="0" err="1"/>
              <a:t>for</a:t>
            </a:r>
            <a:r>
              <a:rPr lang="de-DE" dirty="0"/>
              <a:t> </a:t>
            </a:r>
            <a:r>
              <a:rPr lang="de-DE" dirty="0" err="1"/>
              <a:t>mapping</a:t>
            </a:r>
            <a:r>
              <a:rPr lang="de-DE" dirty="0"/>
              <a:t> urban </a:t>
            </a:r>
            <a:r>
              <a:rPr lang="de-DE" dirty="0" err="1"/>
              <a:t>vegetation</a:t>
            </a:r>
            <a:r>
              <a:rPr lang="de-DE" dirty="0"/>
              <a:t> </a:t>
            </a:r>
          </a:p>
          <a:p>
            <a:pPr lvl="1">
              <a:buFont typeface="+mj-lt"/>
              <a:buAutoNum type="arabicPeriod"/>
            </a:pPr>
            <a:r>
              <a:rPr lang="de-DE" dirty="0"/>
              <a:t>Project </a:t>
            </a:r>
            <a:r>
              <a:rPr lang="de-DE" dirty="0" err="1"/>
              <a:t>during</a:t>
            </a:r>
            <a:r>
              <a:rPr lang="de-DE" dirty="0"/>
              <a:t> </a:t>
            </a:r>
            <a:r>
              <a:rPr lang="de-DE" dirty="0" err="1"/>
              <a:t>the</a:t>
            </a:r>
            <a:r>
              <a:rPr lang="de-DE" dirty="0"/>
              <a:t> </a:t>
            </a:r>
            <a:r>
              <a:rPr lang="de-DE" dirty="0" err="1"/>
              <a:t>festive</a:t>
            </a:r>
            <a:r>
              <a:rPr lang="de-DE" dirty="0"/>
              <a:t> </a:t>
            </a:r>
            <a:r>
              <a:rPr lang="de-DE" dirty="0" err="1"/>
              <a:t>season</a:t>
            </a:r>
            <a:endParaRPr lang="de-DE" dirty="0"/>
          </a:p>
          <a:p>
            <a:pPr lvl="1">
              <a:buFont typeface="+mj-lt"/>
              <a:buAutoNum type="arabicPeriod"/>
            </a:pPr>
            <a:r>
              <a:rPr lang="de-DE" dirty="0"/>
              <a:t>Marius </a:t>
            </a:r>
            <a:r>
              <a:rPr lang="de-DE" dirty="0" err="1"/>
              <a:t>shares</a:t>
            </a:r>
            <a:r>
              <a:rPr lang="de-DE" dirty="0"/>
              <a:t> </a:t>
            </a:r>
            <a:r>
              <a:rPr lang="de-DE" dirty="0" err="1"/>
              <a:t>his</a:t>
            </a:r>
            <a:r>
              <a:rPr lang="de-DE" dirty="0"/>
              <a:t> </a:t>
            </a:r>
            <a:r>
              <a:rPr lang="de-DE" dirty="0" err="1"/>
              <a:t>thoughts</a:t>
            </a:r>
            <a:r>
              <a:rPr lang="de-DE" dirty="0"/>
              <a:t> on </a:t>
            </a:r>
            <a:r>
              <a:rPr lang="de-DE" dirty="0">
                <a:hlinkClick r:id="rId2"/>
              </a:rPr>
              <a:t>https://zenodo.org/</a:t>
            </a:r>
            <a:endParaRPr lang="de-DE" dirty="0"/>
          </a:p>
          <a:p>
            <a:pPr marL="571500" indent="-457200">
              <a:buFont typeface="+mj-lt"/>
              <a:buAutoNum type="arabicPeriod"/>
            </a:pPr>
            <a:r>
              <a:rPr lang="de-DE" dirty="0"/>
              <a:t>Questions </a:t>
            </a:r>
          </a:p>
        </p:txBody>
      </p:sp>
    </p:spTree>
    <p:extLst>
      <p:ext uri="{BB962C8B-B14F-4D97-AF65-F5344CB8AC3E}">
        <p14:creationId xmlns:p14="http://schemas.microsoft.com/office/powerpoint/2010/main" val="236774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7988B2-29C7-930E-AAA3-3651E6977E6F}"/>
              </a:ext>
            </a:extLst>
          </p:cNvPr>
          <p:cNvSpPr>
            <a:spLocks noGrp="1"/>
          </p:cNvSpPr>
          <p:nvPr>
            <p:ph type="title"/>
          </p:nvPr>
        </p:nvSpPr>
        <p:spPr/>
        <p:txBody>
          <a:bodyPr/>
          <a:lstStyle/>
          <a:p>
            <a:r>
              <a:rPr lang="de-DE" dirty="0"/>
              <a:t>Outcomes</a:t>
            </a:r>
          </a:p>
        </p:txBody>
      </p:sp>
      <p:sp>
        <p:nvSpPr>
          <p:cNvPr id="5" name="Textplatzhalter 4">
            <a:extLst>
              <a:ext uri="{FF2B5EF4-FFF2-40B4-BE49-F238E27FC236}">
                <a16:creationId xmlns:a16="http://schemas.microsoft.com/office/drawing/2014/main" id="{B47E30B9-99C7-6448-9F60-9D09D59F9C19}"/>
              </a:ext>
            </a:extLst>
          </p:cNvPr>
          <p:cNvSpPr>
            <a:spLocks noGrp="1"/>
          </p:cNvSpPr>
          <p:nvPr>
            <p:ph type="body" idx="1"/>
          </p:nvPr>
        </p:nvSpPr>
        <p:spPr/>
        <p:txBody>
          <a:bodyPr/>
          <a:lstStyle/>
          <a:p>
            <a:pPr>
              <a:buFont typeface="Symbol" panose="05050102010706020507" pitchFamily="18" charset="2"/>
              <a:buChar char="-"/>
            </a:pPr>
            <a:r>
              <a:rPr lang="de-DE" dirty="0" err="1"/>
              <a:t>Decision</a:t>
            </a:r>
            <a:r>
              <a:rPr lang="de-DE" dirty="0"/>
              <a:t> on final </a:t>
            </a:r>
            <a:r>
              <a:rPr lang="de-DE" dirty="0" err="1"/>
              <a:t>read</a:t>
            </a:r>
            <a:r>
              <a:rPr lang="de-DE" dirty="0"/>
              <a:t> </a:t>
            </a:r>
            <a:r>
              <a:rPr lang="de-DE" dirty="0" err="1"/>
              <a:t>outs</a:t>
            </a:r>
            <a:r>
              <a:rPr lang="de-DE" dirty="0"/>
              <a:t> </a:t>
            </a:r>
            <a:r>
              <a:rPr lang="de-DE" dirty="0" err="1"/>
              <a:t>for</a:t>
            </a:r>
            <a:r>
              <a:rPr lang="de-DE" dirty="0"/>
              <a:t> </a:t>
            </a:r>
            <a:r>
              <a:rPr lang="de-DE" dirty="0" err="1"/>
              <a:t>project</a:t>
            </a:r>
            <a:r>
              <a:rPr lang="de-DE" dirty="0"/>
              <a:t> was </a:t>
            </a:r>
            <a:r>
              <a:rPr lang="de-DE" dirty="0" err="1"/>
              <a:t>postponed</a:t>
            </a:r>
            <a:r>
              <a:rPr lang="de-DE" dirty="0"/>
              <a:t> -&gt; </a:t>
            </a:r>
            <a:r>
              <a:rPr lang="de-DE" dirty="0" err="1"/>
              <a:t>mostlikely</a:t>
            </a:r>
            <a:r>
              <a:rPr lang="de-DE" dirty="0"/>
              <a:t> </a:t>
            </a:r>
            <a:r>
              <a:rPr lang="de-DE" dirty="0" err="1"/>
              <a:t>vegetation</a:t>
            </a:r>
            <a:r>
              <a:rPr lang="de-DE" dirty="0"/>
              <a:t> </a:t>
            </a:r>
            <a:r>
              <a:rPr lang="de-DE" dirty="0" err="1"/>
              <a:t>area</a:t>
            </a:r>
            <a:r>
              <a:rPr lang="de-DE" dirty="0"/>
              <a:t> – </a:t>
            </a:r>
            <a:r>
              <a:rPr lang="de-DE" dirty="0" err="1"/>
              <a:t>maybe</a:t>
            </a:r>
            <a:r>
              <a:rPr lang="de-DE" dirty="0"/>
              <a:t> </a:t>
            </a:r>
            <a:r>
              <a:rPr lang="de-DE" dirty="0" err="1"/>
              <a:t>some</a:t>
            </a:r>
            <a:r>
              <a:rPr lang="de-DE" dirty="0"/>
              <a:t> </a:t>
            </a:r>
            <a:r>
              <a:rPr lang="de-DE" dirty="0" err="1"/>
              <a:t>measure</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uncertainty</a:t>
            </a:r>
            <a:r>
              <a:rPr lang="de-DE" dirty="0"/>
              <a:t> </a:t>
            </a:r>
            <a:r>
              <a:rPr lang="de-DE" dirty="0" err="1"/>
              <a:t>of</a:t>
            </a:r>
            <a:r>
              <a:rPr lang="de-DE" dirty="0"/>
              <a:t> </a:t>
            </a:r>
            <a:r>
              <a:rPr lang="de-DE" dirty="0" err="1"/>
              <a:t>the</a:t>
            </a:r>
            <a:r>
              <a:rPr lang="de-DE" dirty="0"/>
              <a:t> </a:t>
            </a:r>
            <a:r>
              <a:rPr lang="de-DE" dirty="0" err="1"/>
              <a:t>method</a:t>
            </a:r>
            <a:r>
              <a:rPr lang="de-DE" dirty="0"/>
              <a:t> (e.g. </a:t>
            </a:r>
            <a:r>
              <a:rPr lang="de-DE" dirty="0" err="1"/>
              <a:t>estimate</a:t>
            </a:r>
            <a:r>
              <a:rPr lang="de-DE" dirty="0"/>
              <a:t> </a:t>
            </a:r>
            <a:r>
              <a:rPr lang="de-DE" dirty="0" err="1"/>
              <a:t>vegetation</a:t>
            </a:r>
            <a:r>
              <a:rPr lang="de-DE" dirty="0"/>
              <a:t> </a:t>
            </a:r>
            <a:r>
              <a:rPr lang="de-DE" dirty="0" err="1"/>
              <a:t>density</a:t>
            </a:r>
            <a:r>
              <a:rPr lang="de-DE" dirty="0"/>
              <a:t>)</a:t>
            </a:r>
          </a:p>
          <a:p>
            <a:pPr>
              <a:buFont typeface="Symbol" panose="05050102010706020507" pitchFamily="18" charset="2"/>
              <a:buChar char="-"/>
            </a:pPr>
            <a:r>
              <a:rPr lang="de-DE" dirty="0"/>
              <a:t>Krzystof </a:t>
            </a:r>
            <a:r>
              <a:rPr lang="de-DE" dirty="0" err="1"/>
              <a:t>suggested</a:t>
            </a:r>
            <a:r>
              <a:rPr lang="de-DE" dirty="0"/>
              <a:t> </a:t>
            </a:r>
            <a:r>
              <a:rPr lang="de-DE" dirty="0" err="1"/>
              <a:t>using</a:t>
            </a:r>
            <a:r>
              <a:rPr lang="de-DE" dirty="0"/>
              <a:t> Open Street </a:t>
            </a:r>
            <a:r>
              <a:rPr lang="de-DE" dirty="0" err="1"/>
              <a:t>Map</a:t>
            </a:r>
            <a:r>
              <a:rPr lang="de-DE" dirty="0"/>
              <a:t> (OSM) </a:t>
            </a:r>
            <a:r>
              <a:rPr lang="de-DE" dirty="0" err="1"/>
              <a:t>segmentation</a:t>
            </a:r>
            <a:r>
              <a:rPr lang="de-DE" dirty="0"/>
              <a:t> </a:t>
            </a:r>
            <a:r>
              <a:rPr lang="de-DE" dirty="0" err="1"/>
              <a:t>information</a:t>
            </a:r>
            <a:r>
              <a:rPr lang="de-DE" dirty="0"/>
              <a:t> </a:t>
            </a:r>
            <a:r>
              <a:rPr lang="de-DE" dirty="0" err="1"/>
              <a:t>besides</a:t>
            </a:r>
            <a:r>
              <a:rPr lang="de-DE" dirty="0"/>
              <a:t> </a:t>
            </a:r>
            <a:r>
              <a:rPr lang="de-DE" dirty="0" err="1"/>
              <a:t>the</a:t>
            </a:r>
            <a:r>
              <a:rPr lang="de-DE" dirty="0"/>
              <a:t> </a:t>
            </a:r>
            <a:r>
              <a:rPr lang="de-DE" dirty="0" err="1"/>
              <a:t>provided</a:t>
            </a:r>
            <a:r>
              <a:rPr lang="de-DE" dirty="0"/>
              <a:t> sam-2 </a:t>
            </a:r>
            <a:r>
              <a:rPr lang="de-DE" dirty="0" err="1"/>
              <a:t>segmentation</a:t>
            </a:r>
            <a:r>
              <a:rPr lang="de-DE" dirty="0"/>
              <a:t> – </a:t>
            </a:r>
            <a:r>
              <a:rPr lang="de-DE" dirty="0" err="1"/>
              <a:t>it</a:t>
            </a:r>
            <a:r>
              <a:rPr lang="de-DE" dirty="0"/>
              <a:t> </a:t>
            </a:r>
            <a:r>
              <a:rPr lang="de-DE" dirty="0" err="1"/>
              <a:t>may</a:t>
            </a:r>
            <a:r>
              <a:rPr lang="de-DE" dirty="0"/>
              <a:t> </a:t>
            </a:r>
            <a:r>
              <a:rPr lang="de-DE" dirty="0" err="1"/>
              <a:t>be</a:t>
            </a:r>
            <a:r>
              <a:rPr lang="de-DE" dirty="0"/>
              <a:t> </a:t>
            </a:r>
            <a:r>
              <a:rPr lang="de-DE" dirty="0" err="1"/>
              <a:t>easier</a:t>
            </a:r>
            <a:r>
              <a:rPr lang="de-DE" dirty="0"/>
              <a:t> </a:t>
            </a:r>
            <a:r>
              <a:rPr lang="de-DE" dirty="0" err="1"/>
              <a:t>to</a:t>
            </a:r>
            <a:r>
              <a:rPr lang="de-DE" dirty="0"/>
              <a:t> </a:t>
            </a:r>
            <a:r>
              <a:rPr lang="de-DE" dirty="0" err="1"/>
              <a:t>compare</a:t>
            </a:r>
            <a:r>
              <a:rPr lang="de-DE" dirty="0"/>
              <a:t> </a:t>
            </a:r>
            <a:r>
              <a:rPr lang="de-DE" dirty="0" err="1"/>
              <a:t>first</a:t>
            </a:r>
            <a:r>
              <a:rPr lang="de-DE" dirty="0"/>
              <a:t> </a:t>
            </a:r>
            <a:r>
              <a:rPr lang="de-DE" dirty="0" err="1"/>
              <a:t>with</a:t>
            </a:r>
            <a:r>
              <a:rPr lang="de-DE" dirty="0"/>
              <a:t> </a:t>
            </a:r>
            <a:r>
              <a:rPr lang="de-DE" dirty="0" err="1"/>
              <a:t>the</a:t>
            </a:r>
            <a:r>
              <a:rPr lang="de-DE" dirty="0"/>
              <a:t> </a:t>
            </a:r>
            <a:r>
              <a:rPr lang="de-DE" dirty="0" err="1"/>
              <a:t>images</a:t>
            </a:r>
            <a:r>
              <a:rPr lang="de-DE" dirty="0"/>
              <a:t> and </a:t>
            </a:r>
            <a:r>
              <a:rPr lang="de-DE" dirty="0" err="1"/>
              <a:t>then</a:t>
            </a:r>
            <a:r>
              <a:rPr lang="de-DE" dirty="0"/>
              <a:t> </a:t>
            </a:r>
            <a:r>
              <a:rPr lang="de-DE" dirty="0" err="1"/>
              <a:t>use</a:t>
            </a:r>
            <a:r>
              <a:rPr lang="de-DE" dirty="0"/>
              <a:t> </a:t>
            </a:r>
          </a:p>
          <a:p>
            <a:pPr>
              <a:buFont typeface="Symbol" panose="05050102010706020507" pitchFamily="18" charset="2"/>
              <a:buChar char="-"/>
            </a:pPr>
            <a:r>
              <a:rPr lang="de-DE" dirty="0" err="1"/>
              <a:t>Zenodo</a:t>
            </a:r>
            <a:r>
              <a:rPr lang="de-DE" dirty="0"/>
              <a:t> </a:t>
            </a:r>
            <a:r>
              <a:rPr lang="de-DE" dirty="0" err="1"/>
              <a:t>would</a:t>
            </a:r>
            <a:r>
              <a:rPr lang="de-DE" dirty="0"/>
              <a:t> </a:t>
            </a:r>
            <a:r>
              <a:rPr lang="de-DE" dirty="0" err="1"/>
              <a:t>allow</a:t>
            </a:r>
            <a:r>
              <a:rPr lang="de-DE" dirty="0"/>
              <a:t> </a:t>
            </a:r>
            <a:r>
              <a:rPr lang="de-DE" dirty="0" err="1"/>
              <a:t>contributors</a:t>
            </a:r>
            <a:r>
              <a:rPr lang="de-DE" dirty="0"/>
              <a:t> </a:t>
            </a:r>
            <a:r>
              <a:rPr lang="de-DE" dirty="0" err="1"/>
              <a:t>to</a:t>
            </a:r>
            <a:r>
              <a:rPr lang="de-DE" dirty="0"/>
              <a:t> </a:t>
            </a:r>
            <a:r>
              <a:rPr lang="de-DE" dirty="0" err="1"/>
              <a:t>be</a:t>
            </a:r>
            <a:r>
              <a:rPr lang="de-DE" dirty="0"/>
              <a:t> </a:t>
            </a:r>
            <a:r>
              <a:rPr lang="de-DE" dirty="0" err="1"/>
              <a:t>academically</a:t>
            </a:r>
            <a:r>
              <a:rPr lang="de-DE" dirty="0"/>
              <a:t> </a:t>
            </a:r>
            <a:r>
              <a:rPr lang="de-DE" dirty="0" err="1"/>
              <a:t>acknowledged</a:t>
            </a:r>
            <a:r>
              <a:rPr lang="de-DE" dirty="0"/>
              <a:t> – </a:t>
            </a:r>
            <a:r>
              <a:rPr lang="de-DE" dirty="0" err="1"/>
              <a:t>zenodo</a:t>
            </a:r>
            <a:r>
              <a:rPr lang="de-DE" dirty="0"/>
              <a:t> </a:t>
            </a:r>
            <a:r>
              <a:rPr lang="de-DE" dirty="0" err="1"/>
              <a:t>requires</a:t>
            </a:r>
            <a:r>
              <a:rPr lang="de-DE" dirty="0"/>
              <a:t> a </a:t>
            </a:r>
            <a:r>
              <a:rPr lang="de-DE" dirty="0" err="1"/>
              <a:t>specific</a:t>
            </a:r>
            <a:r>
              <a:rPr lang="de-DE" dirty="0"/>
              <a:t> </a:t>
            </a:r>
            <a:r>
              <a:rPr lang="de-DE" dirty="0" err="1"/>
              <a:t>file</a:t>
            </a:r>
            <a:r>
              <a:rPr lang="de-DE" dirty="0"/>
              <a:t> and </a:t>
            </a:r>
            <a:r>
              <a:rPr lang="de-DE" dirty="0" err="1"/>
              <a:t>is</a:t>
            </a:r>
            <a:r>
              <a:rPr lang="de-DE" dirty="0"/>
              <a:t> </a:t>
            </a:r>
            <a:r>
              <a:rPr lang="de-DE" dirty="0" err="1"/>
              <a:t>most</a:t>
            </a:r>
            <a:r>
              <a:rPr lang="de-DE" dirty="0"/>
              <a:t> </a:t>
            </a:r>
            <a:r>
              <a:rPr lang="de-DE" dirty="0" err="1"/>
              <a:t>likely</a:t>
            </a:r>
            <a:r>
              <a:rPr lang="de-DE" dirty="0"/>
              <a:t> </a:t>
            </a:r>
            <a:r>
              <a:rPr lang="de-DE" dirty="0" err="1"/>
              <a:t>integrated</a:t>
            </a:r>
            <a:r>
              <a:rPr lang="de-DE" dirty="0"/>
              <a:t> </a:t>
            </a:r>
            <a:r>
              <a:rPr lang="de-DE" dirty="0" err="1"/>
              <a:t>with</a:t>
            </a:r>
            <a:r>
              <a:rPr lang="de-DE" dirty="0"/>
              <a:t> </a:t>
            </a:r>
            <a:r>
              <a:rPr lang="de-DE" dirty="0" err="1"/>
              <a:t>Git</a:t>
            </a:r>
            <a:endParaRPr lang="de-DE" dirty="0"/>
          </a:p>
          <a:p>
            <a:pPr>
              <a:buFont typeface="Symbol" panose="05050102010706020507" pitchFamily="18" charset="2"/>
              <a:buChar char="-"/>
            </a:pPr>
            <a:r>
              <a:rPr lang="de-DE" dirty="0" err="1"/>
              <a:t>Despite</a:t>
            </a:r>
            <a:r>
              <a:rPr lang="de-DE" dirty="0"/>
              <a:t> </a:t>
            </a:r>
            <a:r>
              <a:rPr lang="de-DE" dirty="0" err="1"/>
              <a:t>holidays</a:t>
            </a:r>
            <a:r>
              <a:rPr lang="de-DE" dirty="0"/>
              <a:t> on </a:t>
            </a:r>
            <a:r>
              <a:rPr lang="de-DE" dirty="0" err="1"/>
              <a:t>the</a:t>
            </a:r>
            <a:r>
              <a:rPr lang="de-DE" dirty="0"/>
              <a:t> 29th </a:t>
            </a:r>
            <a:r>
              <a:rPr lang="de-DE" dirty="0" err="1"/>
              <a:t>there</a:t>
            </a:r>
            <a:r>
              <a:rPr lang="de-DE" dirty="0"/>
              <a:t> will </a:t>
            </a:r>
            <a:r>
              <a:rPr lang="de-DE" dirty="0" err="1"/>
              <a:t>be</a:t>
            </a:r>
            <a:r>
              <a:rPr lang="de-DE" dirty="0"/>
              <a:t> a </a:t>
            </a:r>
            <a:r>
              <a:rPr lang="de-DE" dirty="0" err="1"/>
              <a:t>meeting</a:t>
            </a:r>
            <a:r>
              <a:rPr lang="de-DE" dirty="0"/>
              <a:t> </a:t>
            </a:r>
            <a:r>
              <a:rPr lang="de-DE" dirty="0" err="1"/>
              <a:t>for</a:t>
            </a:r>
            <a:r>
              <a:rPr lang="de-DE" dirty="0"/>
              <a:t> </a:t>
            </a:r>
            <a:r>
              <a:rPr lang="de-DE" dirty="0" err="1"/>
              <a:t>everybody</a:t>
            </a:r>
            <a:r>
              <a:rPr lang="de-DE" dirty="0"/>
              <a:t> </a:t>
            </a:r>
            <a:r>
              <a:rPr lang="de-DE" dirty="0" err="1"/>
              <a:t>who</a:t>
            </a:r>
            <a:r>
              <a:rPr lang="de-DE" dirty="0"/>
              <a:t> </a:t>
            </a:r>
            <a:r>
              <a:rPr lang="de-DE"/>
              <a:t>wants</a:t>
            </a:r>
            <a:endParaRPr lang="de-DE" dirty="0"/>
          </a:p>
        </p:txBody>
      </p:sp>
    </p:spTree>
    <p:extLst>
      <p:ext uri="{BB962C8B-B14F-4D97-AF65-F5344CB8AC3E}">
        <p14:creationId xmlns:p14="http://schemas.microsoft.com/office/powerpoint/2010/main" val="32122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372F333-84F5-7585-9B2C-2F02795DFBD4}"/>
              </a:ext>
            </a:extLst>
          </p:cNvPr>
          <p:cNvSpPr>
            <a:spLocks noGrp="1"/>
          </p:cNvSpPr>
          <p:nvPr>
            <p:ph type="title"/>
          </p:nvPr>
        </p:nvSpPr>
        <p:spPr/>
        <p:txBody>
          <a:bodyPr/>
          <a:lstStyle/>
          <a:p>
            <a:r>
              <a:rPr lang="de-DE" dirty="0"/>
              <a:t>1. </a:t>
            </a:r>
            <a:r>
              <a:rPr lang="de-DE" dirty="0" err="1"/>
              <a:t>Creating</a:t>
            </a:r>
            <a:r>
              <a:rPr lang="de-DE" dirty="0"/>
              <a:t> </a:t>
            </a:r>
            <a:r>
              <a:rPr lang="de-DE" dirty="0" err="1"/>
              <a:t>the</a:t>
            </a:r>
            <a:r>
              <a:rPr lang="de-DE" dirty="0"/>
              <a:t> </a:t>
            </a:r>
            <a:r>
              <a:rPr lang="de-DE" dirty="0" err="1"/>
              <a:t>ground</a:t>
            </a:r>
            <a:r>
              <a:rPr lang="de-DE" dirty="0"/>
              <a:t> </a:t>
            </a:r>
            <a:r>
              <a:rPr lang="de-DE" dirty="0" err="1"/>
              <a:t>truth</a:t>
            </a:r>
            <a:endParaRPr lang="de-DE" dirty="0"/>
          </a:p>
        </p:txBody>
      </p:sp>
      <p:sp>
        <p:nvSpPr>
          <p:cNvPr id="5" name="Textplatzhalter 4">
            <a:extLst>
              <a:ext uri="{FF2B5EF4-FFF2-40B4-BE49-F238E27FC236}">
                <a16:creationId xmlns:a16="http://schemas.microsoft.com/office/drawing/2014/main" id="{E16E664A-E5CF-310A-974C-D2900BA9410E}"/>
              </a:ext>
            </a:extLst>
          </p:cNvPr>
          <p:cNvSpPr>
            <a:spLocks noGrp="1"/>
          </p:cNvSpPr>
          <p:nvPr>
            <p:ph type="body" idx="1"/>
          </p:nvPr>
        </p:nvSpPr>
        <p:spPr>
          <a:xfrm>
            <a:off x="1097280" y="4453128"/>
            <a:ext cx="10058400" cy="1143000"/>
          </a:xfrm>
        </p:spPr>
        <p:txBody>
          <a:bodyPr/>
          <a:lstStyle/>
          <a:p>
            <a:r>
              <a:rPr lang="de-DE" dirty="0"/>
              <a:t>Points </a:t>
            </a:r>
            <a:r>
              <a:rPr lang="de-DE" dirty="0" err="1"/>
              <a:t>to</a:t>
            </a:r>
            <a:r>
              <a:rPr lang="de-DE" dirty="0"/>
              <a:t> </a:t>
            </a:r>
            <a:r>
              <a:rPr lang="de-DE" dirty="0" err="1"/>
              <a:t>Discuss</a:t>
            </a:r>
            <a:endParaRPr lang="de-DE" dirty="0"/>
          </a:p>
        </p:txBody>
      </p:sp>
      <p:sp>
        <p:nvSpPr>
          <p:cNvPr id="3" name="Textfeld 2">
            <a:extLst>
              <a:ext uri="{FF2B5EF4-FFF2-40B4-BE49-F238E27FC236}">
                <a16:creationId xmlns:a16="http://schemas.microsoft.com/office/drawing/2014/main" id="{F3C8C3A9-CA7D-8B83-721B-EF75DECDA442}"/>
              </a:ext>
            </a:extLst>
          </p:cNvPr>
          <p:cNvSpPr txBox="1"/>
          <p:nvPr/>
        </p:nvSpPr>
        <p:spPr>
          <a:xfrm>
            <a:off x="4998720" y="4453128"/>
            <a:ext cx="6096000" cy="523220"/>
          </a:xfrm>
          <a:prstGeom prst="rect">
            <a:avLst/>
          </a:prstGeom>
          <a:noFill/>
        </p:spPr>
        <p:txBody>
          <a:bodyPr wrap="square">
            <a:spAutoFit/>
          </a:bodyPr>
          <a:lstStyle/>
          <a:p>
            <a:pPr lvl="1">
              <a:buFont typeface="Arial" panose="020B0604020202020204" pitchFamily="34" charset="0"/>
              <a:buChar char="•"/>
            </a:pPr>
            <a:r>
              <a:rPr lang="en-US" dirty="0"/>
              <a:t>Progress Update</a:t>
            </a:r>
          </a:p>
          <a:p>
            <a:pPr lvl="1">
              <a:buFont typeface="Arial" panose="020B0604020202020204" pitchFamily="34" charset="0"/>
              <a:buChar char="•"/>
            </a:pPr>
            <a:r>
              <a:rPr lang="en-US" dirty="0"/>
              <a:t>Feedback about QGIS</a:t>
            </a:r>
          </a:p>
        </p:txBody>
      </p:sp>
    </p:spTree>
    <p:extLst>
      <p:ext uri="{BB962C8B-B14F-4D97-AF65-F5344CB8AC3E}">
        <p14:creationId xmlns:p14="http://schemas.microsoft.com/office/powerpoint/2010/main" val="346811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EE287BE-F0ED-6825-C0BD-B97A0B6CC785}"/>
              </a:ext>
            </a:extLst>
          </p:cNvPr>
          <p:cNvSpPr>
            <a:spLocks noGrp="1"/>
          </p:cNvSpPr>
          <p:nvPr>
            <p:ph type="title"/>
          </p:nvPr>
        </p:nvSpPr>
        <p:spPr/>
        <p:txBody>
          <a:bodyPr/>
          <a:lstStyle/>
          <a:p>
            <a:r>
              <a:rPr lang="de-DE" dirty="0"/>
              <a:t>The </a:t>
            </a:r>
            <a:r>
              <a:rPr lang="de-DE" dirty="0" err="1"/>
              <a:t>air</a:t>
            </a:r>
            <a:r>
              <a:rPr lang="de-DE" dirty="0"/>
              <a:t> </a:t>
            </a:r>
            <a:r>
              <a:rPr lang="de-DE" dirty="0" err="1"/>
              <a:t>photographs</a:t>
            </a:r>
            <a:r>
              <a:rPr lang="de-DE" dirty="0"/>
              <a:t> </a:t>
            </a:r>
            <a:r>
              <a:rPr lang="de-DE" dirty="0" err="1"/>
              <a:t>are</a:t>
            </a:r>
            <a:r>
              <a:rPr lang="de-DE" dirty="0"/>
              <a:t> </a:t>
            </a:r>
            <a:r>
              <a:rPr lang="de-DE" dirty="0" err="1"/>
              <a:t>freely</a:t>
            </a:r>
            <a:r>
              <a:rPr lang="de-DE" dirty="0"/>
              <a:t> </a:t>
            </a:r>
            <a:r>
              <a:rPr lang="de-DE" dirty="0" err="1"/>
              <a:t>downloadable</a:t>
            </a:r>
            <a:r>
              <a:rPr lang="de-DE" dirty="0"/>
              <a:t> in RGB </a:t>
            </a:r>
            <a:r>
              <a:rPr lang="de-DE" dirty="0" err="1"/>
              <a:t>jpg</a:t>
            </a:r>
            <a:r>
              <a:rPr lang="de-DE" dirty="0"/>
              <a:t> </a:t>
            </a:r>
            <a:r>
              <a:rPr lang="de-DE" dirty="0" err="1"/>
              <a:t>format</a:t>
            </a:r>
            <a:endParaRPr lang="de-DE" dirty="0"/>
          </a:p>
        </p:txBody>
      </p:sp>
      <p:pic>
        <p:nvPicPr>
          <p:cNvPr id="6" name="Grafik 5">
            <a:extLst>
              <a:ext uri="{FF2B5EF4-FFF2-40B4-BE49-F238E27FC236}">
                <a16:creationId xmlns:a16="http://schemas.microsoft.com/office/drawing/2014/main" id="{0BBD83DA-C50D-1E7F-C353-D14AB50A5596}"/>
              </a:ext>
            </a:extLst>
          </p:cNvPr>
          <p:cNvPicPr>
            <a:picLocks noChangeAspect="1"/>
          </p:cNvPicPr>
          <p:nvPr/>
        </p:nvPicPr>
        <p:blipFill>
          <a:blip r:embed="rId2"/>
          <a:stretch>
            <a:fillRect/>
          </a:stretch>
        </p:blipFill>
        <p:spPr>
          <a:xfrm>
            <a:off x="1097280" y="1859280"/>
            <a:ext cx="5189017" cy="4390190"/>
          </a:xfrm>
          <a:prstGeom prst="rect">
            <a:avLst/>
          </a:prstGeom>
        </p:spPr>
      </p:pic>
      <p:sp>
        <p:nvSpPr>
          <p:cNvPr id="7" name="Textfeld 6">
            <a:extLst>
              <a:ext uri="{FF2B5EF4-FFF2-40B4-BE49-F238E27FC236}">
                <a16:creationId xmlns:a16="http://schemas.microsoft.com/office/drawing/2014/main" id="{527338EB-7659-E053-C859-83BC6B5B9B62}"/>
              </a:ext>
            </a:extLst>
          </p:cNvPr>
          <p:cNvSpPr txBox="1"/>
          <p:nvPr/>
        </p:nvSpPr>
        <p:spPr>
          <a:xfrm>
            <a:off x="6471920" y="1859280"/>
            <a:ext cx="4683760" cy="2893100"/>
          </a:xfrm>
          <a:prstGeom prst="rect">
            <a:avLst/>
          </a:prstGeom>
          <a:noFill/>
        </p:spPr>
        <p:txBody>
          <a:bodyPr wrap="square" rtlCol="0">
            <a:spAutoFit/>
          </a:bodyPr>
          <a:lstStyle/>
          <a:p>
            <a:pPr marL="285750" indent="-285750">
              <a:buFontTx/>
              <a:buChar char="-"/>
            </a:pPr>
            <a:r>
              <a:rPr lang="de-DE" dirty="0"/>
              <a:t>Download </a:t>
            </a:r>
            <a:r>
              <a:rPr lang="de-DE" dirty="0" err="1"/>
              <a:t>location</a:t>
            </a:r>
            <a:r>
              <a:rPr lang="de-DE" dirty="0"/>
              <a:t> </a:t>
            </a:r>
            <a:r>
              <a:rPr lang="de-DE" dirty="0">
                <a:hlinkClick r:id="rId3"/>
              </a:rPr>
              <a:t>https://gds.hessen.de/</a:t>
            </a:r>
            <a:endParaRPr lang="de-DE" dirty="0"/>
          </a:p>
          <a:p>
            <a:pPr marL="285750" indent="-285750">
              <a:buFontTx/>
              <a:buChar char="-"/>
            </a:pPr>
            <a:endParaRPr lang="de-DE" dirty="0"/>
          </a:p>
          <a:p>
            <a:pPr marL="285750" indent="-285750">
              <a:buFontTx/>
              <a:buChar char="-"/>
            </a:pPr>
            <a:r>
              <a:rPr lang="de-DE" dirty="0" err="1"/>
              <a:t>There</a:t>
            </a:r>
            <a:r>
              <a:rPr lang="de-DE" dirty="0"/>
              <a:t> </a:t>
            </a:r>
            <a:r>
              <a:rPr lang="de-DE" dirty="0" err="1"/>
              <a:t>are</a:t>
            </a:r>
            <a:r>
              <a:rPr lang="de-DE" dirty="0"/>
              <a:t> 310 </a:t>
            </a:r>
            <a:r>
              <a:rPr lang="de-DE" dirty="0" err="1"/>
              <a:t>photos</a:t>
            </a:r>
            <a:r>
              <a:rPr lang="de-DE" dirty="0"/>
              <a:t> </a:t>
            </a:r>
            <a:r>
              <a:rPr lang="de-DE" dirty="0" err="1"/>
              <a:t>sized</a:t>
            </a:r>
            <a:r>
              <a:rPr lang="de-DE" dirty="0"/>
              <a:t> 1 km x 1 km </a:t>
            </a:r>
            <a:r>
              <a:rPr lang="de-DE" dirty="0" err="1"/>
              <a:t>for</a:t>
            </a:r>
            <a:r>
              <a:rPr lang="de-DE" dirty="0"/>
              <a:t> Frankfurt</a:t>
            </a:r>
          </a:p>
          <a:p>
            <a:pPr marL="285750" indent="-285750">
              <a:buFontTx/>
              <a:buChar char="-"/>
            </a:pPr>
            <a:r>
              <a:rPr lang="de-DE" dirty="0"/>
              <a:t>The </a:t>
            </a:r>
            <a:r>
              <a:rPr lang="de-DE" dirty="0" err="1"/>
              <a:t>files</a:t>
            </a:r>
            <a:r>
              <a:rPr lang="de-DE" dirty="0"/>
              <a:t> </a:t>
            </a:r>
            <a:r>
              <a:rPr lang="de-DE" dirty="0" err="1"/>
              <a:t>are</a:t>
            </a:r>
            <a:r>
              <a:rPr lang="de-DE" dirty="0"/>
              <a:t> in </a:t>
            </a:r>
            <a:r>
              <a:rPr lang="de-DE" dirty="0" err="1"/>
              <a:t>jpg</a:t>
            </a:r>
            <a:r>
              <a:rPr lang="de-DE" dirty="0"/>
              <a:t> </a:t>
            </a:r>
            <a:r>
              <a:rPr lang="de-DE" dirty="0" err="1"/>
              <a:t>format</a:t>
            </a:r>
            <a:r>
              <a:rPr lang="de-DE" dirty="0"/>
              <a:t> </a:t>
            </a:r>
            <a:r>
              <a:rPr lang="de-DE" dirty="0" err="1"/>
              <a:t>acconpanied</a:t>
            </a:r>
            <a:r>
              <a:rPr lang="de-DE" dirty="0"/>
              <a:t> </a:t>
            </a:r>
            <a:r>
              <a:rPr lang="de-DE" dirty="0" err="1"/>
              <a:t>by</a:t>
            </a:r>
            <a:r>
              <a:rPr lang="de-DE" dirty="0"/>
              <a:t> </a:t>
            </a:r>
            <a:r>
              <a:rPr lang="de-DE" dirty="0" err="1"/>
              <a:t>jgw</a:t>
            </a:r>
            <a:r>
              <a:rPr lang="de-DE" dirty="0"/>
              <a:t> </a:t>
            </a:r>
            <a:r>
              <a:rPr lang="de-DE" dirty="0" err="1"/>
              <a:t>files</a:t>
            </a:r>
            <a:endParaRPr lang="de-DE" dirty="0"/>
          </a:p>
          <a:p>
            <a:pPr marL="285750" indent="-285750">
              <a:buFontTx/>
              <a:buChar char="-"/>
            </a:pPr>
            <a:r>
              <a:rPr lang="de-DE" dirty="0" err="1"/>
              <a:t>Jgw</a:t>
            </a:r>
            <a:r>
              <a:rPr lang="de-DE" dirty="0"/>
              <a:t> </a:t>
            </a:r>
            <a:r>
              <a:rPr lang="de-DE" dirty="0" err="1"/>
              <a:t>files</a:t>
            </a:r>
            <a:r>
              <a:rPr lang="de-DE" dirty="0"/>
              <a:t> </a:t>
            </a:r>
            <a:r>
              <a:rPr lang="de-DE" dirty="0" err="1"/>
              <a:t>specify</a:t>
            </a:r>
            <a:r>
              <a:rPr lang="de-DE" dirty="0"/>
              <a:t> </a:t>
            </a:r>
            <a:r>
              <a:rPr lang="de-DE" dirty="0" err="1"/>
              <a:t>the</a:t>
            </a:r>
            <a:r>
              <a:rPr lang="de-DE" dirty="0"/>
              <a:t> </a:t>
            </a:r>
            <a:r>
              <a:rPr lang="de-DE" dirty="0" err="1"/>
              <a:t>lower</a:t>
            </a:r>
            <a:r>
              <a:rPr lang="de-DE" dirty="0"/>
              <a:t> </a:t>
            </a:r>
            <a:r>
              <a:rPr lang="de-DE" dirty="0" err="1"/>
              <a:t>left</a:t>
            </a:r>
            <a:r>
              <a:rPr lang="de-DE" dirty="0"/>
              <a:t> </a:t>
            </a:r>
            <a:r>
              <a:rPr lang="de-DE" dirty="0" err="1"/>
              <a:t>corner</a:t>
            </a:r>
            <a:r>
              <a:rPr lang="de-DE" dirty="0"/>
              <a:t> </a:t>
            </a:r>
            <a:r>
              <a:rPr lang="de-DE" dirty="0" err="1"/>
              <a:t>of</a:t>
            </a:r>
            <a:r>
              <a:rPr lang="de-DE" dirty="0"/>
              <a:t> </a:t>
            </a:r>
            <a:r>
              <a:rPr lang="de-DE" dirty="0" err="1"/>
              <a:t>the</a:t>
            </a:r>
            <a:r>
              <a:rPr lang="de-DE" dirty="0"/>
              <a:t> </a:t>
            </a:r>
            <a:r>
              <a:rPr lang="de-DE" dirty="0" err="1"/>
              <a:t>jpg</a:t>
            </a:r>
            <a:r>
              <a:rPr lang="de-DE" dirty="0"/>
              <a:t> </a:t>
            </a:r>
            <a:r>
              <a:rPr lang="de-DE" dirty="0" err="1"/>
              <a:t>images</a:t>
            </a:r>
            <a:endParaRPr lang="de-DE" dirty="0"/>
          </a:p>
          <a:p>
            <a:pPr marL="285750" indent="-285750">
              <a:buFontTx/>
              <a:buChar char="-"/>
            </a:pPr>
            <a:r>
              <a:rPr lang="de-DE" dirty="0"/>
              <a:t>Point </a:t>
            </a:r>
            <a:r>
              <a:rPr lang="de-DE" dirty="0" err="1"/>
              <a:t>coordinated</a:t>
            </a:r>
            <a:r>
              <a:rPr lang="de-DE" dirty="0"/>
              <a:t> </a:t>
            </a:r>
            <a:r>
              <a:rPr lang="de-DE" dirty="0" err="1"/>
              <a:t>were</a:t>
            </a:r>
            <a:r>
              <a:rPr lang="de-DE" dirty="0"/>
              <a:t> </a:t>
            </a:r>
            <a:r>
              <a:rPr lang="de-DE" dirty="0" err="1"/>
              <a:t>projected</a:t>
            </a:r>
            <a:r>
              <a:rPr lang="de-DE" dirty="0"/>
              <a:t> </a:t>
            </a:r>
            <a:r>
              <a:rPr lang="en-US" dirty="0"/>
              <a:t>from EPSG:25832 to EPSG:4326 for </a:t>
            </a:r>
            <a:r>
              <a:rPr lang="en-US" dirty="0" err="1"/>
              <a:t>visualisation</a:t>
            </a:r>
            <a:endParaRPr lang="de-DE" dirty="0"/>
          </a:p>
          <a:p>
            <a:pPr marL="285750" indent="-285750">
              <a:buFontTx/>
              <a:buChar char="-"/>
            </a:pPr>
            <a:r>
              <a:rPr lang="de-DE" dirty="0"/>
              <a:t>In </a:t>
            </a:r>
            <a:r>
              <a:rPr lang="de-DE" dirty="0" err="1"/>
              <a:t>the</a:t>
            </a:r>
            <a:r>
              <a:rPr lang="de-DE" dirty="0"/>
              <a:t> </a:t>
            </a:r>
            <a:r>
              <a:rPr lang="de-DE" dirty="0" err="1"/>
              <a:t>image</a:t>
            </a:r>
            <a:r>
              <a:rPr lang="de-DE" dirty="0"/>
              <a:t> </a:t>
            </a:r>
            <a:r>
              <a:rPr lang="de-DE" dirty="0" err="1"/>
              <a:t>to</a:t>
            </a:r>
            <a:r>
              <a:rPr lang="de-DE" dirty="0"/>
              <a:t> </a:t>
            </a:r>
            <a:r>
              <a:rPr lang="de-DE" dirty="0" err="1"/>
              <a:t>the</a:t>
            </a:r>
            <a:r>
              <a:rPr lang="de-DE" dirty="0"/>
              <a:t> </a:t>
            </a:r>
            <a:r>
              <a:rPr lang="de-DE" dirty="0" err="1"/>
              <a:t>lefft</a:t>
            </a:r>
            <a:r>
              <a:rPr lang="de-DE" dirty="0"/>
              <a:t> </a:t>
            </a:r>
            <a:r>
              <a:rPr lang="de-DE" dirty="0" err="1"/>
              <a:t>the</a:t>
            </a:r>
            <a:r>
              <a:rPr lang="de-DE" dirty="0"/>
              <a:t> </a:t>
            </a:r>
            <a:r>
              <a:rPr lang="de-DE" dirty="0" err="1"/>
              <a:t>point</a:t>
            </a:r>
            <a:r>
              <a:rPr lang="de-DE" dirty="0"/>
              <a:t> </a:t>
            </a:r>
            <a:r>
              <a:rPr lang="de-DE" dirty="0" err="1"/>
              <a:t>location</a:t>
            </a:r>
            <a:r>
              <a:rPr lang="de-DE" dirty="0"/>
              <a:t> </a:t>
            </a:r>
            <a:r>
              <a:rPr lang="de-DE" dirty="0" err="1"/>
              <a:t>of</a:t>
            </a:r>
            <a:r>
              <a:rPr lang="de-DE" dirty="0"/>
              <a:t> </a:t>
            </a:r>
            <a:r>
              <a:rPr lang="de-DE" dirty="0" err="1"/>
              <a:t>each</a:t>
            </a:r>
            <a:r>
              <a:rPr lang="de-DE" dirty="0"/>
              <a:t> </a:t>
            </a:r>
            <a:r>
              <a:rPr lang="de-DE" dirty="0" err="1"/>
              <a:t>upper</a:t>
            </a:r>
            <a:r>
              <a:rPr lang="de-DE" dirty="0"/>
              <a:t> </a:t>
            </a:r>
            <a:r>
              <a:rPr lang="de-DE" dirty="0" err="1"/>
              <a:t>left</a:t>
            </a:r>
            <a:r>
              <a:rPr lang="de-DE" dirty="0"/>
              <a:t> </a:t>
            </a:r>
            <a:r>
              <a:rPr lang="de-DE" dirty="0" err="1"/>
              <a:t>corner</a:t>
            </a:r>
            <a:r>
              <a:rPr lang="de-DE" dirty="0"/>
              <a:t> </a:t>
            </a:r>
            <a:r>
              <a:rPr lang="de-DE" dirty="0" err="1"/>
              <a:t>is</a:t>
            </a:r>
            <a:r>
              <a:rPr lang="de-DE" dirty="0"/>
              <a:t> </a:t>
            </a:r>
            <a:r>
              <a:rPr lang="de-DE" dirty="0" err="1"/>
              <a:t>shown</a:t>
            </a:r>
            <a:endParaRPr lang="de-DE" dirty="0"/>
          </a:p>
          <a:p>
            <a:pPr marL="285750" indent="-285750">
              <a:buFontTx/>
              <a:buChar char="-"/>
            </a:pPr>
            <a:endParaRPr lang="de-DE" dirty="0"/>
          </a:p>
          <a:p>
            <a:pPr marL="285750" indent="-285750">
              <a:buFontTx/>
              <a:buChar char="-"/>
            </a:pPr>
            <a:r>
              <a:rPr lang="de-DE" dirty="0"/>
              <a:t>I </a:t>
            </a:r>
            <a:r>
              <a:rPr lang="de-DE" dirty="0" err="1"/>
              <a:t>have</a:t>
            </a:r>
            <a:r>
              <a:rPr lang="de-DE" dirty="0"/>
              <a:t> </a:t>
            </a:r>
            <a:r>
              <a:rPr lang="de-DE" dirty="0" err="1"/>
              <a:t>applied</a:t>
            </a:r>
            <a:r>
              <a:rPr lang="de-DE" dirty="0"/>
              <a:t> </a:t>
            </a:r>
            <a:r>
              <a:rPr lang="de-DE" dirty="0" err="1"/>
              <a:t>for</a:t>
            </a:r>
            <a:r>
              <a:rPr lang="de-DE" dirty="0"/>
              <a:t> </a:t>
            </a:r>
            <a:r>
              <a:rPr lang="de-DE" dirty="0" err="1"/>
              <a:t>tif</a:t>
            </a:r>
            <a:r>
              <a:rPr lang="de-DE" dirty="0"/>
              <a:t>-format </a:t>
            </a:r>
            <a:r>
              <a:rPr lang="de-DE" dirty="0" err="1"/>
              <a:t>images</a:t>
            </a:r>
            <a:r>
              <a:rPr lang="de-DE" dirty="0"/>
              <a:t> </a:t>
            </a:r>
            <a:r>
              <a:rPr lang="de-DE" dirty="0" err="1"/>
              <a:t>where</a:t>
            </a:r>
            <a:r>
              <a:rPr lang="de-DE" dirty="0"/>
              <a:t> </a:t>
            </a:r>
            <a:r>
              <a:rPr lang="de-DE" dirty="0" err="1"/>
              <a:t>the</a:t>
            </a:r>
            <a:r>
              <a:rPr lang="de-DE" dirty="0"/>
              <a:t> </a:t>
            </a:r>
            <a:r>
              <a:rPr lang="de-DE" dirty="0" err="1"/>
              <a:t>near-infrared</a:t>
            </a:r>
            <a:r>
              <a:rPr lang="de-DE" dirty="0"/>
              <a:t> </a:t>
            </a:r>
            <a:r>
              <a:rPr lang="de-DE" dirty="0" err="1"/>
              <a:t>channel</a:t>
            </a:r>
            <a:r>
              <a:rPr lang="de-DE" dirty="0"/>
              <a:t> </a:t>
            </a:r>
            <a:r>
              <a:rPr lang="de-DE" dirty="0" err="1"/>
              <a:t>is</a:t>
            </a:r>
            <a:r>
              <a:rPr lang="de-DE" dirty="0"/>
              <a:t> </a:t>
            </a:r>
            <a:r>
              <a:rPr lang="de-DE" dirty="0" err="1"/>
              <a:t>included</a:t>
            </a:r>
            <a:endParaRPr lang="de-DE" dirty="0"/>
          </a:p>
        </p:txBody>
      </p:sp>
    </p:spTree>
    <p:extLst>
      <p:ext uri="{BB962C8B-B14F-4D97-AF65-F5344CB8AC3E}">
        <p14:creationId xmlns:p14="http://schemas.microsoft.com/office/powerpoint/2010/main" val="156028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D2E9E5-989D-FC97-8683-87622F39BECA}"/>
              </a:ext>
            </a:extLst>
          </p:cNvPr>
          <p:cNvSpPr>
            <a:spLocks noGrp="1"/>
          </p:cNvSpPr>
          <p:nvPr>
            <p:ph type="title"/>
          </p:nvPr>
        </p:nvSpPr>
        <p:spPr/>
        <p:txBody>
          <a:bodyPr/>
          <a:lstStyle/>
          <a:p>
            <a:r>
              <a:rPr lang="de-DE" dirty="0" err="1"/>
              <a:t>Proposed</a:t>
            </a:r>
            <a:r>
              <a:rPr lang="de-DE" dirty="0"/>
              <a:t> Workflow </a:t>
            </a:r>
            <a:r>
              <a:rPr lang="de-DE" dirty="0" err="1"/>
              <a:t>for</a:t>
            </a:r>
            <a:r>
              <a:rPr lang="de-DE" dirty="0"/>
              <a:t> </a:t>
            </a:r>
            <a:r>
              <a:rPr lang="de-DE" dirty="0" err="1"/>
              <a:t>creating</a:t>
            </a:r>
            <a:r>
              <a:rPr lang="de-DE" dirty="0"/>
              <a:t> „</a:t>
            </a:r>
            <a:r>
              <a:rPr lang="de-DE" dirty="0" err="1"/>
              <a:t>ground</a:t>
            </a:r>
            <a:r>
              <a:rPr lang="de-DE" dirty="0"/>
              <a:t> </a:t>
            </a:r>
            <a:r>
              <a:rPr lang="de-DE" dirty="0" err="1"/>
              <a:t>truth</a:t>
            </a:r>
            <a:r>
              <a:rPr lang="de-DE" dirty="0"/>
              <a:t>“ (</a:t>
            </a:r>
            <a:r>
              <a:rPr lang="de-DE" dirty="0" err="1"/>
              <a:t>reference</a:t>
            </a:r>
            <a:r>
              <a:rPr lang="de-DE" dirty="0"/>
              <a:t> </a:t>
            </a:r>
            <a:r>
              <a:rPr lang="de-DE" dirty="0" err="1"/>
              <a:t>data</a:t>
            </a:r>
            <a:r>
              <a:rPr lang="de-DE" dirty="0"/>
              <a:t> </a:t>
            </a:r>
            <a:r>
              <a:rPr lang="de-DE" dirty="0" err="1"/>
              <a:t>set</a:t>
            </a:r>
            <a:r>
              <a:rPr lang="de-DE" dirty="0"/>
              <a:t>)</a:t>
            </a:r>
          </a:p>
        </p:txBody>
      </p:sp>
      <p:sp>
        <p:nvSpPr>
          <p:cNvPr id="3" name="Rechteck: obere Ecken, eine abgerundet, eine abgeschnitten 2">
            <a:extLst>
              <a:ext uri="{FF2B5EF4-FFF2-40B4-BE49-F238E27FC236}">
                <a16:creationId xmlns:a16="http://schemas.microsoft.com/office/drawing/2014/main" id="{795644DA-EAB4-8790-7028-63F4194C02E0}"/>
              </a:ext>
            </a:extLst>
          </p:cNvPr>
          <p:cNvSpPr/>
          <p:nvPr/>
        </p:nvSpPr>
        <p:spPr>
          <a:xfrm>
            <a:off x="1097280" y="1928277"/>
            <a:ext cx="2854960" cy="1026160"/>
          </a:xfrm>
          <a:prstGeom prst="snipRoundRect">
            <a:avLst/>
          </a:prstGeom>
          <a:solidFill>
            <a:schemeClr val="accent6">
              <a:lumMod val="75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Segment </a:t>
            </a:r>
            <a:r>
              <a:rPr lang="de-DE" sz="1600" dirty="0" err="1"/>
              <a:t>air</a:t>
            </a:r>
            <a:r>
              <a:rPr lang="de-DE" sz="1600" dirty="0"/>
              <a:t> </a:t>
            </a:r>
            <a:r>
              <a:rPr lang="de-DE" sz="1600" dirty="0" err="1"/>
              <a:t>photographs</a:t>
            </a:r>
            <a:r>
              <a:rPr lang="de-DE" sz="1600" dirty="0"/>
              <a:t> </a:t>
            </a:r>
            <a:r>
              <a:rPr lang="de-DE" sz="1600" dirty="0" err="1"/>
              <a:t>with</a:t>
            </a:r>
            <a:r>
              <a:rPr lang="de-DE" sz="1600" dirty="0"/>
              <a:t> SAM 2</a:t>
            </a:r>
          </a:p>
        </p:txBody>
      </p:sp>
      <p:sp>
        <p:nvSpPr>
          <p:cNvPr id="4" name="Rechteck: obere Ecken, eine abgerundet, eine abgeschnitten 3">
            <a:extLst>
              <a:ext uri="{FF2B5EF4-FFF2-40B4-BE49-F238E27FC236}">
                <a16:creationId xmlns:a16="http://schemas.microsoft.com/office/drawing/2014/main" id="{25652BCF-C246-59F7-696A-863C23CDC7D5}"/>
              </a:ext>
            </a:extLst>
          </p:cNvPr>
          <p:cNvSpPr/>
          <p:nvPr/>
        </p:nvSpPr>
        <p:spPr>
          <a:xfrm>
            <a:off x="4668520" y="1928277"/>
            <a:ext cx="2854960" cy="1026160"/>
          </a:xfrm>
          <a:prstGeom prst="snipRoundRect">
            <a:avLst/>
          </a:prstGeom>
          <a:solidFill>
            <a:schemeClr val="accent6">
              <a:lumMod val="75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Create </a:t>
            </a:r>
            <a:r>
              <a:rPr lang="de-DE" sz="1600" dirty="0" err="1"/>
              <a:t>vector</a:t>
            </a:r>
            <a:r>
              <a:rPr lang="de-DE" sz="1600" dirty="0"/>
              <a:t>-file </a:t>
            </a:r>
            <a:r>
              <a:rPr lang="de-DE" sz="1600" dirty="0" err="1"/>
              <a:t>maps</a:t>
            </a:r>
            <a:r>
              <a:rPr lang="de-DE" sz="1600" dirty="0"/>
              <a:t> </a:t>
            </a:r>
            <a:r>
              <a:rPr lang="de-DE" sz="1600" dirty="0" err="1"/>
              <a:t>from</a:t>
            </a:r>
            <a:r>
              <a:rPr lang="de-DE" sz="1600" dirty="0"/>
              <a:t> </a:t>
            </a:r>
            <a:r>
              <a:rPr lang="de-DE" sz="1600" dirty="0" err="1"/>
              <a:t>segmentation</a:t>
            </a:r>
            <a:r>
              <a:rPr lang="de-DE" sz="1600" dirty="0"/>
              <a:t> </a:t>
            </a:r>
            <a:r>
              <a:rPr lang="de-DE" sz="1600" dirty="0" err="1"/>
              <a:t>output</a:t>
            </a:r>
            <a:endParaRPr lang="de-DE" sz="1600" dirty="0"/>
          </a:p>
        </p:txBody>
      </p:sp>
      <p:sp>
        <p:nvSpPr>
          <p:cNvPr id="5" name="Rechteck: obere Ecken, eine abgerundet, eine abgeschnitten 4">
            <a:extLst>
              <a:ext uri="{FF2B5EF4-FFF2-40B4-BE49-F238E27FC236}">
                <a16:creationId xmlns:a16="http://schemas.microsoft.com/office/drawing/2014/main" id="{F123622E-FAD6-3D89-6288-778ED39ABCCF}"/>
              </a:ext>
            </a:extLst>
          </p:cNvPr>
          <p:cNvSpPr/>
          <p:nvPr/>
        </p:nvSpPr>
        <p:spPr>
          <a:xfrm>
            <a:off x="8239760" y="1928277"/>
            <a:ext cx="2854960" cy="1026160"/>
          </a:xfrm>
          <a:prstGeom prst="snipRoundRect">
            <a:avLst/>
          </a:prstGeom>
          <a:solidFill>
            <a:schemeClr val="accent6">
              <a:lumMod val="75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Peer review </a:t>
            </a:r>
            <a:r>
              <a:rPr lang="de-DE" sz="1600" dirty="0" err="1"/>
              <a:t>created</a:t>
            </a:r>
            <a:r>
              <a:rPr lang="de-DE" sz="1600" dirty="0"/>
              <a:t> </a:t>
            </a:r>
            <a:r>
              <a:rPr lang="de-DE" sz="1600" dirty="0" err="1"/>
              <a:t>maps</a:t>
            </a:r>
            <a:endParaRPr lang="de-DE" sz="1600" dirty="0"/>
          </a:p>
        </p:txBody>
      </p:sp>
      <p:sp>
        <p:nvSpPr>
          <p:cNvPr id="6" name="Rechteck: obere Ecken abgeschnitten 5">
            <a:extLst>
              <a:ext uri="{FF2B5EF4-FFF2-40B4-BE49-F238E27FC236}">
                <a16:creationId xmlns:a16="http://schemas.microsoft.com/office/drawing/2014/main" id="{C6693AED-D21B-3CA0-009E-459851DBB140}"/>
              </a:ext>
            </a:extLst>
          </p:cNvPr>
          <p:cNvSpPr/>
          <p:nvPr/>
        </p:nvSpPr>
        <p:spPr>
          <a:xfrm>
            <a:off x="1097280" y="3145354"/>
            <a:ext cx="2854960" cy="875883"/>
          </a:xfrm>
          <a:prstGeom prst="snip2Same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Who:</a:t>
            </a:r>
            <a:r>
              <a:rPr lang="de-DE" dirty="0">
                <a:solidFill>
                  <a:schemeClr val="tx1"/>
                </a:solidFill>
              </a:rPr>
              <a:t> Isabella and Dorothea – </a:t>
            </a:r>
            <a:r>
              <a:rPr lang="de-DE" dirty="0" err="1">
                <a:solidFill>
                  <a:schemeClr val="tx1"/>
                </a:solidFill>
              </a:rPr>
              <a:t>potentially</a:t>
            </a:r>
            <a:r>
              <a:rPr lang="de-DE" dirty="0">
                <a:solidFill>
                  <a:schemeClr val="tx1"/>
                </a:solidFill>
              </a:rPr>
              <a:t> 2 </a:t>
            </a:r>
            <a:r>
              <a:rPr lang="de-DE" dirty="0" err="1">
                <a:solidFill>
                  <a:schemeClr val="tx1"/>
                </a:solidFill>
              </a:rPr>
              <a:t>more</a:t>
            </a:r>
            <a:r>
              <a:rPr lang="de-DE" dirty="0">
                <a:solidFill>
                  <a:schemeClr val="tx1"/>
                </a:solidFill>
              </a:rPr>
              <a:t> </a:t>
            </a:r>
            <a:r>
              <a:rPr lang="de-DE" dirty="0" err="1">
                <a:solidFill>
                  <a:schemeClr val="tx1"/>
                </a:solidFill>
              </a:rPr>
              <a:t>volunteers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adequate</a:t>
            </a:r>
            <a:r>
              <a:rPr lang="de-DE" dirty="0">
                <a:solidFill>
                  <a:schemeClr val="tx1"/>
                </a:solidFill>
              </a:rPr>
              <a:t> </a:t>
            </a:r>
            <a:r>
              <a:rPr lang="de-DE" dirty="0" err="1">
                <a:solidFill>
                  <a:schemeClr val="tx1"/>
                </a:solidFill>
              </a:rPr>
              <a:t>hardware</a:t>
            </a:r>
            <a:endParaRPr lang="de-DE" dirty="0">
              <a:solidFill>
                <a:schemeClr val="tx1"/>
              </a:solidFill>
            </a:endParaRPr>
          </a:p>
        </p:txBody>
      </p:sp>
      <p:sp>
        <p:nvSpPr>
          <p:cNvPr id="7" name="Rechteck 6">
            <a:extLst>
              <a:ext uri="{FF2B5EF4-FFF2-40B4-BE49-F238E27FC236}">
                <a16:creationId xmlns:a16="http://schemas.microsoft.com/office/drawing/2014/main" id="{4D3559DC-3D2A-45DE-A38A-D40743B3B7C6}"/>
              </a:ext>
            </a:extLst>
          </p:cNvPr>
          <p:cNvSpPr/>
          <p:nvPr/>
        </p:nvSpPr>
        <p:spPr>
          <a:xfrm>
            <a:off x="1097280" y="4021237"/>
            <a:ext cx="2854960" cy="205232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err="1">
                <a:solidFill>
                  <a:schemeClr val="tx1"/>
                </a:solidFill>
              </a:rPr>
              <a:t>How</a:t>
            </a:r>
            <a:r>
              <a:rPr lang="de-DE" b="1" dirty="0">
                <a:solidFill>
                  <a:schemeClr val="tx1"/>
                </a:solidFill>
              </a:rPr>
              <a:t>:</a:t>
            </a:r>
            <a:r>
              <a:rPr lang="de-DE" dirty="0">
                <a:solidFill>
                  <a:schemeClr val="tx1"/>
                </a:solidFill>
              </a:rPr>
              <a:t> </a:t>
            </a:r>
            <a:r>
              <a:rPr lang="de-DE" dirty="0" err="1">
                <a:solidFill>
                  <a:schemeClr val="tx1"/>
                </a:solidFill>
              </a:rPr>
              <a:t>use</a:t>
            </a:r>
            <a:r>
              <a:rPr lang="de-DE" dirty="0">
                <a:solidFill>
                  <a:schemeClr val="tx1"/>
                </a:solidFill>
              </a:rPr>
              <a:t> </a:t>
            </a:r>
            <a:r>
              <a:rPr lang="de-DE" dirty="0" err="1">
                <a:solidFill>
                  <a:schemeClr val="tx1"/>
                </a:solidFill>
              </a:rPr>
              <a:t>notebook</a:t>
            </a:r>
            <a:r>
              <a:rPr lang="de-DE" dirty="0">
                <a:solidFill>
                  <a:schemeClr val="tx1"/>
                </a:solidFill>
              </a:rPr>
              <a:t> </a:t>
            </a:r>
            <a:r>
              <a:rPr lang="de-DE" dirty="0" err="1">
                <a:solidFill>
                  <a:schemeClr val="tx1"/>
                </a:solidFill>
              </a:rPr>
              <a:t>adapted</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local-machine</a:t>
            </a:r>
            <a:r>
              <a:rPr lang="de-DE" dirty="0">
                <a:solidFill>
                  <a:schemeClr val="tx1"/>
                </a:solidFill>
              </a:rPr>
              <a:t> </a:t>
            </a:r>
            <a:r>
              <a:rPr lang="de-DE" dirty="0" err="1">
                <a:solidFill>
                  <a:schemeClr val="tx1"/>
                </a:solidFill>
              </a:rPr>
              <a:t>set-up</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model</a:t>
            </a:r>
            <a:r>
              <a:rPr lang="de-DE" dirty="0">
                <a:solidFill>
                  <a:schemeClr val="tx1"/>
                </a:solidFill>
              </a:rPr>
              <a:t> </a:t>
            </a:r>
            <a:r>
              <a:rPr lang="de-DE" dirty="0" err="1">
                <a:solidFill>
                  <a:schemeClr val="tx1"/>
                </a:solidFill>
              </a:rPr>
              <a:t>creators</a:t>
            </a:r>
            <a:r>
              <a:rPr lang="de-DE" dirty="0">
                <a:solidFill>
                  <a:schemeClr val="tx1"/>
                </a:solidFill>
              </a:rPr>
              <a:t>‘ </a:t>
            </a:r>
            <a:r>
              <a:rPr lang="de-DE" dirty="0" err="1">
                <a:solidFill>
                  <a:schemeClr val="tx1"/>
                </a:solidFill>
              </a:rPr>
              <a:t>instructions</a:t>
            </a:r>
            <a:r>
              <a:rPr lang="de-DE" dirty="0">
                <a:solidFill>
                  <a:schemeClr val="tx1"/>
                </a:solidFill>
              </a:rPr>
              <a:t> (https://colab.research.google.com/github/roboflow-ai/notebooks/blob/main/notebooks/how-to-segment-images-with-sam-2.ipynb)</a:t>
            </a:r>
          </a:p>
        </p:txBody>
      </p:sp>
      <p:sp>
        <p:nvSpPr>
          <p:cNvPr id="8" name="Rechteck: obere Ecken abgeschnitten 7">
            <a:extLst>
              <a:ext uri="{FF2B5EF4-FFF2-40B4-BE49-F238E27FC236}">
                <a16:creationId xmlns:a16="http://schemas.microsoft.com/office/drawing/2014/main" id="{84DF03FE-4DE3-4A67-EE27-64CB96DA1202}"/>
              </a:ext>
            </a:extLst>
          </p:cNvPr>
          <p:cNvSpPr/>
          <p:nvPr/>
        </p:nvSpPr>
        <p:spPr>
          <a:xfrm>
            <a:off x="4668520" y="3145354"/>
            <a:ext cx="2854960" cy="875883"/>
          </a:xfrm>
          <a:prstGeom prst="snip2Same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Who:</a:t>
            </a:r>
            <a:r>
              <a:rPr lang="de-DE" dirty="0">
                <a:solidFill>
                  <a:schemeClr val="tx1"/>
                </a:solidFill>
              </a:rPr>
              <a:t> </a:t>
            </a:r>
            <a:r>
              <a:rPr lang="de-DE" dirty="0" err="1">
                <a:solidFill>
                  <a:schemeClr val="tx1"/>
                </a:solidFill>
              </a:rPr>
              <a:t>ideally</a:t>
            </a:r>
            <a:r>
              <a:rPr lang="de-DE" dirty="0">
                <a:solidFill>
                  <a:schemeClr val="tx1"/>
                </a:solidFill>
              </a:rPr>
              <a:t> 52 </a:t>
            </a:r>
            <a:r>
              <a:rPr lang="de-DE" dirty="0" err="1">
                <a:solidFill>
                  <a:schemeClr val="tx1"/>
                </a:solidFill>
              </a:rPr>
              <a:t>volunteers</a:t>
            </a:r>
            <a:r>
              <a:rPr lang="de-DE" dirty="0">
                <a:solidFill>
                  <a:schemeClr val="tx1"/>
                </a:solidFill>
              </a:rPr>
              <a:t> so </a:t>
            </a:r>
            <a:r>
              <a:rPr lang="de-DE" dirty="0" err="1">
                <a:solidFill>
                  <a:schemeClr val="tx1"/>
                </a:solidFill>
              </a:rPr>
              <a:t>that</a:t>
            </a:r>
            <a:r>
              <a:rPr lang="de-DE" dirty="0">
                <a:solidFill>
                  <a:schemeClr val="tx1"/>
                </a:solidFill>
              </a:rPr>
              <a:t> </a:t>
            </a:r>
            <a:r>
              <a:rPr lang="de-DE" dirty="0" err="1">
                <a:solidFill>
                  <a:schemeClr val="tx1"/>
                </a:solidFill>
              </a:rPr>
              <a:t>every</a:t>
            </a:r>
            <a:r>
              <a:rPr lang="de-DE" dirty="0">
                <a:solidFill>
                  <a:schemeClr val="tx1"/>
                </a:solidFill>
              </a:rPr>
              <a:t> </a:t>
            </a:r>
            <a:r>
              <a:rPr lang="de-DE" dirty="0" err="1">
                <a:solidFill>
                  <a:schemeClr val="tx1"/>
                </a:solidFill>
              </a:rPr>
              <a:t>volunteer</a:t>
            </a:r>
            <a:r>
              <a:rPr lang="de-DE" dirty="0">
                <a:solidFill>
                  <a:schemeClr val="tx1"/>
                </a:solidFill>
              </a:rPr>
              <a:t> </a:t>
            </a:r>
            <a:r>
              <a:rPr lang="de-DE" dirty="0" err="1">
                <a:solidFill>
                  <a:schemeClr val="tx1"/>
                </a:solidFill>
              </a:rPr>
              <a:t>gets</a:t>
            </a:r>
            <a:r>
              <a:rPr lang="de-DE" dirty="0">
                <a:solidFill>
                  <a:schemeClr val="tx1"/>
                </a:solidFill>
              </a:rPr>
              <a:t> 6 </a:t>
            </a:r>
            <a:r>
              <a:rPr lang="de-DE" dirty="0" err="1">
                <a:solidFill>
                  <a:schemeClr val="tx1"/>
                </a:solidFill>
              </a:rPr>
              <a:t>images</a:t>
            </a:r>
            <a:endParaRPr lang="de-DE" dirty="0">
              <a:solidFill>
                <a:schemeClr val="tx1"/>
              </a:solidFill>
            </a:endParaRPr>
          </a:p>
        </p:txBody>
      </p:sp>
      <p:sp>
        <p:nvSpPr>
          <p:cNvPr id="9" name="Rechteck 8">
            <a:extLst>
              <a:ext uri="{FF2B5EF4-FFF2-40B4-BE49-F238E27FC236}">
                <a16:creationId xmlns:a16="http://schemas.microsoft.com/office/drawing/2014/main" id="{6BE0F6B1-3F9F-D55F-8CF9-A45BE8FF72DD}"/>
              </a:ext>
            </a:extLst>
          </p:cNvPr>
          <p:cNvSpPr/>
          <p:nvPr/>
        </p:nvSpPr>
        <p:spPr>
          <a:xfrm>
            <a:off x="4668520" y="4021237"/>
            <a:ext cx="2854960" cy="205232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err="1">
                <a:solidFill>
                  <a:schemeClr val="tx1"/>
                </a:solidFill>
              </a:rPr>
              <a:t>How</a:t>
            </a:r>
            <a:r>
              <a:rPr lang="de-DE" b="1" dirty="0">
                <a:solidFill>
                  <a:schemeClr val="tx1"/>
                </a:solidFill>
              </a:rPr>
              <a:t>:</a:t>
            </a:r>
            <a:r>
              <a:rPr lang="de-DE" dirty="0">
                <a:solidFill>
                  <a:schemeClr val="tx1"/>
                </a:solidFill>
              </a:rPr>
              <a:t> </a:t>
            </a:r>
          </a:p>
          <a:p>
            <a:r>
              <a:rPr lang="de-DE" sz="1200" dirty="0">
                <a:solidFill>
                  <a:schemeClr val="tx1"/>
                </a:solidFill>
              </a:rPr>
              <a:t>- </a:t>
            </a:r>
            <a:r>
              <a:rPr lang="de-DE" sz="1200" dirty="0" err="1">
                <a:solidFill>
                  <a:schemeClr val="tx1"/>
                </a:solidFill>
              </a:rPr>
              <a:t>Receive</a:t>
            </a:r>
            <a:r>
              <a:rPr lang="de-DE" sz="1200" dirty="0">
                <a:solidFill>
                  <a:schemeClr val="tx1"/>
                </a:solidFill>
              </a:rPr>
              <a:t> original </a:t>
            </a:r>
            <a:r>
              <a:rPr lang="de-DE" sz="1200" dirty="0" err="1">
                <a:solidFill>
                  <a:schemeClr val="tx1"/>
                </a:solidFill>
              </a:rPr>
              <a:t>images</a:t>
            </a:r>
            <a:r>
              <a:rPr lang="de-DE" sz="1200" dirty="0">
                <a:solidFill>
                  <a:schemeClr val="tx1"/>
                </a:solidFill>
              </a:rPr>
              <a:t> </a:t>
            </a:r>
            <a:r>
              <a:rPr lang="de-DE" sz="1200" dirty="0" err="1">
                <a:solidFill>
                  <a:schemeClr val="tx1"/>
                </a:solidFill>
              </a:rPr>
              <a:t>with</a:t>
            </a:r>
            <a:r>
              <a:rPr lang="de-DE" sz="1200" dirty="0">
                <a:solidFill>
                  <a:schemeClr val="tx1"/>
                </a:solidFill>
              </a:rPr>
              <a:t> </a:t>
            </a:r>
            <a:r>
              <a:rPr lang="de-DE" sz="1200" dirty="0" err="1">
                <a:solidFill>
                  <a:schemeClr val="tx1"/>
                </a:solidFill>
              </a:rPr>
              <a:t>their</a:t>
            </a:r>
            <a:r>
              <a:rPr lang="de-DE" sz="1200" dirty="0">
                <a:solidFill>
                  <a:schemeClr val="tx1"/>
                </a:solidFill>
              </a:rPr>
              <a:t> </a:t>
            </a:r>
            <a:r>
              <a:rPr lang="de-DE" sz="1200" dirty="0" err="1">
                <a:solidFill>
                  <a:schemeClr val="tx1"/>
                </a:solidFill>
              </a:rPr>
              <a:t>segmentation</a:t>
            </a:r>
            <a:r>
              <a:rPr lang="de-DE" sz="1200" dirty="0">
                <a:solidFill>
                  <a:schemeClr val="tx1"/>
                </a:solidFill>
              </a:rPr>
              <a:t> </a:t>
            </a:r>
            <a:r>
              <a:rPr lang="de-DE" sz="1200" dirty="0" err="1">
                <a:solidFill>
                  <a:schemeClr val="tx1"/>
                </a:solidFill>
              </a:rPr>
              <a:t>outcomes</a:t>
            </a:r>
            <a:r>
              <a:rPr lang="de-DE" sz="1200" dirty="0">
                <a:solidFill>
                  <a:schemeClr val="tx1"/>
                </a:solidFill>
              </a:rPr>
              <a:t> (</a:t>
            </a:r>
            <a:r>
              <a:rPr lang="de-DE" sz="1200" dirty="0" err="1">
                <a:solidFill>
                  <a:schemeClr val="tx1"/>
                </a:solidFill>
              </a:rPr>
              <a:t>binary</a:t>
            </a:r>
            <a:r>
              <a:rPr lang="de-DE" sz="1200" dirty="0">
                <a:solidFill>
                  <a:schemeClr val="tx1"/>
                </a:solidFill>
              </a:rPr>
              <a:t> </a:t>
            </a:r>
            <a:r>
              <a:rPr lang="de-DE" sz="1200" dirty="0" err="1">
                <a:solidFill>
                  <a:schemeClr val="tx1"/>
                </a:solidFill>
              </a:rPr>
              <a:t>masks</a:t>
            </a:r>
            <a:r>
              <a:rPr lang="de-DE" sz="1200" dirty="0">
                <a:solidFill>
                  <a:schemeClr val="tx1"/>
                </a:solidFill>
              </a:rPr>
              <a:t>)</a:t>
            </a:r>
          </a:p>
          <a:p>
            <a:r>
              <a:rPr lang="de-DE" sz="1200" dirty="0">
                <a:solidFill>
                  <a:schemeClr val="tx1"/>
                </a:solidFill>
              </a:rPr>
              <a:t>- </a:t>
            </a:r>
            <a:r>
              <a:rPr lang="de-DE" sz="1200" dirty="0" err="1">
                <a:solidFill>
                  <a:schemeClr val="tx1"/>
                </a:solidFill>
              </a:rPr>
              <a:t>Convert</a:t>
            </a:r>
            <a:r>
              <a:rPr lang="de-DE" sz="1200" dirty="0">
                <a:solidFill>
                  <a:schemeClr val="tx1"/>
                </a:solidFill>
              </a:rPr>
              <a:t> </a:t>
            </a:r>
            <a:r>
              <a:rPr lang="de-DE" sz="1200" dirty="0" err="1">
                <a:solidFill>
                  <a:schemeClr val="tx1"/>
                </a:solidFill>
              </a:rPr>
              <a:t>raster</a:t>
            </a:r>
            <a:r>
              <a:rPr lang="de-DE" sz="1200" dirty="0">
                <a:solidFill>
                  <a:schemeClr val="tx1"/>
                </a:solidFill>
              </a:rPr>
              <a:t> </a:t>
            </a:r>
            <a:r>
              <a:rPr lang="de-DE" sz="1200" dirty="0" err="1">
                <a:solidFill>
                  <a:schemeClr val="tx1"/>
                </a:solidFill>
              </a:rPr>
              <a:t>data</a:t>
            </a:r>
            <a:r>
              <a:rPr lang="de-DE" sz="1200" dirty="0">
                <a:solidFill>
                  <a:schemeClr val="tx1"/>
                </a:solidFill>
              </a:rPr>
              <a:t> </a:t>
            </a:r>
            <a:r>
              <a:rPr lang="de-DE" sz="1200" dirty="0" err="1">
                <a:solidFill>
                  <a:schemeClr val="tx1"/>
                </a:solidFill>
              </a:rPr>
              <a:t>of</a:t>
            </a:r>
            <a:r>
              <a:rPr lang="de-DE" sz="1200" dirty="0">
                <a:solidFill>
                  <a:schemeClr val="tx1"/>
                </a:solidFill>
              </a:rPr>
              <a:t> </a:t>
            </a:r>
            <a:r>
              <a:rPr lang="de-DE" sz="1200" dirty="0" err="1">
                <a:solidFill>
                  <a:schemeClr val="tx1"/>
                </a:solidFill>
              </a:rPr>
              <a:t>masks</a:t>
            </a:r>
            <a:r>
              <a:rPr lang="de-DE" sz="1200" dirty="0">
                <a:solidFill>
                  <a:schemeClr val="tx1"/>
                </a:solidFill>
              </a:rPr>
              <a:t> </a:t>
            </a:r>
            <a:r>
              <a:rPr lang="de-DE" sz="1200" dirty="0" err="1">
                <a:solidFill>
                  <a:schemeClr val="tx1"/>
                </a:solidFill>
              </a:rPr>
              <a:t>to</a:t>
            </a:r>
            <a:r>
              <a:rPr lang="de-DE" sz="1200" dirty="0">
                <a:solidFill>
                  <a:schemeClr val="tx1"/>
                </a:solidFill>
              </a:rPr>
              <a:t> </a:t>
            </a:r>
            <a:r>
              <a:rPr lang="de-DE" sz="1200" dirty="0" err="1">
                <a:solidFill>
                  <a:schemeClr val="tx1"/>
                </a:solidFill>
              </a:rPr>
              <a:t>vector</a:t>
            </a:r>
            <a:r>
              <a:rPr lang="de-DE" sz="1200" dirty="0">
                <a:solidFill>
                  <a:schemeClr val="tx1"/>
                </a:solidFill>
              </a:rPr>
              <a:t> </a:t>
            </a:r>
            <a:r>
              <a:rPr lang="de-DE" sz="1200" dirty="0" err="1">
                <a:solidFill>
                  <a:schemeClr val="tx1"/>
                </a:solidFill>
              </a:rPr>
              <a:t>data</a:t>
            </a:r>
            <a:r>
              <a:rPr lang="de-DE" sz="1200" dirty="0">
                <a:solidFill>
                  <a:schemeClr val="tx1"/>
                </a:solidFill>
              </a:rPr>
              <a:t> </a:t>
            </a:r>
            <a:r>
              <a:rPr lang="de-DE" sz="1200" dirty="0" err="1">
                <a:solidFill>
                  <a:schemeClr val="tx1"/>
                </a:solidFill>
              </a:rPr>
              <a:t>according</a:t>
            </a:r>
            <a:r>
              <a:rPr lang="de-DE" sz="1200" dirty="0">
                <a:solidFill>
                  <a:schemeClr val="tx1"/>
                </a:solidFill>
              </a:rPr>
              <a:t> </a:t>
            </a:r>
            <a:r>
              <a:rPr lang="de-DE" sz="1200" dirty="0" err="1">
                <a:solidFill>
                  <a:schemeClr val="tx1"/>
                </a:solidFill>
              </a:rPr>
              <a:t>to</a:t>
            </a:r>
            <a:r>
              <a:rPr lang="de-DE" sz="1200" dirty="0">
                <a:solidFill>
                  <a:schemeClr val="tx1"/>
                </a:solidFill>
              </a:rPr>
              <a:t> </a:t>
            </a:r>
            <a:r>
              <a:rPr lang="de-DE" sz="1200" dirty="0" err="1">
                <a:solidFill>
                  <a:schemeClr val="tx1"/>
                </a:solidFill>
              </a:rPr>
              <a:t>standardized</a:t>
            </a:r>
            <a:r>
              <a:rPr lang="de-DE" sz="1200" dirty="0">
                <a:solidFill>
                  <a:schemeClr val="tx1"/>
                </a:solidFill>
              </a:rPr>
              <a:t> </a:t>
            </a:r>
            <a:r>
              <a:rPr lang="de-DE" sz="1200" dirty="0" err="1">
                <a:solidFill>
                  <a:schemeClr val="tx1"/>
                </a:solidFill>
              </a:rPr>
              <a:t>protocol</a:t>
            </a:r>
            <a:endParaRPr lang="de-DE" sz="1200" dirty="0">
              <a:solidFill>
                <a:schemeClr val="tx1"/>
              </a:solidFill>
            </a:endParaRPr>
          </a:p>
          <a:p>
            <a:r>
              <a:rPr lang="de-DE" sz="1200" dirty="0">
                <a:solidFill>
                  <a:schemeClr val="tx1"/>
                </a:solidFill>
              </a:rPr>
              <a:t>- Cluster </a:t>
            </a:r>
            <a:r>
              <a:rPr lang="de-DE" sz="1200" dirty="0" err="1">
                <a:solidFill>
                  <a:schemeClr val="tx1"/>
                </a:solidFill>
              </a:rPr>
              <a:t>segments</a:t>
            </a:r>
            <a:r>
              <a:rPr lang="de-DE" sz="1200" dirty="0">
                <a:solidFill>
                  <a:schemeClr val="tx1"/>
                </a:solidFill>
              </a:rPr>
              <a:t> </a:t>
            </a:r>
            <a:r>
              <a:rPr lang="de-DE" sz="1200" dirty="0" err="1">
                <a:solidFill>
                  <a:schemeClr val="tx1"/>
                </a:solidFill>
              </a:rPr>
              <a:t>into</a:t>
            </a:r>
            <a:r>
              <a:rPr lang="de-DE" sz="1200" dirty="0">
                <a:solidFill>
                  <a:schemeClr val="tx1"/>
                </a:solidFill>
              </a:rPr>
              <a:t> </a:t>
            </a:r>
            <a:r>
              <a:rPr lang="de-DE" sz="1200" dirty="0" err="1">
                <a:solidFill>
                  <a:schemeClr val="tx1"/>
                </a:solidFill>
              </a:rPr>
              <a:t>pre-defined</a:t>
            </a:r>
            <a:r>
              <a:rPr lang="de-DE" sz="1200" dirty="0">
                <a:solidFill>
                  <a:schemeClr val="tx1"/>
                </a:solidFill>
              </a:rPr>
              <a:t> </a:t>
            </a:r>
            <a:r>
              <a:rPr lang="de-DE" sz="1200" dirty="0" err="1">
                <a:solidFill>
                  <a:schemeClr val="tx1"/>
                </a:solidFill>
              </a:rPr>
              <a:t>classes</a:t>
            </a:r>
            <a:endParaRPr lang="de-DE" sz="1200" dirty="0">
              <a:solidFill>
                <a:schemeClr val="tx1"/>
              </a:solidFill>
            </a:endParaRPr>
          </a:p>
          <a:p>
            <a:r>
              <a:rPr lang="de-DE" sz="1200" dirty="0">
                <a:solidFill>
                  <a:schemeClr val="tx1"/>
                </a:solidFill>
              </a:rPr>
              <a:t>- </a:t>
            </a:r>
            <a:r>
              <a:rPr lang="de-DE" sz="1200" dirty="0" err="1">
                <a:solidFill>
                  <a:schemeClr val="tx1"/>
                </a:solidFill>
              </a:rPr>
              <a:t>Inspect</a:t>
            </a:r>
            <a:r>
              <a:rPr lang="de-DE" sz="1200" dirty="0">
                <a:solidFill>
                  <a:schemeClr val="tx1"/>
                </a:solidFill>
              </a:rPr>
              <a:t> </a:t>
            </a:r>
            <a:r>
              <a:rPr lang="de-DE" sz="1200" dirty="0" err="1">
                <a:solidFill>
                  <a:schemeClr val="tx1"/>
                </a:solidFill>
              </a:rPr>
              <a:t>labelling</a:t>
            </a:r>
            <a:r>
              <a:rPr lang="de-DE" sz="1200" dirty="0">
                <a:solidFill>
                  <a:schemeClr val="tx1"/>
                </a:solidFill>
              </a:rPr>
              <a:t> </a:t>
            </a:r>
            <a:r>
              <a:rPr lang="de-DE" sz="1200" dirty="0" err="1">
                <a:solidFill>
                  <a:schemeClr val="tx1"/>
                </a:solidFill>
              </a:rPr>
              <a:t>visually</a:t>
            </a:r>
            <a:r>
              <a:rPr lang="de-DE" sz="1200" dirty="0">
                <a:solidFill>
                  <a:schemeClr val="tx1"/>
                </a:solidFill>
              </a:rPr>
              <a:t> </a:t>
            </a:r>
            <a:r>
              <a:rPr lang="de-DE" sz="1200" dirty="0" err="1">
                <a:solidFill>
                  <a:schemeClr val="tx1"/>
                </a:solidFill>
              </a:rPr>
              <a:t>using</a:t>
            </a:r>
            <a:r>
              <a:rPr lang="de-DE" sz="1200" dirty="0">
                <a:solidFill>
                  <a:schemeClr val="tx1"/>
                </a:solidFill>
              </a:rPr>
              <a:t> QGIS</a:t>
            </a:r>
          </a:p>
          <a:p>
            <a:endParaRPr lang="de-DE" sz="1200" dirty="0">
              <a:solidFill>
                <a:schemeClr val="tx1"/>
              </a:solidFill>
            </a:endParaRPr>
          </a:p>
        </p:txBody>
      </p:sp>
      <p:sp>
        <p:nvSpPr>
          <p:cNvPr id="10" name="Rechteck: obere Ecken abgeschnitten 9">
            <a:extLst>
              <a:ext uri="{FF2B5EF4-FFF2-40B4-BE49-F238E27FC236}">
                <a16:creationId xmlns:a16="http://schemas.microsoft.com/office/drawing/2014/main" id="{5F58E2B8-EF3C-FB6A-2EC9-D2A2CD673AC9}"/>
              </a:ext>
            </a:extLst>
          </p:cNvPr>
          <p:cNvSpPr/>
          <p:nvPr/>
        </p:nvSpPr>
        <p:spPr>
          <a:xfrm>
            <a:off x="8239760" y="3145354"/>
            <a:ext cx="2854960" cy="875883"/>
          </a:xfrm>
          <a:prstGeom prst="snip2Same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Who:</a:t>
            </a:r>
            <a:r>
              <a:rPr lang="de-DE" dirty="0">
                <a:solidFill>
                  <a:schemeClr val="tx1"/>
                </a:solidFill>
              </a:rPr>
              <a:t> </a:t>
            </a:r>
            <a:r>
              <a:rPr lang="de-DE" dirty="0" err="1">
                <a:solidFill>
                  <a:schemeClr val="tx1"/>
                </a:solidFill>
              </a:rPr>
              <a:t>ideally</a:t>
            </a:r>
            <a:r>
              <a:rPr lang="de-DE" dirty="0">
                <a:solidFill>
                  <a:schemeClr val="tx1"/>
                </a:solidFill>
              </a:rPr>
              <a:t> 52 </a:t>
            </a:r>
            <a:r>
              <a:rPr lang="de-DE" dirty="0" err="1">
                <a:solidFill>
                  <a:schemeClr val="tx1"/>
                </a:solidFill>
              </a:rPr>
              <a:t>volunteers</a:t>
            </a:r>
            <a:r>
              <a:rPr lang="de-DE" dirty="0">
                <a:solidFill>
                  <a:schemeClr val="tx1"/>
                </a:solidFill>
              </a:rPr>
              <a:t> so </a:t>
            </a:r>
            <a:r>
              <a:rPr lang="de-DE" dirty="0" err="1">
                <a:solidFill>
                  <a:schemeClr val="tx1"/>
                </a:solidFill>
              </a:rPr>
              <a:t>that</a:t>
            </a:r>
            <a:r>
              <a:rPr lang="de-DE" dirty="0">
                <a:solidFill>
                  <a:schemeClr val="tx1"/>
                </a:solidFill>
              </a:rPr>
              <a:t> </a:t>
            </a:r>
            <a:r>
              <a:rPr lang="de-DE" dirty="0" err="1">
                <a:solidFill>
                  <a:schemeClr val="tx1"/>
                </a:solidFill>
              </a:rPr>
              <a:t>every</a:t>
            </a:r>
            <a:r>
              <a:rPr lang="de-DE" dirty="0">
                <a:solidFill>
                  <a:schemeClr val="tx1"/>
                </a:solidFill>
              </a:rPr>
              <a:t> </a:t>
            </a:r>
            <a:r>
              <a:rPr lang="de-DE" dirty="0" err="1">
                <a:solidFill>
                  <a:schemeClr val="tx1"/>
                </a:solidFill>
              </a:rPr>
              <a:t>volunteer</a:t>
            </a:r>
            <a:r>
              <a:rPr lang="de-DE" dirty="0">
                <a:solidFill>
                  <a:schemeClr val="tx1"/>
                </a:solidFill>
              </a:rPr>
              <a:t> </a:t>
            </a:r>
            <a:r>
              <a:rPr lang="de-DE" dirty="0" err="1">
                <a:solidFill>
                  <a:schemeClr val="tx1"/>
                </a:solidFill>
              </a:rPr>
              <a:t>gets</a:t>
            </a:r>
            <a:r>
              <a:rPr lang="de-DE" dirty="0">
                <a:solidFill>
                  <a:schemeClr val="tx1"/>
                </a:solidFill>
              </a:rPr>
              <a:t> 6 </a:t>
            </a:r>
            <a:r>
              <a:rPr lang="de-DE" dirty="0" err="1">
                <a:solidFill>
                  <a:schemeClr val="tx1"/>
                </a:solidFill>
              </a:rPr>
              <a:t>images</a:t>
            </a:r>
            <a:endParaRPr lang="de-DE" dirty="0">
              <a:solidFill>
                <a:schemeClr val="tx1"/>
              </a:solidFill>
            </a:endParaRPr>
          </a:p>
        </p:txBody>
      </p:sp>
      <p:sp>
        <p:nvSpPr>
          <p:cNvPr id="11" name="Rechteck 10">
            <a:extLst>
              <a:ext uri="{FF2B5EF4-FFF2-40B4-BE49-F238E27FC236}">
                <a16:creationId xmlns:a16="http://schemas.microsoft.com/office/drawing/2014/main" id="{DC63C83E-F35A-C59F-A21E-5CAAAE331602}"/>
              </a:ext>
            </a:extLst>
          </p:cNvPr>
          <p:cNvSpPr/>
          <p:nvPr/>
        </p:nvSpPr>
        <p:spPr>
          <a:xfrm>
            <a:off x="8239760" y="4021237"/>
            <a:ext cx="2854960" cy="205232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err="1">
                <a:solidFill>
                  <a:schemeClr val="tx1"/>
                </a:solidFill>
              </a:rPr>
              <a:t>How</a:t>
            </a:r>
            <a:r>
              <a:rPr lang="de-DE" b="1" dirty="0">
                <a:solidFill>
                  <a:schemeClr val="tx1"/>
                </a:solidFill>
              </a:rPr>
              <a:t>:</a:t>
            </a:r>
            <a:r>
              <a:rPr lang="de-DE" dirty="0">
                <a:solidFill>
                  <a:schemeClr val="tx1"/>
                </a:solidFill>
              </a:rPr>
              <a:t> </a:t>
            </a:r>
          </a:p>
          <a:p>
            <a:r>
              <a:rPr lang="de-DE" sz="1200" dirty="0">
                <a:solidFill>
                  <a:schemeClr val="tx1"/>
                </a:solidFill>
              </a:rPr>
              <a:t>- </a:t>
            </a:r>
            <a:r>
              <a:rPr lang="de-DE" sz="1200" dirty="0" err="1">
                <a:solidFill>
                  <a:schemeClr val="tx1"/>
                </a:solidFill>
              </a:rPr>
              <a:t>Receive</a:t>
            </a:r>
            <a:r>
              <a:rPr lang="de-DE" sz="1200" dirty="0">
                <a:solidFill>
                  <a:schemeClr val="tx1"/>
                </a:solidFill>
              </a:rPr>
              <a:t> </a:t>
            </a:r>
            <a:r>
              <a:rPr lang="de-DE" sz="1200" dirty="0" err="1">
                <a:solidFill>
                  <a:schemeClr val="tx1"/>
                </a:solidFill>
              </a:rPr>
              <a:t>labelled</a:t>
            </a:r>
            <a:r>
              <a:rPr lang="de-DE" sz="1200" dirty="0">
                <a:solidFill>
                  <a:schemeClr val="tx1"/>
                </a:solidFill>
              </a:rPr>
              <a:t> </a:t>
            </a:r>
            <a:r>
              <a:rPr lang="de-DE" sz="1200" dirty="0" err="1">
                <a:solidFill>
                  <a:schemeClr val="tx1"/>
                </a:solidFill>
              </a:rPr>
              <a:t>vector</a:t>
            </a:r>
            <a:r>
              <a:rPr lang="de-DE" sz="1200" dirty="0">
                <a:solidFill>
                  <a:schemeClr val="tx1"/>
                </a:solidFill>
              </a:rPr>
              <a:t> </a:t>
            </a:r>
            <a:r>
              <a:rPr lang="de-DE" sz="1200" dirty="0" err="1">
                <a:solidFill>
                  <a:schemeClr val="tx1"/>
                </a:solidFill>
              </a:rPr>
              <a:t>maps</a:t>
            </a:r>
            <a:r>
              <a:rPr lang="de-DE" sz="1200" dirty="0">
                <a:solidFill>
                  <a:schemeClr val="tx1"/>
                </a:solidFill>
              </a:rPr>
              <a:t> and </a:t>
            </a:r>
            <a:r>
              <a:rPr lang="de-DE" sz="1200" dirty="0" err="1">
                <a:solidFill>
                  <a:schemeClr val="tx1"/>
                </a:solidFill>
              </a:rPr>
              <a:t>control</a:t>
            </a:r>
            <a:r>
              <a:rPr lang="de-DE" sz="1200" dirty="0">
                <a:solidFill>
                  <a:schemeClr val="tx1"/>
                </a:solidFill>
              </a:rPr>
              <a:t> </a:t>
            </a:r>
            <a:r>
              <a:rPr lang="de-DE" sz="1200" dirty="0" err="1">
                <a:solidFill>
                  <a:schemeClr val="tx1"/>
                </a:solidFill>
              </a:rPr>
              <a:t>them</a:t>
            </a:r>
            <a:r>
              <a:rPr lang="de-DE" sz="1200" dirty="0">
                <a:solidFill>
                  <a:schemeClr val="tx1"/>
                </a:solidFill>
              </a:rPr>
              <a:t> </a:t>
            </a:r>
            <a:r>
              <a:rPr lang="de-DE" sz="1200" dirty="0" err="1">
                <a:solidFill>
                  <a:schemeClr val="tx1"/>
                </a:solidFill>
              </a:rPr>
              <a:t>visually</a:t>
            </a:r>
            <a:r>
              <a:rPr lang="de-DE" sz="1200" dirty="0">
                <a:solidFill>
                  <a:schemeClr val="tx1"/>
                </a:solidFill>
              </a:rPr>
              <a:t> </a:t>
            </a:r>
            <a:r>
              <a:rPr lang="de-DE" sz="1200" dirty="0" err="1">
                <a:solidFill>
                  <a:schemeClr val="tx1"/>
                </a:solidFill>
              </a:rPr>
              <a:t>using</a:t>
            </a:r>
            <a:r>
              <a:rPr lang="de-DE" sz="1200" dirty="0">
                <a:solidFill>
                  <a:schemeClr val="tx1"/>
                </a:solidFill>
              </a:rPr>
              <a:t> QGIS</a:t>
            </a:r>
          </a:p>
          <a:p>
            <a:endParaRPr lang="de-DE" sz="1200" dirty="0">
              <a:solidFill>
                <a:schemeClr val="tx1"/>
              </a:solidFill>
            </a:endParaRPr>
          </a:p>
          <a:p>
            <a:endParaRPr lang="de-DE" sz="1200" dirty="0">
              <a:solidFill>
                <a:schemeClr val="tx1"/>
              </a:solidFill>
            </a:endParaRPr>
          </a:p>
          <a:p>
            <a:endParaRPr lang="de-DE" sz="1200" dirty="0">
              <a:solidFill>
                <a:schemeClr val="tx1"/>
              </a:solidFill>
            </a:endParaRPr>
          </a:p>
          <a:p>
            <a:endParaRPr lang="de-DE" sz="1200" dirty="0">
              <a:solidFill>
                <a:schemeClr val="tx1"/>
              </a:solidFill>
            </a:endParaRPr>
          </a:p>
          <a:p>
            <a:endParaRPr lang="de-DE" sz="1200" dirty="0">
              <a:solidFill>
                <a:schemeClr val="tx1"/>
              </a:solidFill>
            </a:endParaRPr>
          </a:p>
          <a:p>
            <a:endParaRPr lang="de-DE" sz="1200" dirty="0">
              <a:solidFill>
                <a:schemeClr val="tx1"/>
              </a:solidFill>
            </a:endParaRPr>
          </a:p>
          <a:p>
            <a:endParaRPr lang="de-DE" sz="1200" dirty="0">
              <a:solidFill>
                <a:schemeClr val="tx1"/>
              </a:solidFill>
            </a:endParaRPr>
          </a:p>
        </p:txBody>
      </p:sp>
    </p:spTree>
    <p:extLst>
      <p:ext uri="{BB962C8B-B14F-4D97-AF65-F5344CB8AC3E}">
        <p14:creationId xmlns:p14="http://schemas.microsoft.com/office/powerpoint/2010/main" val="334598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C99E9AC-BC1F-40D6-1E4D-F3A2CBB803A2}"/>
              </a:ext>
            </a:extLst>
          </p:cNvPr>
          <p:cNvSpPr>
            <a:spLocks noGrp="1"/>
          </p:cNvSpPr>
          <p:nvPr>
            <p:ph type="title"/>
          </p:nvPr>
        </p:nvSpPr>
        <p:spPr/>
        <p:txBody>
          <a:bodyPr/>
          <a:lstStyle/>
          <a:p>
            <a:r>
              <a:rPr lang="de-DE" dirty="0"/>
              <a:t>Feedback </a:t>
            </a:r>
            <a:r>
              <a:rPr lang="de-DE" dirty="0" err="1"/>
              <a:t>about</a:t>
            </a:r>
            <a:r>
              <a:rPr lang="de-DE" dirty="0"/>
              <a:t> sample </a:t>
            </a:r>
            <a:r>
              <a:rPr lang="de-DE" dirty="0" err="1"/>
              <a:t>image</a:t>
            </a:r>
            <a:r>
              <a:rPr lang="de-DE" dirty="0"/>
              <a:t> and </a:t>
            </a:r>
            <a:r>
              <a:rPr lang="de-DE" dirty="0" err="1"/>
              <a:t>segmentation</a:t>
            </a:r>
            <a:endParaRPr lang="de-DE" dirty="0"/>
          </a:p>
        </p:txBody>
      </p:sp>
      <p:sp>
        <p:nvSpPr>
          <p:cNvPr id="4" name="Textplatzhalter 3">
            <a:extLst>
              <a:ext uri="{FF2B5EF4-FFF2-40B4-BE49-F238E27FC236}">
                <a16:creationId xmlns:a16="http://schemas.microsoft.com/office/drawing/2014/main" id="{3ECB3F6F-141D-C799-2CD9-567874693517}"/>
              </a:ext>
            </a:extLst>
          </p:cNvPr>
          <p:cNvSpPr>
            <a:spLocks noGrp="1"/>
          </p:cNvSpPr>
          <p:nvPr>
            <p:ph type="body" idx="1"/>
          </p:nvPr>
        </p:nvSpPr>
        <p:spPr/>
        <p:txBody>
          <a:bodyPr/>
          <a:lstStyle/>
          <a:p>
            <a:pPr>
              <a:buFont typeface="Arial" panose="020B0604020202020204" pitchFamily="34" charset="0"/>
              <a:buChar char="•"/>
            </a:pPr>
            <a:r>
              <a:rPr lang="de-DE" dirty="0" err="1"/>
              <a:t>No</a:t>
            </a:r>
            <a:r>
              <a:rPr lang="de-DE" dirty="0"/>
              <a:t> </a:t>
            </a:r>
            <a:r>
              <a:rPr lang="de-DE" dirty="0" err="1"/>
              <a:t>feedback</a:t>
            </a:r>
            <a:r>
              <a:rPr lang="de-DE" dirty="0"/>
              <a:t> (just </a:t>
            </a:r>
            <a:r>
              <a:rPr lang="de-DE" dirty="0" err="1"/>
              <a:t>one</a:t>
            </a:r>
            <a:r>
              <a:rPr lang="de-DE" dirty="0"/>
              <a:t> positive </a:t>
            </a:r>
            <a:r>
              <a:rPr lang="de-DE" dirty="0" err="1"/>
              <a:t>one</a:t>
            </a:r>
            <a:r>
              <a:rPr lang="de-DE" dirty="0"/>
              <a:t>)</a:t>
            </a:r>
          </a:p>
          <a:p>
            <a:pPr>
              <a:buFont typeface="Arial" panose="020B0604020202020204" pitchFamily="34" charset="0"/>
              <a:buChar char="•"/>
            </a:pPr>
            <a:r>
              <a:rPr lang="de-DE" dirty="0"/>
              <a:t>Batches </a:t>
            </a:r>
            <a:r>
              <a:rPr lang="de-DE" dirty="0" err="1"/>
              <a:t>of</a:t>
            </a:r>
            <a:r>
              <a:rPr lang="de-DE" dirty="0"/>
              <a:t> </a:t>
            </a:r>
            <a:r>
              <a:rPr lang="de-DE" dirty="0" err="1"/>
              <a:t>images</a:t>
            </a:r>
            <a:r>
              <a:rPr lang="de-DE" dirty="0"/>
              <a:t> </a:t>
            </a:r>
            <a:r>
              <a:rPr lang="de-DE" dirty="0" err="1"/>
              <a:t>for</a:t>
            </a:r>
            <a:r>
              <a:rPr lang="de-DE" dirty="0"/>
              <a:t> </a:t>
            </a:r>
            <a:r>
              <a:rPr lang="de-DE" dirty="0" err="1"/>
              <a:t>actual</a:t>
            </a:r>
            <a:r>
              <a:rPr lang="de-DE" dirty="0"/>
              <a:t> </a:t>
            </a:r>
            <a:r>
              <a:rPr lang="de-DE" dirty="0" err="1"/>
              <a:t>annotation</a:t>
            </a:r>
            <a:r>
              <a:rPr lang="de-DE" dirty="0"/>
              <a:t> will </a:t>
            </a:r>
            <a:r>
              <a:rPr lang="de-DE" dirty="0" err="1"/>
              <a:t>be</a:t>
            </a:r>
            <a:r>
              <a:rPr lang="de-DE" dirty="0"/>
              <a:t> </a:t>
            </a:r>
            <a:r>
              <a:rPr lang="de-DE" dirty="0" err="1"/>
              <a:t>given</a:t>
            </a:r>
            <a:r>
              <a:rPr lang="de-DE" dirty="0"/>
              <a:t> out </a:t>
            </a:r>
            <a:r>
              <a:rPr lang="de-DE" dirty="0" err="1"/>
              <a:t>tonight</a:t>
            </a:r>
            <a:r>
              <a:rPr lang="de-DE" dirty="0"/>
              <a:t> </a:t>
            </a:r>
            <a:r>
              <a:rPr lang="de-DE" dirty="0" err="1"/>
              <a:t>to</a:t>
            </a:r>
            <a:r>
              <a:rPr lang="de-DE" dirty="0"/>
              <a:t> </a:t>
            </a:r>
            <a:r>
              <a:rPr lang="de-DE" dirty="0" err="1"/>
              <a:t>single</a:t>
            </a:r>
            <a:r>
              <a:rPr lang="de-DE" dirty="0"/>
              <a:t> </a:t>
            </a:r>
            <a:r>
              <a:rPr lang="de-DE" dirty="0" err="1"/>
              <a:t>teams</a:t>
            </a:r>
            <a:endParaRPr lang="de-DE" dirty="0"/>
          </a:p>
          <a:p>
            <a:pPr>
              <a:buFont typeface="Arial" panose="020B0604020202020204" pitchFamily="34" charset="0"/>
              <a:buChar char="•"/>
            </a:pPr>
            <a:r>
              <a:rPr lang="de-DE" dirty="0"/>
              <a:t>Teams </a:t>
            </a:r>
            <a:r>
              <a:rPr lang="de-DE" dirty="0" err="1"/>
              <a:t>are</a:t>
            </a:r>
            <a:r>
              <a:rPr lang="de-DE" dirty="0"/>
              <a:t> </a:t>
            </a:r>
            <a:r>
              <a:rPr lang="de-DE" dirty="0" err="1"/>
              <a:t>asked</a:t>
            </a:r>
            <a:r>
              <a:rPr lang="de-DE" dirty="0"/>
              <a:t> </a:t>
            </a:r>
            <a:r>
              <a:rPr lang="de-DE" dirty="0" err="1"/>
              <a:t>to</a:t>
            </a:r>
            <a:r>
              <a:rPr lang="de-DE" dirty="0"/>
              <a:t> </a:t>
            </a:r>
            <a:r>
              <a:rPr lang="de-DE" dirty="0" err="1"/>
              <a:t>organize</a:t>
            </a:r>
            <a:r>
              <a:rPr lang="de-DE" dirty="0"/>
              <a:t> </a:t>
            </a:r>
            <a:r>
              <a:rPr lang="de-DE" dirty="0" err="1"/>
              <a:t>the</a:t>
            </a:r>
            <a:r>
              <a:rPr lang="de-DE" dirty="0"/>
              <a:t> </a:t>
            </a:r>
            <a:r>
              <a:rPr lang="de-DE" dirty="0" err="1"/>
              <a:t>annotation</a:t>
            </a:r>
            <a:r>
              <a:rPr lang="de-DE" dirty="0"/>
              <a:t> </a:t>
            </a:r>
            <a:r>
              <a:rPr lang="de-DE" dirty="0" err="1"/>
              <a:t>as</a:t>
            </a:r>
            <a:r>
              <a:rPr lang="de-DE" dirty="0"/>
              <a:t> a </a:t>
            </a:r>
            <a:r>
              <a:rPr lang="de-DE" dirty="0" err="1"/>
              <a:t>team</a:t>
            </a:r>
            <a:endParaRPr lang="de-DE" dirty="0"/>
          </a:p>
        </p:txBody>
      </p:sp>
    </p:spTree>
    <p:extLst>
      <p:ext uri="{BB962C8B-B14F-4D97-AF65-F5344CB8AC3E}">
        <p14:creationId xmlns:p14="http://schemas.microsoft.com/office/powerpoint/2010/main" val="357321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C18FA49-B904-999F-5B67-D5D7D33695C3}"/>
              </a:ext>
            </a:extLst>
          </p:cNvPr>
          <p:cNvSpPr>
            <a:spLocks noGrp="1"/>
          </p:cNvSpPr>
          <p:nvPr>
            <p:ph type="title"/>
          </p:nvPr>
        </p:nvSpPr>
        <p:spPr/>
        <p:txBody>
          <a:bodyPr/>
          <a:lstStyle/>
          <a:p>
            <a:r>
              <a:rPr lang="de-DE" dirty="0"/>
              <a:t>2. Team Building</a:t>
            </a:r>
          </a:p>
        </p:txBody>
      </p:sp>
      <p:sp>
        <p:nvSpPr>
          <p:cNvPr id="8" name="Textplatzhalter 7">
            <a:extLst>
              <a:ext uri="{FF2B5EF4-FFF2-40B4-BE49-F238E27FC236}">
                <a16:creationId xmlns:a16="http://schemas.microsoft.com/office/drawing/2014/main" id="{371E52CE-EFF5-9678-738A-1FEABC9042B3}"/>
              </a:ext>
            </a:extLst>
          </p:cNvPr>
          <p:cNvSpPr>
            <a:spLocks noGrp="1"/>
          </p:cNvSpPr>
          <p:nvPr>
            <p:ph type="body" idx="1"/>
          </p:nvPr>
        </p:nvSpPr>
        <p:spPr/>
        <p:txBody>
          <a:bodyPr/>
          <a:lstStyle/>
          <a:p>
            <a:r>
              <a:rPr lang="de-DE" dirty="0"/>
              <a:t>Points </a:t>
            </a:r>
            <a:r>
              <a:rPr lang="de-DE" dirty="0" err="1"/>
              <a:t>To</a:t>
            </a:r>
            <a:r>
              <a:rPr lang="de-DE" dirty="0"/>
              <a:t> </a:t>
            </a:r>
            <a:r>
              <a:rPr lang="de-DE" dirty="0" err="1"/>
              <a:t>Discuss</a:t>
            </a:r>
            <a:r>
              <a:rPr lang="de-DE" dirty="0"/>
              <a:t>:</a:t>
            </a:r>
          </a:p>
        </p:txBody>
      </p:sp>
      <p:sp>
        <p:nvSpPr>
          <p:cNvPr id="9" name="Textfeld 8">
            <a:extLst>
              <a:ext uri="{FF2B5EF4-FFF2-40B4-BE49-F238E27FC236}">
                <a16:creationId xmlns:a16="http://schemas.microsoft.com/office/drawing/2014/main" id="{947EE3C7-0131-9E48-0C1B-B49B7EBB1C5B}"/>
              </a:ext>
            </a:extLst>
          </p:cNvPr>
          <p:cNvSpPr txBox="1"/>
          <p:nvPr/>
        </p:nvSpPr>
        <p:spPr>
          <a:xfrm>
            <a:off x="4998720" y="4453128"/>
            <a:ext cx="6096000" cy="738664"/>
          </a:xfrm>
          <a:prstGeom prst="rect">
            <a:avLst/>
          </a:prstGeom>
          <a:noFill/>
        </p:spPr>
        <p:txBody>
          <a:bodyPr wrap="square">
            <a:spAutoFit/>
          </a:bodyPr>
          <a:lstStyle/>
          <a:p>
            <a:pPr lvl="1">
              <a:buFont typeface="Arial" panose="020B0604020202020204" pitchFamily="34" charset="0"/>
              <a:buChar char="•"/>
            </a:pPr>
            <a:r>
              <a:rPr lang="en-US" dirty="0"/>
              <a:t>Progress in </a:t>
            </a:r>
            <a:r>
              <a:rPr lang="en-US" dirty="0" err="1"/>
              <a:t>Dagshub</a:t>
            </a:r>
            <a:r>
              <a:rPr lang="en-US" dirty="0"/>
              <a:t> Sign-ups</a:t>
            </a:r>
          </a:p>
          <a:p>
            <a:pPr lvl="1">
              <a:buFont typeface="Arial" panose="020B0604020202020204" pitchFamily="34" charset="0"/>
              <a:buChar char="•"/>
            </a:pPr>
            <a:r>
              <a:rPr lang="en-US" dirty="0"/>
              <a:t>Progress in first individual team meetings and pm tools</a:t>
            </a:r>
          </a:p>
          <a:p>
            <a:pPr lvl="1">
              <a:buFont typeface="Arial" panose="020B0604020202020204" pitchFamily="34" charset="0"/>
              <a:buChar char="•"/>
            </a:pPr>
            <a:r>
              <a:rPr lang="en-US" dirty="0"/>
              <a:t>Defining methodology for each team</a:t>
            </a:r>
          </a:p>
        </p:txBody>
      </p:sp>
    </p:spTree>
    <p:extLst>
      <p:ext uri="{BB962C8B-B14F-4D97-AF65-F5344CB8AC3E}">
        <p14:creationId xmlns:p14="http://schemas.microsoft.com/office/powerpoint/2010/main" val="286691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A2E7A18-B01C-C6CD-3831-25EB24AF1ACB}"/>
              </a:ext>
            </a:extLst>
          </p:cNvPr>
          <p:cNvSpPr>
            <a:spLocks noGrp="1"/>
          </p:cNvSpPr>
          <p:nvPr>
            <p:ph type="title"/>
          </p:nvPr>
        </p:nvSpPr>
        <p:spPr/>
        <p:txBody>
          <a:bodyPr/>
          <a:lstStyle/>
          <a:p>
            <a:r>
              <a:rPr lang="de-DE" dirty="0" err="1"/>
              <a:t>Overview</a:t>
            </a:r>
            <a:r>
              <a:rPr lang="de-DE" dirty="0"/>
              <a:t> </a:t>
            </a:r>
            <a:r>
              <a:rPr lang="de-DE" dirty="0" err="1"/>
              <a:t>who</a:t>
            </a:r>
            <a:r>
              <a:rPr lang="de-DE" dirty="0"/>
              <a:t> </a:t>
            </a:r>
            <a:r>
              <a:rPr lang="de-DE" dirty="0" err="1"/>
              <a:t>is</a:t>
            </a:r>
            <a:r>
              <a:rPr lang="de-DE" dirty="0"/>
              <a:t> </a:t>
            </a:r>
            <a:r>
              <a:rPr lang="de-DE" dirty="0" err="1"/>
              <a:t>here</a:t>
            </a:r>
            <a:r>
              <a:rPr lang="de-DE" dirty="0"/>
              <a:t> </a:t>
            </a:r>
            <a:r>
              <a:rPr lang="de-DE" dirty="0" err="1"/>
              <a:t>from</a:t>
            </a:r>
            <a:r>
              <a:rPr lang="de-DE" dirty="0"/>
              <a:t> </a:t>
            </a:r>
            <a:r>
              <a:rPr lang="de-DE" dirty="0" err="1"/>
              <a:t>the</a:t>
            </a:r>
            <a:r>
              <a:rPr lang="de-DE" dirty="0"/>
              <a:t> </a:t>
            </a:r>
            <a:r>
              <a:rPr lang="de-DE" dirty="0" err="1"/>
              <a:t>single</a:t>
            </a:r>
            <a:r>
              <a:rPr lang="de-DE" dirty="0"/>
              <a:t> </a:t>
            </a:r>
            <a:r>
              <a:rPr lang="de-DE" dirty="0" err="1"/>
              <a:t>teams</a:t>
            </a:r>
            <a:endParaRPr lang="de-DE" dirty="0"/>
          </a:p>
        </p:txBody>
      </p:sp>
      <p:graphicFrame>
        <p:nvGraphicFramePr>
          <p:cNvPr id="8" name="Tabelle 7">
            <a:extLst>
              <a:ext uri="{FF2B5EF4-FFF2-40B4-BE49-F238E27FC236}">
                <a16:creationId xmlns:a16="http://schemas.microsoft.com/office/drawing/2014/main" id="{327A9305-F9D5-E971-3BE5-81F8C9DC13C4}"/>
              </a:ext>
            </a:extLst>
          </p:cNvPr>
          <p:cNvGraphicFramePr>
            <a:graphicFrameLocks noGrp="1"/>
          </p:cNvGraphicFramePr>
          <p:nvPr>
            <p:extLst>
              <p:ext uri="{D42A27DB-BD31-4B8C-83A1-F6EECF244321}">
                <p14:modId xmlns:p14="http://schemas.microsoft.com/office/powerpoint/2010/main" val="1621672460"/>
              </p:ext>
            </p:extLst>
          </p:nvPr>
        </p:nvGraphicFramePr>
        <p:xfrm>
          <a:off x="1198880" y="1884680"/>
          <a:ext cx="9956800" cy="4400975"/>
        </p:xfrm>
        <a:graphic>
          <a:graphicData uri="http://schemas.openxmlformats.org/drawingml/2006/table">
            <a:tbl>
              <a:tblPr firstRow="1" bandRow="1">
                <a:tableStyleId>{AE5E13AF-8C1B-4DC7-A03D-C96EB17825BF}</a:tableStyleId>
              </a:tblPr>
              <a:tblGrid>
                <a:gridCol w="1280160">
                  <a:extLst>
                    <a:ext uri="{9D8B030D-6E8A-4147-A177-3AD203B41FA5}">
                      <a16:colId xmlns:a16="http://schemas.microsoft.com/office/drawing/2014/main" val="240438764"/>
                    </a:ext>
                  </a:extLst>
                </a:gridCol>
                <a:gridCol w="8676640">
                  <a:extLst>
                    <a:ext uri="{9D8B030D-6E8A-4147-A177-3AD203B41FA5}">
                      <a16:colId xmlns:a16="http://schemas.microsoft.com/office/drawing/2014/main" val="376621739"/>
                    </a:ext>
                  </a:extLst>
                </a:gridCol>
              </a:tblGrid>
              <a:tr h="465667">
                <a:tc>
                  <a:txBody>
                    <a:bodyPr/>
                    <a:lstStyle/>
                    <a:p>
                      <a:r>
                        <a:rPr lang="de-DE" sz="1800" dirty="0"/>
                        <a:t>TEAM</a:t>
                      </a:r>
                    </a:p>
                  </a:txBody>
                  <a:tcPr/>
                </a:tc>
                <a:tc>
                  <a:txBody>
                    <a:bodyPr/>
                    <a:lstStyle/>
                    <a:p>
                      <a:r>
                        <a:rPr lang="de-DE" dirty="0" err="1"/>
                        <a:t>Present</a:t>
                      </a:r>
                      <a:r>
                        <a:rPr lang="de-DE" dirty="0"/>
                        <a:t> </a:t>
                      </a:r>
                      <a:r>
                        <a:rPr lang="de-DE" dirty="0" err="1"/>
                        <a:t>during</a:t>
                      </a:r>
                      <a:r>
                        <a:rPr lang="de-DE" dirty="0"/>
                        <a:t> </a:t>
                      </a:r>
                      <a:r>
                        <a:rPr lang="de-DE" dirty="0" err="1"/>
                        <a:t>this</a:t>
                      </a:r>
                      <a:r>
                        <a:rPr lang="de-DE" dirty="0"/>
                        <a:t> </a:t>
                      </a:r>
                      <a:r>
                        <a:rPr lang="de-DE" dirty="0" err="1"/>
                        <a:t>meeting</a:t>
                      </a:r>
                      <a:r>
                        <a:rPr lang="de-DE" dirty="0"/>
                        <a:t>:</a:t>
                      </a:r>
                    </a:p>
                  </a:txBody>
                  <a:tcPr/>
                </a:tc>
                <a:extLst>
                  <a:ext uri="{0D108BD9-81ED-4DB2-BD59-A6C34878D82A}">
                    <a16:rowId xmlns:a16="http://schemas.microsoft.com/office/drawing/2014/main" val="2361291652"/>
                  </a:ext>
                </a:extLst>
              </a:tr>
              <a:tr h="465667">
                <a:tc>
                  <a:txBody>
                    <a:bodyPr/>
                    <a:lstStyle/>
                    <a:p>
                      <a:r>
                        <a:rPr lang="de-DE" sz="1800" dirty="0"/>
                        <a:t>D* </a:t>
                      </a:r>
                    </a:p>
                  </a:txBody>
                  <a:tcPr>
                    <a:solidFill>
                      <a:schemeClr val="accent3">
                        <a:lumMod val="50000"/>
                      </a:schemeClr>
                    </a:solidFill>
                  </a:tcPr>
                </a:tc>
                <a:tc>
                  <a:txBody>
                    <a:bodyPr/>
                    <a:lstStyle/>
                    <a:p>
                      <a:r>
                        <a:rPr lang="de-DE" dirty="0"/>
                        <a:t>Oscar, Lauren, </a:t>
                      </a:r>
                      <a:r>
                        <a:rPr lang="de-DE" dirty="0" err="1"/>
                        <a:t>Chaitree</a:t>
                      </a:r>
                      <a:r>
                        <a:rPr lang="de-DE" dirty="0"/>
                        <a:t>, Vinicius -&gt; </a:t>
                      </a:r>
                      <a:r>
                        <a:rPr lang="de-DE" dirty="0" err="1"/>
                        <a:t>need</a:t>
                      </a:r>
                      <a:r>
                        <a:rPr lang="de-DE" dirty="0"/>
                        <a:t> </a:t>
                      </a:r>
                      <a:r>
                        <a:rPr lang="de-DE" dirty="0" err="1"/>
                        <a:t>to</a:t>
                      </a:r>
                      <a:r>
                        <a:rPr lang="de-DE" dirty="0"/>
                        <a:t> </a:t>
                      </a:r>
                      <a:r>
                        <a:rPr lang="de-DE" dirty="0" err="1"/>
                        <a:t>put</a:t>
                      </a:r>
                      <a:r>
                        <a:rPr lang="de-DE" dirty="0"/>
                        <a:t> </a:t>
                      </a:r>
                      <a:r>
                        <a:rPr lang="de-DE" dirty="0" err="1"/>
                        <a:t>up</a:t>
                      </a:r>
                      <a:r>
                        <a:rPr lang="de-DE" dirty="0"/>
                        <a:t> </a:t>
                      </a:r>
                      <a:r>
                        <a:rPr lang="de-DE" dirty="0" err="1"/>
                        <a:t>table</a:t>
                      </a:r>
                      <a:r>
                        <a:rPr lang="de-DE" dirty="0"/>
                        <a:t> </a:t>
                      </a:r>
                      <a:r>
                        <a:rPr lang="de-DE" dirty="0" err="1"/>
                        <a:t>to</a:t>
                      </a:r>
                      <a:r>
                        <a:rPr lang="de-DE" dirty="0"/>
                        <a:t> </a:t>
                      </a:r>
                      <a:r>
                        <a:rPr lang="de-DE" dirty="0" err="1"/>
                        <a:t>note</a:t>
                      </a:r>
                      <a:r>
                        <a:rPr lang="de-DE" dirty="0"/>
                        <a:t> down initial </a:t>
                      </a:r>
                      <a:r>
                        <a:rPr lang="de-DE" dirty="0" err="1"/>
                        <a:t>ideas</a:t>
                      </a:r>
                      <a:r>
                        <a:rPr lang="de-DE" dirty="0"/>
                        <a:t>, </a:t>
                      </a:r>
                      <a:r>
                        <a:rPr lang="de-DE" dirty="0" err="1"/>
                        <a:t>maybe</a:t>
                      </a:r>
                      <a:r>
                        <a:rPr lang="de-DE" dirty="0"/>
                        <a:t> </a:t>
                      </a:r>
                      <a:r>
                        <a:rPr lang="de-DE" dirty="0" err="1"/>
                        <a:t>make</a:t>
                      </a:r>
                      <a:r>
                        <a:rPr lang="de-DE" dirty="0"/>
                        <a:t> initial </a:t>
                      </a:r>
                      <a:r>
                        <a:rPr lang="de-DE" dirty="0" err="1"/>
                        <a:t>meeting</a:t>
                      </a:r>
                      <a:r>
                        <a:rPr lang="de-DE" dirty="0"/>
                        <a:t> </a:t>
                      </a:r>
                      <a:r>
                        <a:rPr lang="de-DE" dirty="0" err="1"/>
                        <a:t>brief</a:t>
                      </a:r>
                      <a:endParaRPr lang="de-DE" dirty="0"/>
                    </a:p>
                  </a:txBody>
                  <a:tcPr/>
                </a:tc>
                <a:extLst>
                  <a:ext uri="{0D108BD9-81ED-4DB2-BD59-A6C34878D82A}">
                    <a16:rowId xmlns:a16="http://schemas.microsoft.com/office/drawing/2014/main" val="3156947093"/>
                  </a:ext>
                </a:extLst>
              </a:tr>
              <a:tr h="465667">
                <a:tc>
                  <a:txBody>
                    <a:bodyPr/>
                    <a:lstStyle/>
                    <a:p>
                      <a:r>
                        <a:rPr lang="de-DE" sz="1800" dirty="0"/>
                        <a:t>E</a:t>
                      </a:r>
                    </a:p>
                  </a:txBody>
                  <a:tcPr>
                    <a:solidFill>
                      <a:schemeClr val="accent3">
                        <a:lumMod val="75000"/>
                      </a:schemeClr>
                    </a:solidFill>
                  </a:tcPr>
                </a:tc>
                <a:tc>
                  <a:txBody>
                    <a:bodyPr/>
                    <a:lstStyle/>
                    <a:p>
                      <a:r>
                        <a:rPr lang="de-DE" dirty="0"/>
                        <a:t>Marius, Tom, John, </a:t>
                      </a:r>
                      <a:r>
                        <a:rPr lang="de-DE" dirty="0" err="1"/>
                        <a:t>Vijaya</a:t>
                      </a:r>
                      <a:r>
                        <a:rPr lang="de-DE" dirty="0"/>
                        <a:t> -&gt; Tom will </a:t>
                      </a:r>
                      <a:r>
                        <a:rPr lang="de-DE" dirty="0" err="1"/>
                        <a:t>post</a:t>
                      </a:r>
                      <a:r>
                        <a:rPr lang="de-DE" dirty="0"/>
                        <a:t> </a:t>
                      </a:r>
                      <a:r>
                        <a:rPr lang="de-DE" dirty="0" err="1"/>
                        <a:t>suggestion</a:t>
                      </a:r>
                      <a:r>
                        <a:rPr lang="de-DE" dirty="0"/>
                        <a:t> </a:t>
                      </a:r>
                      <a:r>
                        <a:rPr lang="de-DE" dirty="0" err="1"/>
                        <a:t>for</a:t>
                      </a:r>
                      <a:r>
                        <a:rPr lang="de-DE" dirty="0"/>
                        <a:t> </a:t>
                      </a:r>
                      <a:r>
                        <a:rPr lang="de-DE" dirty="0" err="1"/>
                        <a:t>first</a:t>
                      </a:r>
                      <a:r>
                        <a:rPr lang="de-DE" dirty="0"/>
                        <a:t> </a:t>
                      </a:r>
                      <a:r>
                        <a:rPr lang="de-DE" dirty="0" err="1"/>
                        <a:t>meeting</a:t>
                      </a:r>
                      <a:r>
                        <a:rPr lang="de-DE" dirty="0"/>
                        <a:t> </a:t>
                      </a:r>
                    </a:p>
                  </a:txBody>
                  <a:tcPr/>
                </a:tc>
                <a:extLst>
                  <a:ext uri="{0D108BD9-81ED-4DB2-BD59-A6C34878D82A}">
                    <a16:rowId xmlns:a16="http://schemas.microsoft.com/office/drawing/2014/main" val="2232022609"/>
                  </a:ext>
                </a:extLst>
              </a:tr>
              <a:tr h="465667">
                <a:tc>
                  <a:txBody>
                    <a:bodyPr/>
                    <a:lstStyle/>
                    <a:p>
                      <a:r>
                        <a:rPr lang="de-DE" sz="1800" dirty="0"/>
                        <a:t>A</a:t>
                      </a:r>
                    </a:p>
                  </a:txBody>
                  <a:tcPr>
                    <a:solidFill>
                      <a:schemeClr val="accent3">
                        <a:lumMod val="75000"/>
                      </a:schemeClr>
                    </a:solidFill>
                  </a:tcPr>
                </a:tc>
                <a:tc>
                  <a:txBody>
                    <a:bodyPr/>
                    <a:lstStyle/>
                    <a:p>
                      <a:r>
                        <a:rPr lang="de-DE" dirty="0"/>
                        <a:t>Bergson, Elena, Joshua, Faith, Andreea, </a:t>
                      </a:r>
                      <a:r>
                        <a:rPr lang="de-DE" dirty="0" err="1"/>
                        <a:t>Sanika</a:t>
                      </a:r>
                      <a:r>
                        <a:rPr lang="de-DE" dirty="0"/>
                        <a:t> -&gt; </a:t>
                      </a:r>
                      <a:r>
                        <a:rPr lang="de-DE" dirty="0" err="1"/>
                        <a:t>about</a:t>
                      </a:r>
                      <a:r>
                        <a:rPr lang="de-DE" dirty="0"/>
                        <a:t> </a:t>
                      </a:r>
                      <a:r>
                        <a:rPr lang="de-DE" dirty="0" err="1"/>
                        <a:t>to</a:t>
                      </a:r>
                      <a:r>
                        <a:rPr lang="de-DE" dirty="0"/>
                        <a:t> </a:t>
                      </a:r>
                      <a:r>
                        <a:rPr lang="de-DE" dirty="0" err="1"/>
                        <a:t>have</a:t>
                      </a:r>
                      <a:r>
                        <a:rPr lang="de-DE" dirty="0"/>
                        <a:t> a </a:t>
                      </a:r>
                      <a:r>
                        <a:rPr lang="de-DE" dirty="0" err="1"/>
                        <a:t>first</a:t>
                      </a:r>
                      <a:r>
                        <a:rPr lang="de-DE" dirty="0"/>
                        <a:t> </a:t>
                      </a:r>
                      <a:r>
                        <a:rPr lang="de-DE" dirty="0" err="1"/>
                        <a:t>meeting</a:t>
                      </a:r>
                      <a:r>
                        <a:rPr lang="de-DE" dirty="0"/>
                        <a:t>, but </a:t>
                      </a:r>
                      <a:r>
                        <a:rPr lang="de-DE" dirty="0" err="1"/>
                        <a:t>need</a:t>
                      </a:r>
                      <a:r>
                        <a:rPr lang="de-DE" dirty="0"/>
                        <a:t> </a:t>
                      </a:r>
                      <a:r>
                        <a:rPr lang="de-DE" dirty="0" err="1"/>
                        <a:t>to</a:t>
                      </a:r>
                      <a:r>
                        <a:rPr lang="de-DE" dirty="0"/>
                        <a:t> </a:t>
                      </a:r>
                      <a:r>
                        <a:rPr lang="de-DE" dirty="0" err="1"/>
                        <a:t>clarify</a:t>
                      </a:r>
                      <a:r>
                        <a:rPr lang="de-DE" dirty="0"/>
                        <a:t> </a:t>
                      </a:r>
                      <a:r>
                        <a:rPr lang="de-DE" dirty="0" err="1"/>
                        <a:t>first</a:t>
                      </a:r>
                      <a:r>
                        <a:rPr lang="de-DE" dirty="0"/>
                        <a:t> date *** Dorothea </a:t>
                      </a:r>
                      <a:r>
                        <a:rPr lang="de-DE" dirty="0" err="1"/>
                        <a:t>needs</a:t>
                      </a:r>
                      <a:r>
                        <a:rPr lang="de-DE" dirty="0"/>
                        <a:t> </a:t>
                      </a:r>
                      <a:r>
                        <a:rPr lang="de-DE" dirty="0" err="1"/>
                        <a:t>to</a:t>
                      </a:r>
                      <a:r>
                        <a:rPr lang="de-DE" dirty="0"/>
                        <a:t> </a:t>
                      </a:r>
                      <a:r>
                        <a:rPr lang="de-DE" dirty="0" err="1"/>
                        <a:t>join</a:t>
                      </a:r>
                      <a:endParaRPr lang="de-DE" dirty="0"/>
                    </a:p>
                  </a:txBody>
                  <a:tcPr/>
                </a:tc>
                <a:extLst>
                  <a:ext uri="{0D108BD9-81ED-4DB2-BD59-A6C34878D82A}">
                    <a16:rowId xmlns:a16="http://schemas.microsoft.com/office/drawing/2014/main" val="3151516586"/>
                  </a:ext>
                </a:extLst>
              </a:tr>
              <a:tr h="465667">
                <a:tc>
                  <a:txBody>
                    <a:bodyPr/>
                    <a:lstStyle/>
                    <a:p>
                      <a:r>
                        <a:rPr lang="de-DE" sz="1800" dirty="0"/>
                        <a:t>C</a:t>
                      </a:r>
                    </a:p>
                  </a:txBody>
                  <a:tcPr>
                    <a:solidFill>
                      <a:schemeClr val="accent3">
                        <a:lumMod val="60000"/>
                        <a:lumOff val="40000"/>
                      </a:schemeClr>
                    </a:solidFill>
                  </a:tcPr>
                </a:tc>
                <a:tc>
                  <a:txBody>
                    <a:bodyPr/>
                    <a:lstStyle/>
                    <a:p>
                      <a:r>
                        <a:rPr lang="de-DE" dirty="0" err="1"/>
                        <a:t>Tsovinar</a:t>
                      </a:r>
                      <a:r>
                        <a:rPr lang="de-DE" dirty="0"/>
                        <a:t>, </a:t>
                      </a:r>
                      <a:r>
                        <a:rPr lang="de-DE" dirty="0" err="1"/>
                        <a:t>Venkat</a:t>
                      </a:r>
                      <a:r>
                        <a:rPr lang="de-DE" dirty="0"/>
                        <a:t>, Cansu, </a:t>
                      </a:r>
                      <a:r>
                        <a:rPr lang="de-DE" dirty="0" err="1"/>
                        <a:t>Zeyad</a:t>
                      </a:r>
                      <a:r>
                        <a:rPr lang="de-DE" dirty="0"/>
                        <a:t>, </a:t>
                      </a:r>
                      <a:r>
                        <a:rPr lang="de-DE" dirty="0" err="1"/>
                        <a:t>Sreekutty</a:t>
                      </a:r>
                      <a:r>
                        <a:rPr lang="de-DE" dirty="0"/>
                        <a:t> -&gt; </a:t>
                      </a:r>
                      <a:r>
                        <a:rPr lang="de-DE" dirty="0" err="1"/>
                        <a:t>need</a:t>
                      </a:r>
                      <a:r>
                        <a:rPr lang="de-DE" dirty="0"/>
                        <a:t> </a:t>
                      </a:r>
                      <a:r>
                        <a:rPr lang="de-DE" dirty="0" err="1"/>
                        <a:t>to</a:t>
                      </a:r>
                      <a:r>
                        <a:rPr lang="de-DE" dirty="0"/>
                        <a:t> </a:t>
                      </a:r>
                      <a:r>
                        <a:rPr lang="de-DE" dirty="0" err="1"/>
                        <a:t>set</a:t>
                      </a:r>
                      <a:r>
                        <a:rPr lang="de-DE" dirty="0"/>
                        <a:t> </a:t>
                      </a:r>
                      <a:r>
                        <a:rPr lang="de-DE" dirty="0" err="1"/>
                        <a:t>up</a:t>
                      </a:r>
                      <a:r>
                        <a:rPr lang="de-DE" dirty="0"/>
                        <a:t> </a:t>
                      </a:r>
                      <a:r>
                        <a:rPr lang="de-DE" dirty="0" err="1"/>
                        <a:t>first</a:t>
                      </a:r>
                      <a:r>
                        <a:rPr lang="de-DE" dirty="0"/>
                        <a:t> </a:t>
                      </a:r>
                      <a:r>
                        <a:rPr lang="de-DE" dirty="0" err="1"/>
                        <a:t>meeting</a:t>
                      </a:r>
                      <a:endParaRPr lang="de-DE" dirty="0"/>
                    </a:p>
                  </a:txBody>
                  <a:tcPr/>
                </a:tc>
                <a:extLst>
                  <a:ext uri="{0D108BD9-81ED-4DB2-BD59-A6C34878D82A}">
                    <a16:rowId xmlns:a16="http://schemas.microsoft.com/office/drawing/2014/main" val="3839384880"/>
                  </a:ext>
                </a:extLst>
              </a:tr>
              <a:tr h="465667">
                <a:tc>
                  <a:txBody>
                    <a:bodyPr/>
                    <a:lstStyle/>
                    <a:p>
                      <a:r>
                        <a:rPr lang="de-DE" sz="1800" dirty="0"/>
                        <a:t>F</a:t>
                      </a:r>
                    </a:p>
                  </a:txBody>
                  <a:tcPr>
                    <a:solidFill>
                      <a:schemeClr val="accent3">
                        <a:lumMod val="60000"/>
                        <a:lumOff val="40000"/>
                      </a:schemeClr>
                    </a:solidFill>
                  </a:tcPr>
                </a:tc>
                <a:tc>
                  <a:txBody>
                    <a:bodyPr/>
                    <a:lstStyle/>
                    <a:p>
                      <a:r>
                        <a:rPr lang="de-DE" dirty="0"/>
                        <a:t>Fatma, </a:t>
                      </a:r>
                      <a:r>
                        <a:rPr lang="de-DE" dirty="0" err="1"/>
                        <a:t>Aany</a:t>
                      </a:r>
                      <a:r>
                        <a:rPr lang="de-DE" dirty="0"/>
                        <a:t> -&gt; </a:t>
                      </a:r>
                      <a:r>
                        <a:rPr lang="de-DE" dirty="0" err="1"/>
                        <a:t>Aany</a:t>
                      </a:r>
                      <a:r>
                        <a:rPr lang="de-DE" dirty="0"/>
                        <a:t> will </a:t>
                      </a:r>
                      <a:r>
                        <a:rPr lang="de-DE" dirty="0" err="1"/>
                        <a:t>write</a:t>
                      </a:r>
                      <a:r>
                        <a:rPr lang="de-DE" dirty="0"/>
                        <a:t> down </a:t>
                      </a:r>
                      <a:r>
                        <a:rPr lang="de-DE" dirty="0" err="1"/>
                        <a:t>suggestions</a:t>
                      </a:r>
                      <a:r>
                        <a:rPr lang="de-DE" dirty="0"/>
                        <a:t> in </a:t>
                      </a:r>
                      <a:r>
                        <a:rPr lang="de-DE" dirty="0" err="1"/>
                        <a:t>the</a:t>
                      </a:r>
                      <a:r>
                        <a:rPr lang="de-DE" dirty="0"/>
                        <a:t> </a:t>
                      </a:r>
                      <a:r>
                        <a:rPr lang="de-DE" dirty="0" err="1"/>
                        <a:t>team</a:t>
                      </a:r>
                      <a:r>
                        <a:rPr lang="de-DE" dirty="0"/>
                        <a:t> </a:t>
                      </a:r>
                      <a:r>
                        <a:rPr lang="de-DE" dirty="0" err="1"/>
                        <a:t>channel</a:t>
                      </a:r>
                      <a:endParaRPr lang="de-DE" dirty="0"/>
                    </a:p>
                  </a:txBody>
                  <a:tcPr/>
                </a:tc>
                <a:extLst>
                  <a:ext uri="{0D108BD9-81ED-4DB2-BD59-A6C34878D82A}">
                    <a16:rowId xmlns:a16="http://schemas.microsoft.com/office/drawing/2014/main" val="3854071561"/>
                  </a:ext>
                </a:extLst>
              </a:tr>
              <a:tr h="465667">
                <a:tc>
                  <a:txBody>
                    <a:bodyPr/>
                    <a:lstStyle/>
                    <a:p>
                      <a:r>
                        <a:rPr lang="de-DE" sz="1800" dirty="0"/>
                        <a:t>H</a:t>
                      </a:r>
                    </a:p>
                  </a:txBody>
                  <a:tcPr>
                    <a:solidFill>
                      <a:schemeClr val="accent3">
                        <a:lumMod val="60000"/>
                        <a:lumOff val="40000"/>
                      </a:schemeClr>
                    </a:solidFill>
                  </a:tcPr>
                </a:tc>
                <a:tc>
                  <a:txBody>
                    <a:bodyPr/>
                    <a:lstStyle/>
                    <a:p>
                      <a:r>
                        <a:rPr lang="de-DE" dirty="0"/>
                        <a:t>Rola, Luka, </a:t>
                      </a:r>
                      <a:r>
                        <a:rPr lang="de-DE" dirty="0" err="1"/>
                        <a:t>Namrata</a:t>
                      </a:r>
                      <a:r>
                        <a:rPr lang="de-DE" dirty="0"/>
                        <a:t> -&gt;  </a:t>
                      </a:r>
                      <a:r>
                        <a:rPr lang="de-DE" dirty="0" err="1"/>
                        <a:t>couldn‘t</a:t>
                      </a:r>
                      <a:r>
                        <a:rPr lang="de-DE" dirty="0"/>
                        <a:t> </a:t>
                      </a:r>
                      <a:r>
                        <a:rPr lang="de-DE" dirty="0" err="1"/>
                        <a:t>agree</a:t>
                      </a:r>
                      <a:r>
                        <a:rPr lang="de-DE" dirty="0"/>
                        <a:t> on a time so </a:t>
                      </a:r>
                      <a:r>
                        <a:rPr lang="de-DE" dirty="0" err="1"/>
                        <a:t>far</a:t>
                      </a:r>
                      <a:r>
                        <a:rPr lang="de-DE" dirty="0"/>
                        <a:t> but will </a:t>
                      </a:r>
                      <a:r>
                        <a:rPr lang="de-DE" dirty="0" err="1"/>
                        <a:t>have</a:t>
                      </a:r>
                      <a:r>
                        <a:rPr lang="de-DE" dirty="0"/>
                        <a:t> </a:t>
                      </a:r>
                      <a:r>
                        <a:rPr lang="de-DE" dirty="0" err="1"/>
                        <a:t>it</a:t>
                      </a:r>
                      <a:r>
                        <a:rPr lang="de-DE" dirty="0"/>
                        <a:t> </a:t>
                      </a:r>
                      <a:r>
                        <a:rPr lang="de-DE" dirty="0" err="1"/>
                        <a:t>soon</a:t>
                      </a:r>
                      <a:r>
                        <a:rPr lang="de-DE" dirty="0"/>
                        <a:t>, </a:t>
                      </a:r>
                      <a:r>
                        <a:rPr lang="de-DE" dirty="0" err="1"/>
                        <a:t>want</a:t>
                      </a:r>
                      <a:r>
                        <a:rPr lang="de-DE" dirty="0"/>
                        <a:t> </a:t>
                      </a:r>
                      <a:r>
                        <a:rPr lang="de-DE" dirty="0" err="1"/>
                        <a:t>to</a:t>
                      </a:r>
                      <a:r>
                        <a:rPr lang="de-DE" dirty="0"/>
                        <a:t> </a:t>
                      </a:r>
                      <a:r>
                        <a:rPr lang="de-DE" dirty="0" err="1"/>
                        <a:t>decide</a:t>
                      </a:r>
                      <a:r>
                        <a:rPr lang="de-DE" dirty="0"/>
                        <a:t> </a:t>
                      </a:r>
                      <a:r>
                        <a:rPr lang="de-DE" dirty="0" err="1"/>
                        <a:t>about</a:t>
                      </a:r>
                      <a:r>
                        <a:rPr lang="de-DE" dirty="0"/>
                        <a:t> </a:t>
                      </a:r>
                      <a:r>
                        <a:rPr lang="de-DE" dirty="0" err="1"/>
                        <a:t>the</a:t>
                      </a:r>
                      <a:r>
                        <a:rPr lang="de-DE" dirty="0"/>
                        <a:t> </a:t>
                      </a:r>
                      <a:r>
                        <a:rPr lang="de-DE" dirty="0" err="1"/>
                        <a:t>focus</a:t>
                      </a:r>
                      <a:r>
                        <a:rPr lang="de-DE" dirty="0"/>
                        <a:t> in </a:t>
                      </a:r>
                      <a:r>
                        <a:rPr lang="de-DE" dirty="0" err="1"/>
                        <a:t>their</a:t>
                      </a:r>
                      <a:r>
                        <a:rPr lang="de-DE" dirty="0"/>
                        <a:t> </a:t>
                      </a:r>
                      <a:r>
                        <a:rPr lang="de-DE" dirty="0" err="1"/>
                        <a:t>first</a:t>
                      </a:r>
                      <a:r>
                        <a:rPr lang="de-DE" dirty="0"/>
                        <a:t> </a:t>
                      </a:r>
                      <a:r>
                        <a:rPr lang="de-DE" dirty="0" err="1"/>
                        <a:t>meeting</a:t>
                      </a:r>
                      <a:endParaRPr lang="de-DE" dirty="0"/>
                    </a:p>
                  </a:txBody>
                  <a:tcPr/>
                </a:tc>
                <a:extLst>
                  <a:ext uri="{0D108BD9-81ED-4DB2-BD59-A6C34878D82A}">
                    <a16:rowId xmlns:a16="http://schemas.microsoft.com/office/drawing/2014/main" val="62864672"/>
                  </a:ext>
                </a:extLst>
              </a:tr>
              <a:tr h="465667">
                <a:tc>
                  <a:txBody>
                    <a:bodyPr/>
                    <a:lstStyle/>
                    <a:p>
                      <a:r>
                        <a:rPr lang="de-DE" sz="1800" dirty="0"/>
                        <a:t>G</a:t>
                      </a:r>
                    </a:p>
                  </a:txBody>
                  <a:tcPr>
                    <a:solidFill>
                      <a:schemeClr val="accent3">
                        <a:lumMod val="40000"/>
                        <a:lumOff val="60000"/>
                      </a:schemeClr>
                    </a:solidFill>
                  </a:tcPr>
                </a:tc>
                <a:tc>
                  <a:txBody>
                    <a:bodyPr/>
                    <a:lstStyle/>
                    <a:p>
                      <a:r>
                        <a:rPr lang="de-DE" dirty="0"/>
                        <a:t>Verena, Kris, </a:t>
                      </a:r>
                      <a:r>
                        <a:rPr lang="de-DE" dirty="0" err="1"/>
                        <a:t>Vaikunth</a:t>
                      </a:r>
                      <a:r>
                        <a:rPr lang="de-DE" dirty="0"/>
                        <a:t>, </a:t>
                      </a:r>
                      <a:r>
                        <a:rPr lang="de-DE" dirty="0" err="1"/>
                        <a:t>Soumyashis</a:t>
                      </a:r>
                      <a:r>
                        <a:rPr lang="de-DE" dirty="0"/>
                        <a:t>, </a:t>
                      </a:r>
                      <a:r>
                        <a:rPr lang="de-DE" dirty="0" err="1"/>
                        <a:t>Mamata</a:t>
                      </a:r>
                      <a:r>
                        <a:rPr lang="de-DE" dirty="0"/>
                        <a:t>, Paulo -&gt; </a:t>
                      </a:r>
                      <a:r>
                        <a:rPr lang="de-DE" dirty="0" err="1"/>
                        <a:t>some</a:t>
                      </a:r>
                      <a:r>
                        <a:rPr lang="de-DE" dirty="0"/>
                        <a:t> time after </a:t>
                      </a:r>
                      <a:r>
                        <a:rPr lang="de-DE" dirty="0" err="1"/>
                        <a:t>the</a:t>
                      </a:r>
                      <a:r>
                        <a:rPr lang="de-DE" dirty="0"/>
                        <a:t> </a:t>
                      </a:r>
                      <a:r>
                        <a:rPr lang="de-DE" dirty="0" err="1"/>
                        <a:t>project</a:t>
                      </a:r>
                      <a:r>
                        <a:rPr lang="de-DE" dirty="0"/>
                        <a:t> </a:t>
                      </a:r>
                      <a:r>
                        <a:rPr lang="de-DE" dirty="0" err="1"/>
                        <a:t>meeting</a:t>
                      </a:r>
                      <a:r>
                        <a:rPr lang="de-DE" dirty="0"/>
                        <a:t> but </a:t>
                      </a:r>
                      <a:r>
                        <a:rPr lang="de-DE" dirty="0" err="1"/>
                        <a:t>had</a:t>
                      </a:r>
                      <a:r>
                        <a:rPr lang="de-DE" dirty="0"/>
                        <a:t> an initial </a:t>
                      </a:r>
                      <a:r>
                        <a:rPr lang="de-DE" dirty="0" err="1"/>
                        <a:t>smaller</a:t>
                      </a:r>
                      <a:r>
                        <a:rPr lang="de-DE" dirty="0"/>
                        <a:t> </a:t>
                      </a:r>
                      <a:r>
                        <a:rPr lang="de-DE" dirty="0" err="1"/>
                        <a:t>meeting</a:t>
                      </a:r>
                      <a:endParaRPr lang="de-DE" dirty="0"/>
                    </a:p>
                  </a:txBody>
                  <a:tcPr/>
                </a:tc>
                <a:extLst>
                  <a:ext uri="{0D108BD9-81ED-4DB2-BD59-A6C34878D82A}">
                    <a16:rowId xmlns:a16="http://schemas.microsoft.com/office/drawing/2014/main" val="1129592146"/>
                  </a:ext>
                </a:extLst>
              </a:tr>
              <a:tr h="465667">
                <a:tc>
                  <a:txBody>
                    <a:bodyPr/>
                    <a:lstStyle/>
                    <a:p>
                      <a:r>
                        <a:rPr lang="de-DE" sz="1800" dirty="0"/>
                        <a:t>B</a:t>
                      </a:r>
                    </a:p>
                  </a:txBody>
                  <a:tcPr>
                    <a:solidFill>
                      <a:schemeClr val="accent3">
                        <a:lumMod val="20000"/>
                        <a:lumOff val="80000"/>
                      </a:schemeClr>
                    </a:solidFill>
                  </a:tcPr>
                </a:tc>
                <a:tc>
                  <a:txBody>
                    <a:bodyPr/>
                    <a:lstStyle/>
                    <a:p>
                      <a:r>
                        <a:rPr lang="de-DE" dirty="0"/>
                        <a:t>Cheng Zhen, </a:t>
                      </a:r>
                      <a:r>
                        <a:rPr lang="de-DE" dirty="0" err="1"/>
                        <a:t>Aissiou</a:t>
                      </a:r>
                      <a:r>
                        <a:rPr lang="de-DE" dirty="0"/>
                        <a:t>, </a:t>
                      </a:r>
                      <a:r>
                        <a:rPr lang="de-DE" dirty="0" err="1"/>
                        <a:t>Bakhtiyar</a:t>
                      </a:r>
                      <a:r>
                        <a:rPr lang="de-DE" dirty="0"/>
                        <a:t>, Krzystof -&gt; </a:t>
                      </a:r>
                    </a:p>
                  </a:txBody>
                  <a:tcPr/>
                </a:tc>
                <a:extLst>
                  <a:ext uri="{0D108BD9-81ED-4DB2-BD59-A6C34878D82A}">
                    <a16:rowId xmlns:a16="http://schemas.microsoft.com/office/drawing/2014/main" val="3955283178"/>
                  </a:ext>
                </a:extLst>
              </a:tr>
            </a:tbl>
          </a:graphicData>
        </a:graphic>
      </p:graphicFrame>
      <p:sp>
        <p:nvSpPr>
          <p:cNvPr id="9" name="Rechteck: eine Ecke abgeschnitten 8">
            <a:extLst>
              <a:ext uri="{FF2B5EF4-FFF2-40B4-BE49-F238E27FC236}">
                <a16:creationId xmlns:a16="http://schemas.microsoft.com/office/drawing/2014/main" id="{22938350-D083-CC99-7B38-FA018DC69362}"/>
              </a:ext>
            </a:extLst>
          </p:cNvPr>
          <p:cNvSpPr/>
          <p:nvPr/>
        </p:nvSpPr>
        <p:spPr>
          <a:xfrm rot="16200000">
            <a:off x="-1145542" y="3954782"/>
            <a:ext cx="3743963" cy="619760"/>
          </a:xfrm>
          <a:prstGeom prst="snip1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b="1" dirty="0"/>
              <a:t>Silence Awards</a:t>
            </a:r>
            <a:endParaRPr lang="de-DE" b="1" dirty="0"/>
          </a:p>
        </p:txBody>
      </p:sp>
      <p:sp>
        <p:nvSpPr>
          <p:cNvPr id="2" name="Textfeld 1">
            <a:extLst>
              <a:ext uri="{FF2B5EF4-FFF2-40B4-BE49-F238E27FC236}">
                <a16:creationId xmlns:a16="http://schemas.microsoft.com/office/drawing/2014/main" id="{DE02FCDC-0EFF-8197-49D3-4992DC593656}"/>
              </a:ext>
            </a:extLst>
          </p:cNvPr>
          <p:cNvSpPr txBox="1"/>
          <p:nvPr/>
        </p:nvSpPr>
        <p:spPr>
          <a:xfrm>
            <a:off x="1188720" y="6421120"/>
            <a:ext cx="3749040" cy="307777"/>
          </a:xfrm>
          <a:prstGeom prst="rect">
            <a:avLst/>
          </a:prstGeom>
          <a:noFill/>
        </p:spPr>
        <p:txBody>
          <a:bodyPr wrap="square" rtlCol="0">
            <a:spAutoFit/>
          </a:bodyPr>
          <a:lstStyle/>
          <a:p>
            <a:r>
              <a:rPr lang="de-DE" dirty="0"/>
              <a:t>* Winner </a:t>
            </a:r>
            <a:r>
              <a:rPr lang="de-DE" dirty="0" err="1"/>
              <a:t>of</a:t>
            </a:r>
            <a:r>
              <a:rPr lang="de-DE" dirty="0"/>
              <a:t> Week 2 – </a:t>
            </a:r>
            <a:r>
              <a:rPr lang="de-DE" dirty="0" err="1"/>
              <a:t>most</a:t>
            </a:r>
            <a:r>
              <a:rPr lang="de-DE" dirty="0"/>
              <a:t> </a:t>
            </a:r>
            <a:r>
              <a:rPr lang="de-DE" dirty="0" err="1"/>
              <a:t>silent</a:t>
            </a:r>
            <a:r>
              <a:rPr lang="de-DE" dirty="0"/>
              <a:t> </a:t>
            </a:r>
            <a:r>
              <a:rPr lang="de-DE" dirty="0" err="1"/>
              <a:t>team</a:t>
            </a:r>
            <a:endParaRPr lang="de-DE" dirty="0"/>
          </a:p>
        </p:txBody>
      </p:sp>
    </p:spTree>
    <p:extLst>
      <p:ext uri="{BB962C8B-B14F-4D97-AF65-F5344CB8AC3E}">
        <p14:creationId xmlns:p14="http://schemas.microsoft.com/office/powerpoint/2010/main" val="139053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623D16-7682-E640-EF26-3F4A5E026B0D}"/>
              </a:ext>
            </a:extLst>
          </p:cNvPr>
          <p:cNvSpPr>
            <a:spLocks noGrp="1"/>
          </p:cNvSpPr>
          <p:nvPr>
            <p:ph type="title"/>
          </p:nvPr>
        </p:nvSpPr>
        <p:spPr/>
        <p:txBody>
          <a:bodyPr/>
          <a:lstStyle/>
          <a:p>
            <a:r>
              <a:rPr lang="de-DE" dirty="0"/>
              <a:t>2. Team Building</a:t>
            </a:r>
          </a:p>
        </p:txBody>
      </p:sp>
      <p:graphicFrame>
        <p:nvGraphicFramePr>
          <p:cNvPr id="3" name="Tabelle 2">
            <a:extLst>
              <a:ext uri="{FF2B5EF4-FFF2-40B4-BE49-F238E27FC236}">
                <a16:creationId xmlns:a16="http://schemas.microsoft.com/office/drawing/2014/main" id="{2EC51AE6-9F42-D911-F227-615E35FF07F5}"/>
              </a:ext>
            </a:extLst>
          </p:cNvPr>
          <p:cNvGraphicFramePr>
            <a:graphicFrameLocks noGrp="1"/>
          </p:cNvGraphicFramePr>
          <p:nvPr>
            <p:extLst>
              <p:ext uri="{D42A27DB-BD31-4B8C-83A1-F6EECF244321}">
                <p14:modId xmlns:p14="http://schemas.microsoft.com/office/powerpoint/2010/main" val="3535526462"/>
              </p:ext>
            </p:extLst>
          </p:nvPr>
        </p:nvGraphicFramePr>
        <p:xfrm>
          <a:off x="782319" y="1979506"/>
          <a:ext cx="10627362" cy="3484880"/>
        </p:xfrm>
        <a:graphic>
          <a:graphicData uri="http://schemas.openxmlformats.org/drawingml/2006/table">
            <a:tbl>
              <a:tblPr firstRow="1" bandRow="1">
                <a:tableStyleId>{AE5E13AF-8C1B-4DC7-A03D-C96EB17825BF}</a:tableStyleId>
              </a:tblPr>
              <a:tblGrid>
                <a:gridCol w="1180818">
                  <a:extLst>
                    <a:ext uri="{9D8B030D-6E8A-4147-A177-3AD203B41FA5}">
                      <a16:colId xmlns:a16="http://schemas.microsoft.com/office/drawing/2014/main" val="1850651819"/>
                    </a:ext>
                  </a:extLst>
                </a:gridCol>
                <a:gridCol w="1180818">
                  <a:extLst>
                    <a:ext uri="{9D8B030D-6E8A-4147-A177-3AD203B41FA5}">
                      <a16:colId xmlns:a16="http://schemas.microsoft.com/office/drawing/2014/main" val="4020436314"/>
                    </a:ext>
                  </a:extLst>
                </a:gridCol>
                <a:gridCol w="1180818">
                  <a:extLst>
                    <a:ext uri="{9D8B030D-6E8A-4147-A177-3AD203B41FA5}">
                      <a16:colId xmlns:a16="http://schemas.microsoft.com/office/drawing/2014/main" val="153738104"/>
                    </a:ext>
                  </a:extLst>
                </a:gridCol>
                <a:gridCol w="1180818">
                  <a:extLst>
                    <a:ext uri="{9D8B030D-6E8A-4147-A177-3AD203B41FA5}">
                      <a16:colId xmlns:a16="http://schemas.microsoft.com/office/drawing/2014/main" val="1959834551"/>
                    </a:ext>
                  </a:extLst>
                </a:gridCol>
                <a:gridCol w="1180818">
                  <a:extLst>
                    <a:ext uri="{9D8B030D-6E8A-4147-A177-3AD203B41FA5}">
                      <a16:colId xmlns:a16="http://schemas.microsoft.com/office/drawing/2014/main" val="565333301"/>
                    </a:ext>
                  </a:extLst>
                </a:gridCol>
                <a:gridCol w="1180818">
                  <a:extLst>
                    <a:ext uri="{9D8B030D-6E8A-4147-A177-3AD203B41FA5}">
                      <a16:colId xmlns:a16="http://schemas.microsoft.com/office/drawing/2014/main" val="4216511823"/>
                    </a:ext>
                  </a:extLst>
                </a:gridCol>
                <a:gridCol w="1180818">
                  <a:extLst>
                    <a:ext uri="{9D8B030D-6E8A-4147-A177-3AD203B41FA5}">
                      <a16:colId xmlns:a16="http://schemas.microsoft.com/office/drawing/2014/main" val="721518334"/>
                    </a:ext>
                  </a:extLst>
                </a:gridCol>
                <a:gridCol w="1180818">
                  <a:extLst>
                    <a:ext uri="{9D8B030D-6E8A-4147-A177-3AD203B41FA5}">
                      <a16:colId xmlns:a16="http://schemas.microsoft.com/office/drawing/2014/main" val="2924604857"/>
                    </a:ext>
                  </a:extLst>
                </a:gridCol>
                <a:gridCol w="1180818">
                  <a:extLst>
                    <a:ext uri="{9D8B030D-6E8A-4147-A177-3AD203B41FA5}">
                      <a16:colId xmlns:a16="http://schemas.microsoft.com/office/drawing/2014/main" val="3832221144"/>
                    </a:ext>
                  </a:extLst>
                </a:gridCol>
              </a:tblGrid>
              <a:tr h="370840">
                <a:tc>
                  <a:txBody>
                    <a:bodyPr/>
                    <a:lstStyle/>
                    <a:p>
                      <a:r>
                        <a:rPr lang="de-DE" sz="1800" b="1" dirty="0">
                          <a:solidFill>
                            <a:schemeClr val="tx1"/>
                          </a:solidFill>
                        </a:rPr>
                        <a:t>Team</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de-DE" dirty="0" err="1"/>
                        <a:t>Dagshub</a:t>
                      </a:r>
                      <a:r>
                        <a:rPr lang="de-DE" dirty="0"/>
                        <a:t>?</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a:t>First Meeting?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err="1"/>
                        <a:t>Organizing</a:t>
                      </a:r>
                      <a:r>
                        <a:rPr lang="de-DE" dirty="0"/>
                        <a:t> Annotation?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a:t>Task </a:t>
                      </a:r>
                      <a:r>
                        <a:rPr lang="de-DE" dirty="0" err="1"/>
                        <a:t>tracking</a:t>
                      </a:r>
                      <a:r>
                        <a:rPr lang="de-DE"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a:t>Code </a:t>
                      </a:r>
                      <a:r>
                        <a:rPr lang="de-DE" dirty="0" err="1"/>
                        <a:t>sharing</a:t>
                      </a:r>
                      <a:r>
                        <a:rPr lang="de-DE"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a:t>Definition </a:t>
                      </a:r>
                      <a:r>
                        <a:rPr lang="de-DE" dirty="0" err="1"/>
                        <a:t>of</a:t>
                      </a:r>
                      <a:r>
                        <a:rPr lang="de-DE" dirty="0"/>
                        <a:t> Focus?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err="1"/>
                        <a:t>Literature</a:t>
                      </a:r>
                      <a:r>
                        <a:rPr lang="de-DE" dirty="0"/>
                        <a:t> </a:t>
                      </a:r>
                      <a:r>
                        <a:rPr lang="de-DE" dirty="0" err="1"/>
                        <a:t>tracking</a:t>
                      </a:r>
                      <a:r>
                        <a:rPr lang="de-DE"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dirty="0"/>
                        <a:t>Resources?</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8409249"/>
                  </a:ext>
                </a:extLst>
              </a:tr>
              <a:tr h="370840">
                <a:tc>
                  <a:txBody>
                    <a:bodyPr/>
                    <a:lstStyle/>
                    <a:p>
                      <a:r>
                        <a:rPr lang="de-DE" sz="1800" b="1" dirty="0"/>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82144027"/>
                  </a:ext>
                </a:extLst>
              </a:tr>
              <a:tr h="370840">
                <a:tc>
                  <a:txBody>
                    <a:bodyPr/>
                    <a:lstStyle/>
                    <a:p>
                      <a:r>
                        <a:rPr lang="de-DE" sz="1800" b="1" dirty="0"/>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47285732"/>
                  </a:ext>
                </a:extLst>
              </a:tr>
              <a:tr h="370840">
                <a:tc>
                  <a:txBody>
                    <a:bodyPr/>
                    <a:lstStyle/>
                    <a:p>
                      <a:r>
                        <a:rPr lang="de-DE" sz="1800" b="1" dirty="0"/>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59441553"/>
                  </a:ext>
                </a:extLst>
              </a:tr>
              <a:tr h="370840">
                <a:tc>
                  <a:txBody>
                    <a:bodyPr/>
                    <a:lstStyle/>
                    <a:p>
                      <a:r>
                        <a:rPr lang="de-DE" sz="1800" b="1" dirty="0"/>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69457159"/>
                  </a:ext>
                </a:extLst>
              </a:tr>
              <a:tr h="370840">
                <a:tc>
                  <a:txBody>
                    <a:bodyPr/>
                    <a:lstStyle/>
                    <a:p>
                      <a:r>
                        <a:rPr lang="de-DE" sz="1800" b="1" dirty="0"/>
                        <a:t>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6164555"/>
                  </a:ext>
                </a:extLst>
              </a:tr>
              <a:tr h="370840">
                <a:tc>
                  <a:txBody>
                    <a:bodyPr/>
                    <a:lstStyle/>
                    <a:p>
                      <a:r>
                        <a:rPr lang="de-DE" sz="1800" b="1" dirty="0"/>
                        <a:t>F</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75974504"/>
                  </a:ext>
                </a:extLst>
              </a:tr>
              <a:tr h="370840">
                <a:tc>
                  <a:txBody>
                    <a:bodyPr/>
                    <a:lstStyle/>
                    <a:p>
                      <a:r>
                        <a:rPr lang="de-DE" sz="1800" b="1" dirty="0"/>
                        <a:t>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7567350"/>
                  </a:ext>
                </a:extLst>
              </a:tr>
              <a:tr h="370840">
                <a:tc>
                  <a:txBody>
                    <a:bodyPr/>
                    <a:lstStyle/>
                    <a:p>
                      <a:r>
                        <a:rPr lang="de-DE" sz="1800" b="1" dirty="0"/>
                        <a:t>H</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endParaRPr lang="de-DE"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de-DE"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18909044"/>
                  </a:ext>
                </a:extLst>
              </a:tr>
            </a:tbl>
          </a:graphicData>
        </a:graphic>
      </p:graphicFrame>
      <p:sp>
        <p:nvSpPr>
          <p:cNvPr id="4" name="Rechteck: abgerundete Ecken 3">
            <a:extLst>
              <a:ext uri="{FF2B5EF4-FFF2-40B4-BE49-F238E27FC236}">
                <a16:creationId xmlns:a16="http://schemas.microsoft.com/office/drawing/2014/main" id="{1CF6956C-F2D9-78C1-DC16-176DFCDD49DE}"/>
              </a:ext>
            </a:extLst>
          </p:cNvPr>
          <p:cNvSpPr/>
          <p:nvPr/>
        </p:nvSpPr>
        <p:spPr>
          <a:xfrm>
            <a:off x="1178560" y="5588000"/>
            <a:ext cx="9977120" cy="646852"/>
          </a:xfrm>
          <a:prstGeom prst="roundRect">
            <a:avLst/>
          </a:prstGeom>
          <a:solidFill>
            <a:srgbClr val="F4CC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i="1" dirty="0">
                <a:solidFill>
                  <a:schemeClr val="tx1"/>
                </a:solidFill>
              </a:rPr>
              <a:t>*</a:t>
            </a:r>
            <a:r>
              <a:rPr lang="de-DE" sz="2400" i="1" dirty="0" err="1">
                <a:solidFill>
                  <a:schemeClr val="tx1"/>
                </a:solidFill>
              </a:rPr>
              <a:t>Interested</a:t>
            </a:r>
            <a:r>
              <a:rPr lang="de-DE" sz="2400" i="1" dirty="0">
                <a:solidFill>
                  <a:schemeClr val="tx1"/>
                </a:solidFill>
              </a:rPr>
              <a:t> in a Team Gaming Kick-Off </a:t>
            </a:r>
            <a:r>
              <a:rPr lang="de-DE" sz="2400" i="1" dirty="0" err="1">
                <a:solidFill>
                  <a:schemeClr val="tx1"/>
                </a:solidFill>
              </a:rPr>
              <a:t>event</a:t>
            </a:r>
            <a:r>
              <a:rPr lang="de-DE" sz="2400" i="1" dirty="0">
                <a:solidFill>
                  <a:schemeClr val="tx1"/>
                </a:solidFill>
              </a:rPr>
              <a:t>?*</a:t>
            </a:r>
          </a:p>
        </p:txBody>
      </p:sp>
    </p:spTree>
    <p:extLst>
      <p:ext uri="{BB962C8B-B14F-4D97-AF65-F5344CB8AC3E}">
        <p14:creationId xmlns:p14="http://schemas.microsoft.com/office/powerpoint/2010/main" val="364562039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1371</Words>
  <Application>Microsoft Office PowerPoint</Application>
  <PresentationFormat>Breitbild</PresentationFormat>
  <Paragraphs>180</Paragraphs>
  <Slides>20</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Roboto</vt:lpstr>
      <vt:lpstr>Symbol</vt:lpstr>
      <vt:lpstr>Retrospect</vt:lpstr>
      <vt:lpstr>PowerPoint-Präsentation</vt:lpstr>
      <vt:lpstr>Agenda</vt:lpstr>
      <vt:lpstr>1. Creating the ground truth</vt:lpstr>
      <vt:lpstr>The air photographs are freely downloadable in RGB jpg format</vt:lpstr>
      <vt:lpstr>Proposed Workflow for creating „ground truth“ (reference data set)</vt:lpstr>
      <vt:lpstr>Feedback about sample image and segmentation</vt:lpstr>
      <vt:lpstr>2. Team Building</vt:lpstr>
      <vt:lpstr>Overview who is here from the single teams</vt:lpstr>
      <vt:lpstr>2. Team Building</vt:lpstr>
      <vt:lpstr>Example Trello Board of Team B</vt:lpstr>
      <vt:lpstr>Alternatives to Trello</vt:lpstr>
      <vt:lpstr>3. Some discussions that need to be started now</vt:lpstr>
      <vt:lpstr>PowerPoint-Präsentation</vt:lpstr>
      <vt:lpstr>3.1 Using Sentinel-1 + Sentinel-2 Integration</vt:lpstr>
      <vt:lpstr>PowerPoint-Präsentation</vt:lpstr>
      <vt:lpstr>3.1 Some more food for thought</vt:lpstr>
      <vt:lpstr>3.2 Project during the festive season</vt:lpstr>
      <vt:lpstr>3.3 Storing Dataset at zenodo.org?</vt:lpstr>
      <vt:lpstr>4. Questions?</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Dorothea Paulssen</cp:lastModifiedBy>
  <cp:revision>270</cp:revision>
  <dcterms:modified xsi:type="dcterms:W3CDTF">2024-12-22T17:33:39Z</dcterms:modified>
</cp:coreProperties>
</file>