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0" r:id="rId3"/>
    <p:sldId id="258" r:id="rId4"/>
    <p:sldId id="262"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3" autoAdjust="0"/>
    <p:restoredTop sz="94660"/>
  </p:normalViewPr>
  <p:slideViewPr>
    <p:cSldViewPr snapToGrid="0">
      <p:cViewPr varScale="1">
        <p:scale>
          <a:sx n="72" d="100"/>
          <a:sy n="72" d="100"/>
        </p:scale>
        <p:origin x="6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340483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4926E3C-3190-4744-93A5-A933C20F20C4}" type="datetimeFigureOut">
              <a:rPr lang="es-AR" smtClean="0"/>
              <a:t>10/11/2017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77871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13720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67964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17958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8855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85909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893144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62332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73008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367422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926E3C-3190-4744-93A5-A933C20F20C4}" type="datetimeFigureOut">
              <a:rPr lang="es-AR" smtClean="0"/>
              <a:t>10/11/2017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0949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926E3C-3190-4744-93A5-A933C20F20C4}" type="datetimeFigureOut">
              <a:rPr lang="es-AR" smtClean="0"/>
              <a:t>10/11/2017</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3830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269220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43265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64926E3C-3190-4744-93A5-A933C20F20C4}" type="datetimeFigureOut">
              <a:rPr lang="es-AR" smtClean="0"/>
              <a:t>10/11/2017</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6608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4926E3C-3190-4744-93A5-A933C20F20C4}" type="datetimeFigureOut">
              <a:rPr lang="es-AR" smtClean="0"/>
              <a:t>10/11/2017</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F00565B-DB3A-42E8-8560-0F5C58332F7D}" type="slidenum">
              <a:rPr lang="es-AR" smtClean="0"/>
              <a:t>‹Nº›</a:t>
            </a:fld>
            <a:endParaRPr lang="es-AR"/>
          </a:p>
        </p:txBody>
      </p:sp>
    </p:spTree>
    <p:extLst>
      <p:ext uri="{BB962C8B-B14F-4D97-AF65-F5344CB8AC3E}">
        <p14:creationId xmlns:p14="http://schemas.microsoft.com/office/powerpoint/2010/main" val="167657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926E3C-3190-4744-93A5-A933C20F20C4}" type="datetimeFigureOut">
              <a:rPr lang="es-AR" smtClean="0"/>
              <a:t>10/11/2017</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00565B-DB3A-42E8-8560-0F5C58332F7D}" type="slidenum">
              <a:rPr lang="es-AR" smtClean="0"/>
              <a:t>‹Nº›</a:t>
            </a:fld>
            <a:endParaRPr lang="es-AR"/>
          </a:p>
        </p:txBody>
      </p:sp>
    </p:spTree>
    <p:extLst>
      <p:ext uri="{BB962C8B-B14F-4D97-AF65-F5344CB8AC3E}">
        <p14:creationId xmlns:p14="http://schemas.microsoft.com/office/powerpoint/2010/main" val="146414325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67647-C25D-4D22-9D9E-9877A8B12299}"/>
              </a:ext>
            </a:extLst>
          </p:cNvPr>
          <p:cNvSpPr>
            <a:spLocks noGrp="1"/>
          </p:cNvSpPr>
          <p:nvPr>
            <p:ph type="ctrTitle"/>
          </p:nvPr>
        </p:nvSpPr>
        <p:spPr>
          <a:xfrm>
            <a:off x="569843" y="2703443"/>
            <a:ext cx="10800521" cy="3611189"/>
          </a:xfrm>
        </p:spPr>
        <p:txBody>
          <a:bodyPr/>
          <a:lstStyle/>
          <a:p>
            <a:r>
              <a:rPr lang="es-AR" dirty="0"/>
              <a:t>Sensor de Humedad con Alerta y Configuración Remota vía SMS </a:t>
            </a:r>
            <a:br>
              <a:rPr lang="es-AR" dirty="0"/>
            </a:br>
            <a:endParaRPr lang="es-AR" dirty="0"/>
          </a:p>
        </p:txBody>
      </p:sp>
      <p:sp>
        <p:nvSpPr>
          <p:cNvPr id="3" name="CuadroTexto 2">
            <a:extLst>
              <a:ext uri="{FF2B5EF4-FFF2-40B4-BE49-F238E27FC236}">
                <a16:creationId xmlns:a16="http://schemas.microsoft.com/office/drawing/2014/main" id="{88370DEA-F629-4580-A31B-94036FAE0E54}"/>
              </a:ext>
            </a:extLst>
          </p:cNvPr>
          <p:cNvSpPr txBox="1"/>
          <p:nvPr/>
        </p:nvSpPr>
        <p:spPr>
          <a:xfrm>
            <a:off x="0" y="6488668"/>
            <a:ext cx="12192000" cy="369332"/>
          </a:xfrm>
          <a:prstGeom prst="rect">
            <a:avLst/>
          </a:prstGeom>
          <a:noFill/>
        </p:spPr>
        <p:txBody>
          <a:bodyPr wrap="square" rtlCol="0">
            <a:spAutoFit/>
          </a:bodyPr>
          <a:lstStyle/>
          <a:p>
            <a:pPr algn="ctr"/>
            <a:r>
              <a:rPr lang="es-AR" dirty="0">
                <a:solidFill>
                  <a:schemeClr val="tx2">
                    <a:lumMod val="75000"/>
                  </a:schemeClr>
                </a:solidFill>
              </a:rPr>
              <a:t>Pereira, Matías  -  Vallejo Juan Pablo  -  </a:t>
            </a:r>
            <a:r>
              <a:rPr lang="es-AR" dirty="0" err="1">
                <a:solidFill>
                  <a:schemeClr val="tx2">
                    <a:lumMod val="75000"/>
                  </a:schemeClr>
                </a:solidFill>
              </a:rPr>
              <a:t>Gassmann</a:t>
            </a:r>
            <a:r>
              <a:rPr lang="es-AR" dirty="0">
                <a:solidFill>
                  <a:schemeClr val="tx2">
                    <a:lumMod val="75000"/>
                  </a:schemeClr>
                </a:solidFill>
              </a:rPr>
              <a:t> Dustin  |  Redes 2017</a:t>
            </a:r>
          </a:p>
        </p:txBody>
      </p:sp>
    </p:spTree>
    <p:extLst>
      <p:ext uri="{BB962C8B-B14F-4D97-AF65-F5344CB8AC3E}">
        <p14:creationId xmlns:p14="http://schemas.microsoft.com/office/powerpoint/2010/main" val="168098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FE1812-F893-4103-AEAA-E129BBEBF973}"/>
              </a:ext>
            </a:extLst>
          </p:cNvPr>
          <p:cNvSpPr>
            <a:spLocks noGrp="1"/>
          </p:cNvSpPr>
          <p:nvPr>
            <p:ph idx="1"/>
          </p:nvPr>
        </p:nvSpPr>
        <p:spPr>
          <a:xfrm>
            <a:off x="0" y="184361"/>
            <a:ext cx="10402957" cy="6097169"/>
          </a:xfrm>
        </p:spPr>
        <p:txBody>
          <a:bodyPr>
            <a:normAutofit lnSpcReduction="10000"/>
          </a:bodyPr>
          <a:lstStyle/>
          <a:p>
            <a:pPr algn="just">
              <a:buSzPct val="100000"/>
              <a:buFont typeface="Arial" panose="020B0604020202020204" pitchFamily="34" charset="0"/>
              <a:buChar char="•"/>
            </a:pPr>
            <a:r>
              <a:rPr lang="es-AR" dirty="0"/>
              <a:t>Existen diversos ambientes en los cuales es muy importante conocer constantemente las condiciones en las que se encuentran ciertos parámetros, como la temperatura y humedad del ambiente, por ejemplo en un Data Center.</a:t>
            </a:r>
          </a:p>
          <a:p>
            <a:pPr algn="just">
              <a:buSzPct val="100000"/>
              <a:buFont typeface="Arial" panose="020B0604020202020204" pitchFamily="34" charset="0"/>
              <a:buChar char="•"/>
            </a:pPr>
            <a:endParaRPr lang="es-AR" dirty="0"/>
          </a:p>
          <a:p>
            <a:pPr algn="just">
              <a:buSzPct val="100000"/>
              <a:buFont typeface="Arial" panose="020B0604020202020204" pitchFamily="34" charset="0"/>
              <a:buChar char="•"/>
            </a:pPr>
            <a:r>
              <a:rPr lang="es-AR" dirty="0"/>
              <a:t>La humedad es uno de los factores críticos cuando se trata de condiciones ideales para el correcto funcionamiento de los equipos que se encuentran en un Data Center, ya que un exceso de humedad puede provocar condensación en los aparatos eléctricos y generar cortocircuitos en los componentes electrónicos, o una baja humedad puede generar descargas estáticas que pueden llegar a dañar a los componentes.</a:t>
            </a:r>
          </a:p>
          <a:p>
            <a:pPr algn="just">
              <a:buSzPct val="100000"/>
              <a:buFont typeface="Arial" panose="020B0604020202020204" pitchFamily="34" charset="0"/>
              <a:buChar char="•"/>
            </a:pPr>
            <a:endParaRPr lang="es-AR" dirty="0"/>
          </a:p>
          <a:p>
            <a:pPr algn="just">
              <a:buSzPct val="100000"/>
              <a:buFont typeface="Arial" panose="020B0604020202020204" pitchFamily="34" charset="0"/>
              <a:buChar char="•"/>
            </a:pPr>
            <a:r>
              <a:rPr lang="es-AR" dirty="0"/>
              <a:t>Es fundamental poder conocer en todo momento estos valores para poder prevenir algún tipo de incidente de los mencionados. </a:t>
            </a:r>
          </a:p>
          <a:p>
            <a:pPr algn="just">
              <a:buSzPct val="100000"/>
              <a:buFont typeface="Arial" panose="020B0604020202020204" pitchFamily="34" charset="0"/>
              <a:buChar char="•"/>
            </a:pPr>
            <a:endParaRPr lang="es-AR" dirty="0"/>
          </a:p>
          <a:p>
            <a:pPr algn="just">
              <a:buSzPct val="100000"/>
              <a:buFont typeface="Arial" panose="020B0604020202020204" pitchFamily="34" charset="0"/>
              <a:buChar char="•"/>
            </a:pPr>
            <a:r>
              <a:rPr lang="es-AR" dirty="0"/>
              <a:t>Se debe contar con un sistema capaz de monitorizar e informar constantemente estos valores para llevar un control de forma segura de las condiciones del ambiente</a:t>
            </a:r>
          </a:p>
        </p:txBody>
      </p:sp>
      <p:sp>
        <p:nvSpPr>
          <p:cNvPr id="4" name="CuadroTexto 3">
            <a:extLst>
              <a:ext uri="{FF2B5EF4-FFF2-40B4-BE49-F238E27FC236}">
                <a16:creationId xmlns:a16="http://schemas.microsoft.com/office/drawing/2014/main" id="{FEA2F03B-FA5E-4B4B-8F4F-CCA31F3265E2}"/>
              </a:ext>
            </a:extLst>
          </p:cNvPr>
          <p:cNvSpPr txBox="1"/>
          <p:nvPr/>
        </p:nvSpPr>
        <p:spPr>
          <a:xfrm>
            <a:off x="0" y="6488668"/>
            <a:ext cx="12192000" cy="369332"/>
          </a:xfrm>
          <a:prstGeom prst="rect">
            <a:avLst/>
          </a:prstGeom>
          <a:noFill/>
        </p:spPr>
        <p:txBody>
          <a:bodyPr wrap="square" rtlCol="0">
            <a:spAutoFit/>
          </a:bodyPr>
          <a:lstStyle/>
          <a:p>
            <a:pPr algn="ctr"/>
            <a:r>
              <a:rPr lang="es-AR" dirty="0">
                <a:solidFill>
                  <a:schemeClr val="tx2">
                    <a:lumMod val="75000"/>
                  </a:schemeClr>
                </a:solidFill>
              </a:rPr>
              <a:t>Pereira, Matías  -  Vallejo Juan Pablo  -  </a:t>
            </a:r>
            <a:r>
              <a:rPr lang="es-AR" dirty="0" err="1">
                <a:solidFill>
                  <a:schemeClr val="tx2">
                    <a:lumMod val="75000"/>
                  </a:schemeClr>
                </a:solidFill>
              </a:rPr>
              <a:t>Gassmann</a:t>
            </a:r>
            <a:r>
              <a:rPr lang="es-AR" dirty="0">
                <a:solidFill>
                  <a:schemeClr val="tx2">
                    <a:lumMod val="75000"/>
                  </a:schemeClr>
                </a:solidFill>
              </a:rPr>
              <a:t> Dustin  |  Redes 2017</a:t>
            </a:r>
          </a:p>
        </p:txBody>
      </p:sp>
    </p:spTree>
    <p:extLst>
      <p:ext uri="{BB962C8B-B14F-4D97-AF65-F5344CB8AC3E}">
        <p14:creationId xmlns:p14="http://schemas.microsoft.com/office/powerpoint/2010/main" val="294476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5C315-7480-4993-B7CB-4E57C86E2FB6}"/>
              </a:ext>
            </a:extLst>
          </p:cNvPr>
          <p:cNvSpPr>
            <a:spLocks noGrp="1"/>
          </p:cNvSpPr>
          <p:nvPr>
            <p:ph type="title"/>
          </p:nvPr>
        </p:nvSpPr>
        <p:spPr>
          <a:xfrm>
            <a:off x="0" y="1978324"/>
            <a:ext cx="11373611" cy="1349559"/>
          </a:xfrm>
        </p:spPr>
        <p:txBody>
          <a:bodyPr/>
          <a:lstStyle/>
          <a:p>
            <a:r>
              <a:rPr lang="es-AR" sz="2000" dirty="0"/>
              <a:t>El dispositivo está desarrollado con una placa Arduino UNO v3 y diferentes módulos:</a:t>
            </a:r>
          </a:p>
        </p:txBody>
      </p:sp>
      <p:sp>
        <p:nvSpPr>
          <p:cNvPr id="4" name="CuadroTexto 3">
            <a:extLst>
              <a:ext uri="{FF2B5EF4-FFF2-40B4-BE49-F238E27FC236}">
                <a16:creationId xmlns:a16="http://schemas.microsoft.com/office/drawing/2014/main" id="{3C837BCF-7DB0-4B49-BB1C-CE8871036CA3}"/>
              </a:ext>
            </a:extLst>
          </p:cNvPr>
          <p:cNvSpPr txBox="1"/>
          <p:nvPr/>
        </p:nvSpPr>
        <p:spPr>
          <a:xfrm>
            <a:off x="2997839" y="2351903"/>
            <a:ext cx="5636479" cy="1908215"/>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s-AR" sz="2000" dirty="0"/>
              <a:t>sim900 para la comunicación GSM</a:t>
            </a:r>
          </a:p>
          <a:p>
            <a:pPr marL="285750" indent="-285750">
              <a:buClr>
                <a:schemeClr val="accent1"/>
              </a:buClr>
              <a:buFont typeface="Arial" panose="020B0604020202020204" pitchFamily="34" charset="0"/>
              <a:buChar char="•"/>
            </a:pPr>
            <a:r>
              <a:rPr lang="es-AR" sz="2000" dirty="0"/>
              <a:t>RTC para las fechas y horas</a:t>
            </a:r>
          </a:p>
          <a:p>
            <a:pPr marL="285750" indent="-285750">
              <a:buClr>
                <a:schemeClr val="accent1"/>
              </a:buClr>
              <a:buFont typeface="Arial" panose="020B0604020202020204" pitchFamily="34" charset="0"/>
              <a:buChar char="•"/>
            </a:pPr>
            <a:r>
              <a:rPr lang="es-AR" sz="2000" dirty="0"/>
              <a:t>SD para almacenar los datos en Micro SD</a:t>
            </a:r>
          </a:p>
          <a:p>
            <a:pPr marL="285750" indent="-285750">
              <a:buClr>
                <a:schemeClr val="accent1"/>
              </a:buClr>
              <a:buFont typeface="Arial" panose="020B0604020202020204" pitchFamily="34" charset="0"/>
              <a:buChar char="•"/>
            </a:pPr>
            <a:r>
              <a:rPr lang="es-AR" sz="2000" dirty="0"/>
              <a:t>Display de 4 dígitos y 7 segmentos</a:t>
            </a:r>
          </a:p>
          <a:p>
            <a:pPr marL="285750" indent="-285750">
              <a:buClr>
                <a:schemeClr val="accent1"/>
              </a:buClr>
              <a:buFont typeface="Arial" panose="020B0604020202020204" pitchFamily="34" charset="0"/>
              <a:buChar char="•"/>
            </a:pPr>
            <a:r>
              <a:rPr lang="es-AR" sz="2000" dirty="0"/>
              <a:t>DHT sensor de humedad</a:t>
            </a:r>
          </a:p>
          <a:p>
            <a:pPr marL="285750" indent="-285750">
              <a:buFont typeface="Arial" panose="020B0604020202020204" pitchFamily="34" charset="0"/>
              <a:buChar char="•"/>
            </a:pPr>
            <a:endParaRPr lang="es-AR" dirty="0"/>
          </a:p>
        </p:txBody>
      </p:sp>
      <p:sp>
        <p:nvSpPr>
          <p:cNvPr id="5" name="CuadroTexto 4">
            <a:extLst>
              <a:ext uri="{FF2B5EF4-FFF2-40B4-BE49-F238E27FC236}">
                <a16:creationId xmlns:a16="http://schemas.microsoft.com/office/drawing/2014/main" id="{3AF515D3-7423-4B98-985B-5358628D26EF}"/>
              </a:ext>
            </a:extLst>
          </p:cNvPr>
          <p:cNvSpPr txBox="1"/>
          <p:nvPr/>
        </p:nvSpPr>
        <p:spPr>
          <a:xfrm>
            <a:off x="0" y="3984947"/>
            <a:ext cx="11935345" cy="2308324"/>
          </a:xfrm>
          <a:prstGeom prst="rect">
            <a:avLst/>
          </a:prstGeom>
          <a:noFill/>
        </p:spPr>
        <p:txBody>
          <a:bodyPr wrap="square" rtlCol="0">
            <a:spAutoFit/>
          </a:bodyPr>
          <a:lstStyle/>
          <a:p>
            <a:pPr algn="just"/>
            <a:r>
              <a:rPr lang="es-AR" dirty="0"/>
              <a:t>Se realizan mediciones de la humedad cada 60 segundos y se la muestra por el display, se verifica que el valor obtenido se encuentre dentro del rango establecido, de no ser así el sistema dispara una alerta que se envía por SMS a un numero celular precargado informando si la humedad actual se encuentra por debajo o por encima del rango establecido.</a:t>
            </a:r>
          </a:p>
          <a:p>
            <a:pPr algn="just"/>
            <a:r>
              <a:rPr lang="es-AR" dirty="0"/>
              <a:t>En cada medición se genera un registro y se lo almacena en la Micro SD, este registro consta de la fecha, hora, humedad máxima, humedad mínima, humedad actual y 1 bits de manejo de errores</a:t>
            </a:r>
          </a:p>
          <a:p>
            <a:pPr algn="just"/>
            <a:r>
              <a:rPr lang="es-AR" dirty="0"/>
              <a:t>También se pueden reconfigurar los márgenes mediante el envió de un SMS con los nuevos valores del rango.</a:t>
            </a:r>
          </a:p>
        </p:txBody>
      </p:sp>
      <p:sp>
        <p:nvSpPr>
          <p:cNvPr id="6" name="CuadroTexto 5">
            <a:extLst>
              <a:ext uri="{FF2B5EF4-FFF2-40B4-BE49-F238E27FC236}">
                <a16:creationId xmlns:a16="http://schemas.microsoft.com/office/drawing/2014/main" id="{B8143C72-FDC9-4626-BF08-2E7C757B491C}"/>
              </a:ext>
            </a:extLst>
          </p:cNvPr>
          <p:cNvSpPr txBox="1"/>
          <p:nvPr/>
        </p:nvSpPr>
        <p:spPr>
          <a:xfrm>
            <a:off x="0" y="680296"/>
            <a:ext cx="10495722" cy="1200329"/>
          </a:xfrm>
          <a:prstGeom prst="rect">
            <a:avLst/>
          </a:prstGeom>
          <a:noFill/>
        </p:spPr>
        <p:txBody>
          <a:bodyPr wrap="square" rtlCol="0">
            <a:spAutoFit/>
          </a:bodyPr>
          <a:lstStyle/>
          <a:p>
            <a:pPr algn="just"/>
            <a:r>
              <a:rPr lang="es-AR" sz="2400" dirty="0"/>
              <a:t>Dispositivo para censar, almacenar y notificar vía SMS la humedad actual en un ambiente controlable, como por ejemplo un Data Center, y reprogramable de forma remota mediante SMS. </a:t>
            </a:r>
          </a:p>
        </p:txBody>
      </p:sp>
      <p:sp>
        <p:nvSpPr>
          <p:cNvPr id="7" name="CuadroTexto 6">
            <a:extLst>
              <a:ext uri="{FF2B5EF4-FFF2-40B4-BE49-F238E27FC236}">
                <a16:creationId xmlns:a16="http://schemas.microsoft.com/office/drawing/2014/main" id="{BFAF4C02-A8FC-4BC0-87EB-DA8455731959}"/>
              </a:ext>
            </a:extLst>
          </p:cNvPr>
          <p:cNvSpPr txBox="1"/>
          <p:nvPr/>
        </p:nvSpPr>
        <p:spPr>
          <a:xfrm>
            <a:off x="0" y="6488668"/>
            <a:ext cx="12192000" cy="369332"/>
          </a:xfrm>
          <a:prstGeom prst="rect">
            <a:avLst/>
          </a:prstGeom>
          <a:noFill/>
        </p:spPr>
        <p:txBody>
          <a:bodyPr wrap="square" rtlCol="0">
            <a:spAutoFit/>
          </a:bodyPr>
          <a:lstStyle/>
          <a:p>
            <a:pPr algn="ctr"/>
            <a:r>
              <a:rPr lang="es-AR" dirty="0">
                <a:solidFill>
                  <a:schemeClr val="tx2">
                    <a:lumMod val="75000"/>
                  </a:schemeClr>
                </a:solidFill>
              </a:rPr>
              <a:t>Pereira, Matías  -  Vallejo Juan Pablo  -  </a:t>
            </a:r>
            <a:r>
              <a:rPr lang="es-AR" dirty="0" err="1">
                <a:solidFill>
                  <a:schemeClr val="tx2">
                    <a:lumMod val="75000"/>
                  </a:schemeClr>
                </a:solidFill>
              </a:rPr>
              <a:t>Gassmann</a:t>
            </a:r>
            <a:r>
              <a:rPr lang="es-AR" dirty="0">
                <a:solidFill>
                  <a:schemeClr val="tx2">
                    <a:lumMod val="75000"/>
                  </a:schemeClr>
                </a:solidFill>
              </a:rPr>
              <a:t> Dustin  |  Redes 2017</a:t>
            </a:r>
          </a:p>
        </p:txBody>
      </p:sp>
      <p:sp>
        <p:nvSpPr>
          <p:cNvPr id="3" name="CuadroTexto 2">
            <a:extLst>
              <a:ext uri="{FF2B5EF4-FFF2-40B4-BE49-F238E27FC236}">
                <a16:creationId xmlns:a16="http://schemas.microsoft.com/office/drawing/2014/main" id="{4F417A0A-BA39-4826-A843-5D0B412259FD}"/>
              </a:ext>
            </a:extLst>
          </p:cNvPr>
          <p:cNvSpPr txBox="1"/>
          <p:nvPr/>
        </p:nvSpPr>
        <p:spPr>
          <a:xfrm>
            <a:off x="0" y="71470"/>
            <a:ext cx="1858201" cy="584775"/>
          </a:xfrm>
          <a:prstGeom prst="rect">
            <a:avLst/>
          </a:prstGeom>
          <a:noFill/>
        </p:spPr>
        <p:txBody>
          <a:bodyPr wrap="none" rtlCol="0">
            <a:spAutoFit/>
          </a:bodyPr>
          <a:lstStyle/>
          <a:p>
            <a:r>
              <a:rPr lang="es-AR" sz="3200" dirty="0"/>
              <a:t>Solución</a:t>
            </a:r>
          </a:p>
        </p:txBody>
      </p:sp>
    </p:spTree>
    <p:extLst>
      <p:ext uri="{BB962C8B-B14F-4D97-AF65-F5344CB8AC3E}">
        <p14:creationId xmlns:p14="http://schemas.microsoft.com/office/powerpoint/2010/main" val="148428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AF4C02-A8FC-4BC0-87EB-DA8455731959}"/>
              </a:ext>
            </a:extLst>
          </p:cNvPr>
          <p:cNvSpPr txBox="1"/>
          <p:nvPr/>
        </p:nvSpPr>
        <p:spPr>
          <a:xfrm>
            <a:off x="0" y="6488668"/>
            <a:ext cx="12192000" cy="369332"/>
          </a:xfrm>
          <a:prstGeom prst="rect">
            <a:avLst/>
          </a:prstGeom>
          <a:noFill/>
        </p:spPr>
        <p:txBody>
          <a:bodyPr wrap="square" rtlCol="0">
            <a:spAutoFit/>
          </a:bodyPr>
          <a:lstStyle/>
          <a:p>
            <a:pPr algn="ctr"/>
            <a:r>
              <a:rPr lang="es-AR" dirty="0">
                <a:solidFill>
                  <a:schemeClr val="tx2">
                    <a:lumMod val="75000"/>
                  </a:schemeClr>
                </a:solidFill>
              </a:rPr>
              <a:t>Pereira, Matías  -  Vallejo Juan Pablo  -  </a:t>
            </a:r>
            <a:r>
              <a:rPr lang="es-AR" dirty="0" err="1">
                <a:solidFill>
                  <a:schemeClr val="tx2">
                    <a:lumMod val="75000"/>
                  </a:schemeClr>
                </a:solidFill>
              </a:rPr>
              <a:t>Gassmann</a:t>
            </a:r>
            <a:r>
              <a:rPr lang="es-AR" dirty="0">
                <a:solidFill>
                  <a:schemeClr val="tx2">
                    <a:lumMod val="75000"/>
                  </a:schemeClr>
                </a:solidFill>
              </a:rPr>
              <a:t> Dustin  |  Redes 2017</a:t>
            </a:r>
          </a:p>
        </p:txBody>
      </p:sp>
      <p:sp>
        <p:nvSpPr>
          <p:cNvPr id="3" name="CuadroTexto 2">
            <a:extLst>
              <a:ext uri="{FF2B5EF4-FFF2-40B4-BE49-F238E27FC236}">
                <a16:creationId xmlns:a16="http://schemas.microsoft.com/office/drawing/2014/main" id="{E7AD9FD1-2F87-44B3-ABC8-7B495C123418}"/>
              </a:ext>
            </a:extLst>
          </p:cNvPr>
          <p:cNvSpPr txBox="1"/>
          <p:nvPr/>
        </p:nvSpPr>
        <p:spPr>
          <a:xfrm>
            <a:off x="331303" y="1099931"/>
            <a:ext cx="6800260" cy="3046988"/>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s-AR" sz="3200" dirty="0"/>
              <a:t>Bodegas</a:t>
            </a:r>
          </a:p>
          <a:p>
            <a:pPr marL="285750" indent="-285750">
              <a:buClr>
                <a:schemeClr val="accent1"/>
              </a:buClr>
              <a:buFont typeface="Arial" panose="020B0604020202020204" pitchFamily="34" charset="0"/>
              <a:buChar char="•"/>
            </a:pPr>
            <a:r>
              <a:rPr lang="es-AR" sz="3200" dirty="0"/>
              <a:t>Invernaderos</a:t>
            </a:r>
          </a:p>
          <a:p>
            <a:pPr marL="285750" indent="-285750">
              <a:buClr>
                <a:schemeClr val="accent1"/>
              </a:buClr>
              <a:buFont typeface="Arial" panose="020B0604020202020204" pitchFamily="34" charset="0"/>
              <a:buChar char="•"/>
            </a:pPr>
            <a:r>
              <a:rPr lang="es-AR" sz="3200" dirty="0"/>
              <a:t>Cámaras Frigoríficas Específicas</a:t>
            </a:r>
          </a:p>
          <a:p>
            <a:pPr marL="285750" indent="-285750">
              <a:buClr>
                <a:schemeClr val="accent1"/>
              </a:buClr>
              <a:buFont typeface="Arial" panose="020B0604020202020204" pitchFamily="34" charset="0"/>
              <a:buChar char="•"/>
            </a:pPr>
            <a:r>
              <a:rPr lang="es-AR" sz="3200" dirty="0"/>
              <a:t>Cámaras de Maduración</a:t>
            </a:r>
          </a:p>
          <a:p>
            <a:pPr marL="285750" indent="-285750">
              <a:buClr>
                <a:schemeClr val="accent1"/>
              </a:buClr>
              <a:buFont typeface="Arial" panose="020B0604020202020204" pitchFamily="34" charset="0"/>
              <a:buChar char="•"/>
            </a:pPr>
            <a:r>
              <a:rPr lang="es-AR" sz="3200" dirty="0"/>
              <a:t>Almacenes de Semillas</a:t>
            </a:r>
          </a:p>
          <a:p>
            <a:pPr marL="285750" indent="-285750">
              <a:buClr>
                <a:schemeClr val="accent1"/>
              </a:buClr>
              <a:buFont typeface="Arial" panose="020B0604020202020204" pitchFamily="34" charset="0"/>
              <a:buChar char="•"/>
            </a:pPr>
            <a:r>
              <a:rPr lang="es-AR" sz="3200" dirty="0"/>
              <a:t>Incubadoras</a:t>
            </a:r>
          </a:p>
        </p:txBody>
      </p:sp>
      <p:sp>
        <p:nvSpPr>
          <p:cNvPr id="9" name="Título 8">
            <a:extLst>
              <a:ext uri="{FF2B5EF4-FFF2-40B4-BE49-F238E27FC236}">
                <a16:creationId xmlns:a16="http://schemas.microsoft.com/office/drawing/2014/main" id="{9A3DED41-2E55-4EB7-BEF1-99A5E9A11AE6}"/>
              </a:ext>
            </a:extLst>
          </p:cNvPr>
          <p:cNvSpPr>
            <a:spLocks noGrp="1"/>
          </p:cNvSpPr>
          <p:nvPr>
            <p:ph type="title"/>
          </p:nvPr>
        </p:nvSpPr>
        <p:spPr>
          <a:xfrm>
            <a:off x="128328" y="78676"/>
            <a:ext cx="9404723" cy="1400530"/>
          </a:xfrm>
        </p:spPr>
        <p:txBody>
          <a:bodyPr/>
          <a:lstStyle/>
          <a:p>
            <a:r>
              <a:rPr lang="es-AR" sz="4400" dirty="0"/>
              <a:t>Otras Aplicaciones</a:t>
            </a:r>
            <a:br>
              <a:rPr lang="es-AR" sz="4400" dirty="0"/>
            </a:br>
            <a:endParaRPr lang="es-AR" dirty="0"/>
          </a:p>
        </p:txBody>
      </p:sp>
      <p:pic>
        <p:nvPicPr>
          <p:cNvPr id="11" name="Imagen 10">
            <a:extLst>
              <a:ext uri="{FF2B5EF4-FFF2-40B4-BE49-F238E27FC236}">
                <a16:creationId xmlns:a16="http://schemas.microsoft.com/office/drawing/2014/main" id="{BBAC70CD-0D44-4B8D-BFE4-3A4C7DFA1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773" y="1099931"/>
            <a:ext cx="3392556" cy="2397406"/>
          </a:xfrm>
          <a:prstGeom prst="rect">
            <a:avLst/>
          </a:prstGeom>
        </p:spPr>
      </p:pic>
      <p:pic>
        <p:nvPicPr>
          <p:cNvPr id="13" name="Imagen 12">
            <a:extLst>
              <a:ext uri="{FF2B5EF4-FFF2-40B4-BE49-F238E27FC236}">
                <a16:creationId xmlns:a16="http://schemas.microsoft.com/office/drawing/2014/main" id="{92FCEAF8-AD02-44ED-8D6B-6174F5D6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356" y="3820955"/>
            <a:ext cx="3392557" cy="2544418"/>
          </a:xfrm>
          <a:prstGeom prst="rect">
            <a:avLst/>
          </a:prstGeom>
        </p:spPr>
      </p:pic>
      <p:pic>
        <p:nvPicPr>
          <p:cNvPr id="15" name="Imagen 14">
            <a:extLst>
              <a:ext uri="{FF2B5EF4-FFF2-40B4-BE49-F238E27FC236}">
                <a16:creationId xmlns:a16="http://schemas.microsoft.com/office/drawing/2014/main" id="{3B85752A-CD34-45E2-A2FE-2B67160D7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49" y="4107418"/>
            <a:ext cx="4286250" cy="2381250"/>
          </a:xfrm>
          <a:prstGeom prst="rect">
            <a:avLst/>
          </a:prstGeom>
        </p:spPr>
      </p:pic>
    </p:spTree>
    <p:extLst>
      <p:ext uri="{BB962C8B-B14F-4D97-AF65-F5344CB8AC3E}">
        <p14:creationId xmlns:p14="http://schemas.microsoft.com/office/powerpoint/2010/main" val="191286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FDCE3-30FD-47BD-8028-2D5172F944B3}"/>
              </a:ext>
            </a:extLst>
          </p:cNvPr>
          <p:cNvSpPr>
            <a:spLocks noGrp="1"/>
          </p:cNvSpPr>
          <p:nvPr>
            <p:ph type="title"/>
          </p:nvPr>
        </p:nvSpPr>
        <p:spPr>
          <a:xfrm>
            <a:off x="0" y="0"/>
            <a:ext cx="9404723" cy="1086678"/>
          </a:xfrm>
        </p:spPr>
        <p:txBody>
          <a:bodyPr/>
          <a:lstStyle/>
          <a:p>
            <a:r>
              <a:rPr lang="es-AR" dirty="0"/>
              <a:t>Versiones Futuras</a:t>
            </a:r>
          </a:p>
        </p:txBody>
      </p:sp>
      <p:sp>
        <p:nvSpPr>
          <p:cNvPr id="3" name="Marcador de contenido 2">
            <a:extLst>
              <a:ext uri="{FF2B5EF4-FFF2-40B4-BE49-F238E27FC236}">
                <a16:creationId xmlns:a16="http://schemas.microsoft.com/office/drawing/2014/main" id="{E134E760-F059-4417-9BF0-95D6EDF9E744}"/>
              </a:ext>
            </a:extLst>
          </p:cNvPr>
          <p:cNvSpPr>
            <a:spLocks noGrp="1"/>
          </p:cNvSpPr>
          <p:nvPr>
            <p:ph idx="1"/>
          </p:nvPr>
        </p:nvSpPr>
        <p:spPr>
          <a:xfrm>
            <a:off x="122652" y="1086678"/>
            <a:ext cx="11897070" cy="5009322"/>
          </a:xfrm>
        </p:spPr>
        <p:txBody>
          <a:bodyPr>
            <a:normAutofit/>
          </a:bodyPr>
          <a:lstStyle/>
          <a:p>
            <a:pPr algn="just"/>
            <a:r>
              <a:rPr lang="es-AR" sz="2800" dirty="0"/>
              <a:t>Mediante los componentes y tecnologías utilizadas, este sistema cuenta con una gran potencia de escalabilidad y expansión de sus funciones. Como puede ser la inclusión de un modulo que realice las mediciones de temperaturas para tener la mayor cantidad de variables controladas en el ambiente.</a:t>
            </a:r>
          </a:p>
          <a:p>
            <a:pPr algn="just"/>
            <a:r>
              <a:rPr lang="es-AR" sz="2800" dirty="0"/>
              <a:t>Realizar la monitorización remota en directo mediante una aplicación web y/o aplicación móvil, previa autenticación, en la que se observen los datos actuales en cualquier momento, como así también datos históricos para consultar que grado de humedad y temperatura se registraron en determinado día a determinada hora.</a:t>
            </a:r>
          </a:p>
          <a:p>
            <a:endParaRPr lang="es-AR" dirty="0"/>
          </a:p>
        </p:txBody>
      </p:sp>
      <p:sp>
        <p:nvSpPr>
          <p:cNvPr id="4" name="CuadroTexto 3">
            <a:extLst>
              <a:ext uri="{FF2B5EF4-FFF2-40B4-BE49-F238E27FC236}">
                <a16:creationId xmlns:a16="http://schemas.microsoft.com/office/drawing/2014/main" id="{6C41AC50-64C2-4865-A6C7-C901E12A8F25}"/>
              </a:ext>
            </a:extLst>
          </p:cNvPr>
          <p:cNvSpPr txBox="1"/>
          <p:nvPr/>
        </p:nvSpPr>
        <p:spPr>
          <a:xfrm>
            <a:off x="0" y="6488668"/>
            <a:ext cx="12192000" cy="369332"/>
          </a:xfrm>
          <a:prstGeom prst="rect">
            <a:avLst/>
          </a:prstGeom>
          <a:noFill/>
        </p:spPr>
        <p:txBody>
          <a:bodyPr wrap="square" rtlCol="0">
            <a:spAutoFit/>
          </a:bodyPr>
          <a:lstStyle/>
          <a:p>
            <a:pPr algn="ctr"/>
            <a:r>
              <a:rPr lang="es-AR" dirty="0">
                <a:solidFill>
                  <a:schemeClr val="tx2">
                    <a:lumMod val="75000"/>
                  </a:schemeClr>
                </a:solidFill>
              </a:rPr>
              <a:t>Pereira, Matías  -  Vallejo Juan Pablo  -  </a:t>
            </a:r>
            <a:r>
              <a:rPr lang="es-AR" dirty="0" err="1">
                <a:solidFill>
                  <a:schemeClr val="tx2">
                    <a:lumMod val="75000"/>
                  </a:schemeClr>
                </a:solidFill>
              </a:rPr>
              <a:t>Gassmann</a:t>
            </a:r>
            <a:r>
              <a:rPr lang="es-AR" dirty="0">
                <a:solidFill>
                  <a:schemeClr val="tx2">
                    <a:lumMod val="75000"/>
                  </a:schemeClr>
                </a:solidFill>
              </a:rPr>
              <a:t> Dustin  |  Redes 2017</a:t>
            </a:r>
          </a:p>
        </p:txBody>
      </p:sp>
    </p:spTree>
    <p:extLst>
      <p:ext uri="{BB962C8B-B14F-4D97-AF65-F5344CB8AC3E}">
        <p14:creationId xmlns:p14="http://schemas.microsoft.com/office/powerpoint/2010/main" val="243919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16AAC-628F-4955-B257-5FEF104994AF}"/>
              </a:ext>
            </a:extLst>
          </p:cNvPr>
          <p:cNvSpPr>
            <a:spLocks noGrp="1"/>
          </p:cNvSpPr>
          <p:nvPr>
            <p:ph type="title"/>
          </p:nvPr>
        </p:nvSpPr>
        <p:spPr>
          <a:xfrm>
            <a:off x="0" y="149501"/>
            <a:ext cx="9404723" cy="980661"/>
          </a:xfrm>
        </p:spPr>
        <p:txBody>
          <a:bodyPr/>
          <a:lstStyle/>
          <a:p>
            <a:r>
              <a:rPr lang="es-AR" dirty="0"/>
              <a:t>Conclusión</a:t>
            </a:r>
          </a:p>
        </p:txBody>
      </p:sp>
      <p:sp>
        <p:nvSpPr>
          <p:cNvPr id="3" name="Marcador de contenido 2">
            <a:extLst>
              <a:ext uri="{FF2B5EF4-FFF2-40B4-BE49-F238E27FC236}">
                <a16:creationId xmlns:a16="http://schemas.microsoft.com/office/drawing/2014/main" id="{A39DFBE2-5567-4CE2-AE7D-14ACBE97B260}"/>
              </a:ext>
            </a:extLst>
          </p:cNvPr>
          <p:cNvSpPr>
            <a:spLocks noGrp="1"/>
          </p:cNvSpPr>
          <p:nvPr>
            <p:ph idx="1"/>
          </p:nvPr>
        </p:nvSpPr>
        <p:spPr>
          <a:xfrm>
            <a:off x="0" y="1284291"/>
            <a:ext cx="11870566" cy="5036996"/>
          </a:xfrm>
        </p:spPr>
        <p:txBody>
          <a:bodyPr/>
          <a:lstStyle/>
          <a:p>
            <a:pPr marL="0" indent="0">
              <a:buNone/>
            </a:pPr>
            <a:r>
              <a:rPr lang="es-AR" dirty="0"/>
              <a:t>Se debe poner un gran interés en monitorizar y controlar los niveles de humedad, sobre todo en un Data Center, para no correr riesgos de corrosión o de descargas estáticas en los componentes, ya que aquí se encuentran los datos de la organización, el capital mas valioso de esta. </a:t>
            </a:r>
          </a:p>
          <a:p>
            <a:pPr marL="0" indent="0">
              <a:buNone/>
            </a:pPr>
            <a:r>
              <a:rPr lang="es-AR" dirty="0"/>
              <a:t>Aunque muchas veces no se presta demasiada importancia a estos aspectos, es necesario tener un mecanismo que nos permita conocer el estado del ambiente en todo momento, con este dispositivo reprogramable brindamos solución a una parte de esa problemática. Abordando, por ahora, la monitorización de la humedad, pudiendo completar el sistema con la medición de la temperatura.</a:t>
            </a:r>
          </a:p>
          <a:p>
            <a:pPr marL="0" indent="0">
              <a:buNone/>
            </a:pPr>
            <a:r>
              <a:rPr lang="es-AR" dirty="0"/>
              <a:t>Con una inversión relativamente pequeña, con relación al costo de los equipamientos y sobre todo de la información que se almacena en ellos, podemos reducir las probabilidades de algún desperfecto causado por la humedad.</a:t>
            </a:r>
          </a:p>
          <a:p>
            <a:pPr marL="0" indent="0">
              <a:buNone/>
            </a:pPr>
            <a:r>
              <a:rPr lang="es-AR" dirty="0"/>
              <a:t>El beneficio de contar con este sistema es incalculable, ya que podemos prevenir la perdida de información de nuestra organización, tomando acciones en el momento justo.</a:t>
            </a:r>
          </a:p>
        </p:txBody>
      </p:sp>
      <p:sp>
        <p:nvSpPr>
          <p:cNvPr id="4" name="CuadroTexto 3">
            <a:extLst>
              <a:ext uri="{FF2B5EF4-FFF2-40B4-BE49-F238E27FC236}">
                <a16:creationId xmlns:a16="http://schemas.microsoft.com/office/drawing/2014/main" id="{F7FFAEA7-2B58-498B-987A-BE0FA1474B47}"/>
              </a:ext>
            </a:extLst>
          </p:cNvPr>
          <p:cNvSpPr txBox="1"/>
          <p:nvPr/>
        </p:nvSpPr>
        <p:spPr>
          <a:xfrm>
            <a:off x="0" y="6488668"/>
            <a:ext cx="12192000" cy="369332"/>
          </a:xfrm>
          <a:prstGeom prst="rect">
            <a:avLst/>
          </a:prstGeom>
          <a:noFill/>
        </p:spPr>
        <p:txBody>
          <a:bodyPr wrap="square" rtlCol="0">
            <a:spAutoFit/>
          </a:bodyPr>
          <a:lstStyle/>
          <a:p>
            <a:pPr algn="ctr"/>
            <a:r>
              <a:rPr lang="es-AR" dirty="0">
                <a:solidFill>
                  <a:schemeClr val="tx2">
                    <a:lumMod val="75000"/>
                  </a:schemeClr>
                </a:solidFill>
              </a:rPr>
              <a:t>Pereira, Matías  -  Vallejo Juan Pablo  -  </a:t>
            </a:r>
            <a:r>
              <a:rPr lang="es-AR" dirty="0" err="1">
                <a:solidFill>
                  <a:schemeClr val="tx2">
                    <a:lumMod val="75000"/>
                  </a:schemeClr>
                </a:solidFill>
              </a:rPr>
              <a:t>Gassmann</a:t>
            </a:r>
            <a:r>
              <a:rPr lang="es-AR" dirty="0">
                <a:solidFill>
                  <a:schemeClr val="tx2">
                    <a:lumMod val="75000"/>
                  </a:schemeClr>
                </a:solidFill>
              </a:rPr>
              <a:t> Dustin  |  Redes 2017</a:t>
            </a:r>
          </a:p>
        </p:txBody>
      </p:sp>
    </p:spTree>
    <p:extLst>
      <p:ext uri="{BB962C8B-B14F-4D97-AF65-F5344CB8AC3E}">
        <p14:creationId xmlns:p14="http://schemas.microsoft.com/office/powerpoint/2010/main" val="1323000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253</TotalTime>
  <Words>740</Words>
  <Application>Microsoft Office PowerPoint</Application>
  <PresentationFormat>Panorámica</PresentationFormat>
  <Paragraphs>40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Ion</vt:lpstr>
      <vt:lpstr>Sensor de Humedad con Alerta y Configuración Remota vía SMS  </vt:lpstr>
      <vt:lpstr>Presentación de PowerPoint</vt:lpstr>
      <vt:lpstr>El dispositivo está desarrollado con una placa Arduino UNO v3 y diferentes módulos:</vt:lpstr>
      <vt:lpstr>Otras Aplicaciones </vt:lpstr>
      <vt:lpstr>Versiones Futuras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de Humedad con Alerta y Configuración Remota</dc:title>
  <dc:creator>DUSGAB</dc:creator>
  <cp:lastModifiedBy>DUSGAB</cp:lastModifiedBy>
  <cp:revision>22</cp:revision>
  <dcterms:created xsi:type="dcterms:W3CDTF">2017-11-07T13:33:40Z</dcterms:created>
  <dcterms:modified xsi:type="dcterms:W3CDTF">2017-11-10T15:40:08Z</dcterms:modified>
</cp:coreProperties>
</file>