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C1AB199-62C1-4F3E-819F-35DC4289376A}">
          <p14:sldIdLst>
            <p14:sldId id="256"/>
            <p14:sldId id="260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5CFAE-2B20-4D22-A6BC-20BEEE3D3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1F3EE1-BE0B-4921-AFA1-6489B2AE6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B7554C-B6F7-49D8-B7E2-3C089E49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F48B-44EB-42F3-A67D-CC3B7FA63625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1B4C1-2B15-435E-AFA5-59ED8849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DA815-56F8-42C4-83D1-AD6341F1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626C-4F94-4DE0-B5AB-D741F4E9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81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90649-410F-46C3-85AD-5E8D436A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9E1D04-028C-4D98-A885-848365580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3BD9DD-35BC-45EC-86DA-E6366F26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F48B-44EB-42F3-A67D-CC3B7FA63625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9C028E-40C0-49B1-ADFA-75B0DC18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9D4817-E0CE-4791-BB7B-3E4B7031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626C-4F94-4DE0-B5AB-D741F4E9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03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12F979-E6E4-43D4-A530-691302BD0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26D98A-B55B-4DAE-9B42-F9F1D1ADA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3864F0-7035-431E-B5E6-B463A2CE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F48B-44EB-42F3-A67D-CC3B7FA63625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818CA1-B27B-48CA-844B-AEB3E85E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7CD88E-58FB-4E5C-B1D0-10A6B4B0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626C-4F94-4DE0-B5AB-D741F4E9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58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0B4D7-06B9-4EC1-AEDA-7EC7FD7F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1E3275-2E4C-41F2-ACB8-76519CAF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349609-87F1-4FCF-A3B0-3E8707AB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F48B-44EB-42F3-A67D-CC3B7FA63625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F79059-03C6-44BC-8BB5-CB3CEE2B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882981-9FC6-4BB1-9C90-E3B92C22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626C-4F94-4DE0-B5AB-D741F4E9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58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91509-155E-46B6-B0F5-7BC16B08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46D9B3-023B-4F5D-BEE3-66B32B0EE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DBCFF1-24C7-4823-8C03-6B5241C5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F48B-44EB-42F3-A67D-CC3B7FA63625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045046-73CB-4052-B6BD-3567598E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800D0-EAF4-44B7-8179-CE832886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626C-4F94-4DE0-B5AB-D741F4E9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38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9DB82-5620-4E02-AF8E-109D209E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F7D130-E7E1-48FC-9698-FB60F85D6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975449-C132-426D-B6BE-B1AA14BBD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524E9C-C03A-478D-9BE5-0F0D60DA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F48B-44EB-42F3-A67D-CC3B7FA63625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AC5C78-F660-4A9E-94C9-56BBBCC1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B742EE-402D-48EE-AAC3-25B59B5D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626C-4F94-4DE0-B5AB-D741F4E9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55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C410A-EFAD-4369-86DC-799ED3B6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E3029E-41E5-4048-9A80-6127A5400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66BBB0-216B-4D15-A9AB-3BD6810A1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2D916D-C132-42EC-8ECF-0B0EF296C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E8CF3C-3A46-48BF-A0F7-6561F1D3E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4B8107-B666-4DBD-A9CA-D044418F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F48B-44EB-42F3-A67D-CC3B7FA63625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18B8C3-080C-4163-895B-15FC01CF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31E023-B3A8-42EE-95A6-494705D3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626C-4F94-4DE0-B5AB-D741F4E9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68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E91DF-4F68-4727-BFC2-2C1941B7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6832A0-ADD1-4463-A061-1D7D032A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F48B-44EB-42F3-A67D-CC3B7FA63625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9BE3EB-8756-478A-8FD3-C21B8984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EF9940-EA83-4439-AFDD-A9BD6AFD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626C-4F94-4DE0-B5AB-D741F4E9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35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5C6ABF-127A-40BE-83EA-F675424A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F48B-44EB-42F3-A67D-CC3B7FA63625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2FDC65-D981-440A-A1C7-2BE280E7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135E9F-C78A-4DAF-A471-F74BDBBB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626C-4F94-4DE0-B5AB-D741F4E9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69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DF8AF-40EC-4EDD-9B7E-0DD7692E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E63B66-C42F-40B4-9AB6-C065C668F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8A7C06-0B19-4A5E-A7DE-2D1A5BC00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C34C24-81A3-4152-9B94-0ABAECA4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F48B-44EB-42F3-A67D-CC3B7FA63625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120B95-10BD-40AE-B844-28DF3D16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274FBA-FF57-4869-9388-2AB2E3D1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626C-4F94-4DE0-B5AB-D741F4E9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5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EEDE7-4A55-4ADA-A467-2C44A11E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7C3502-E17B-4884-88C9-77758C8F8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EA432F-8042-4D71-BDB2-2445EBA7A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074124-952C-4801-BCC3-2A6E635D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F48B-44EB-42F3-A67D-CC3B7FA63625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A9BDBE-9D5C-4ABD-AD52-D71D9226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96F82E-26AA-4EB1-9C9D-60FF8266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626C-4F94-4DE0-B5AB-D741F4E9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77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86D87-1030-4AA3-AF85-773BA4D5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CED9C1-55B6-427F-9450-9AF037C6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6037A6-02D8-4E0F-A428-9D5CC0EF9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F48B-44EB-42F3-A67D-CC3B7FA63625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053683-2E25-4E86-8985-E5F05888C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88132E-8969-43AD-A1C2-AE630E92F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626C-4F94-4DE0-B5AB-D741F4E9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38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6D621-9A0C-4CC7-BB99-DFDCE05E4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623" y="188871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Выбор локации продуктового магазина с помощью сферического нечёткого метода </a:t>
            </a:r>
            <a:r>
              <a:rPr lang="en-US" dirty="0"/>
              <a:t>TOPSIS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296D16-9ED4-44A5-B87E-C2CB5F105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r>
              <a:rPr lang="ru-RU" dirty="0"/>
              <a:t>Ситников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214918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804BC-0CE1-4139-B9EA-BAFEBFBC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Оцененные значимости критериев и весов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DBB827-2D10-42A0-B878-1C43E8784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60" y="5043647"/>
            <a:ext cx="5949615" cy="1325562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E4ECF7C1-9465-469D-9415-CE6926AE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074516-6712-4CEC-A540-C2264607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284" y="1370019"/>
            <a:ext cx="4395516" cy="319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31C98-2E20-431A-AE0B-F39B5014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Сферическая нечёткая матрица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566ED0-3A07-4C17-8965-AA9E787D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0FB3C2-7D04-4482-9DDD-AF5893F33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18" y="1556131"/>
            <a:ext cx="10981763" cy="34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1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BE50A-E3EA-4320-9E75-82F90F84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Взвешенная сферическая нечёткая матрица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26B711-1AE4-43BA-BC3E-1461ED19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FDAD7E-5484-4AF2-A447-F80DD360A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7" y="2322467"/>
            <a:ext cx="10281285" cy="29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0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C74BC-A160-4A89-8D38-A843416E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2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Score-</a:t>
            </a:r>
            <a:r>
              <a:rPr lang="ru-RU" dirty="0"/>
              <a:t>матрица</a:t>
            </a:r>
            <a:br>
              <a:rPr lang="ru-RU" dirty="0"/>
            </a:br>
            <a:r>
              <a:rPr lang="en-US" dirty="0"/>
              <a:t>SFS-PIS, SFS-NIS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E7F772-9171-4D26-9E3E-4602ECDE2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657" y="5031694"/>
            <a:ext cx="9769442" cy="140746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547443-7B83-43B5-8A91-F00778381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488" y="1690688"/>
            <a:ext cx="5409023" cy="325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3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D2EC4-E6EF-4FE1-B2B7-1C6FDCA1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53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Определение наилучшей альтернативы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82597F-B2A5-41EA-AE36-D4B5FF808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86" y="2205885"/>
            <a:ext cx="6853648" cy="2658940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2251323F-FFE3-4411-9943-BC9736B8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EB0C8F-D451-4EC4-9AC0-9A57FDECA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2" y="2205885"/>
            <a:ext cx="3891796" cy="27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58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048BA-D4B0-4183-A74D-4B175F52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92420-0EFF-40A9-A20A-38E27E0D7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Hospital Location Selection Using Spherical Fuzzy TOPSIS// Cengiz </a:t>
            </a:r>
            <a:r>
              <a:rPr lang="en-US" dirty="0" err="1"/>
              <a:t>Kahraman</a:t>
            </a:r>
            <a:r>
              <a:rPr lang="en-US" dirty="0"/>
              <a:t>, Fatma </a:t>
            </a:r>
            <a:r>
              <a:rPr lang="en-US" dirty="0" err="1"/>
              <a:t>Kutlu</a:t>
            </a:r>
            <a:r>
              <a:rPr lang="en-US" dirty="0"/>
              <a:t> </a:t>
            </a:r>
            <a:r>
              <a:rPr lang="en-US" dirty="0" err="1"/>
              <a:t>Gundogdu</a:t>
            </a:r>
            <a:r>
              <a:rPr lang="en-US" dirty="0"/>
              <a:t>, </a:t>
            </a:r>
            <a:r>
              <a:rPr lang="en-US" dirty="0" err="1"/>
              <a:t>Sezi</a:t>
            </a:r>
            <a:r>
              <a:rPr lang="en-US" dirty="0"/>
              <a:t> </a:t>
            </a:r>
            <a:r>
              <a:rPr lang="en-US" dirty="0" err="1"/>
              <a:t>Cevik</a:t>
            </a:r>
            <a:r>
              <a:rPr lang="en-US" dirty="0"/>
              <a:t> </a:t>
            </a:r>
            <a:r>
              <a:rPr lang="en-US" dirty="0" err="1"/>
              <a:t>Onar</a:t>
            </a:r>
            <a:r>
              <a:rPr lang="en-US" dirty="0"/>
              <a:t>, </a:t>
            </a:r>
            <a:r>
              <a:rPr lang="en-US" dirty="0" err="1"/>
              <a:t>Basar</a:t>
            </a:r>
            <a:r>
              <a:rPr lang="en-US" dirty="0"/>
              <a:t> </a:t>
            </a:r>
            <a:r>
              <a:rPr lang="en-US" dirty="0" err="1"/>
              <a:t>Oztaysi</a:t>
            </a:r>
            <a:r>
              <a:rPr lang="en-US" dirty="0"/>
              <a:t>// Proceedings of the 11th Conference of the European Society for Fuzzy Logic and Technology (EUSFLAT 2019)</a:t>
            </a:r>
          </a:p>
          <a:p>
            <a:r>
              <a:rPr lang="en-US" dirty="0"/>
              <a:t>Retail store location selection problem with multiple analytical hierarchy process of decision making an application in Turkey // Hikmet </a:t>
            </a:r>
            <a:r>
              <a:rPr lang="en-US" dirty="0" err="1"/>
              <a:t>Erbıyık</a:t>
            </a:r>
            <a:r>
              <a:rPr lang="en-US" dirty="0"/>
              <a:t> et al. / Procedia - Social and Behavioral Sciences 58 ( 2012 ) 1405 – 1414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6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8292B-7D96-4BCD-AE25-2326A5C9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E0ACA4F-64FB-45F1-B0BA-77FC0147AD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10515600" cy="483314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Дано:</a:t>
                </a:r>
              </a:p>
              <a:p>
                <a:pPr marL="0" indent="0">
                  <a:buNone/>
                </a:pPr>
                <a:r>
                  <a:rPr lang="ru-RU" dirty="0"/>
                  <a:t>	набор альтернатив: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ru-RU" dirty="0"/>
                  <a:t>набор критериев: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b="0" i="1" dirty="0">
                    <a:latin typeface="Cambria Math" panose="02040503050406030204" pitchFamily="18" charset="0"/>
                  </a:rPr>
                  <a:t> - </a:t>
                </a:r>
                <a:r>
                  <a:rPr lang="ru-RU" b="0" dirty="0"/>
                  <a:t>значимость </a:t>
                </a:r>
                <a:r>
                  <a:rPr lang="en-US" b="0" dirty="0"/>
                  <a:t>j</a:t>
                </a:r>
                <a:r>
                  <a:rPr lang="ru-RU" b="0" dirty="0"/>
                  <a:t>-ого критерия для </a:t>
                </a:r>
                <a:r>
                  <a:rPr lang="en-US" b="0" dirty="0" err="1"/>
                  <a:t>i</a:t>
                </a:r>
                <a:r>
                  <a:rPr lang="ru-RU" b="0" dirty="0"/>
                  <a:t>-ой 	альтернативы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𝑚𝑥𝑛</m:t>
                        </m:r>
                      </m:sub>
                    </m:sSub>
                  </m:oMath>
                </a14:m>
                <a:r>
                  <a:rPr lang="ru-RU" dirty="0"/>
                  <a:t> - сферически нечёткая матрица решений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ru-RU" dirty="0"/>
                  <a:t>вес критериев: </a:t>
                </a:r>
                <a:r>
                  <a:rPr lang="en-US" dirty="0"/>
                  <a:t>w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……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1,  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Необходимо определить наилучшую альтернативу использую сферически нечёткий метод </a:t>
                </a:r>
                <a:r>
                  <a:rPr lang="en-US" dirty="0"/>
                  <a:t>TOPSIS</a:t>
                </a:r>
                <a:r>
                  <a:rPr lang="ru-RU" dirty="0"/>
                  <a:t>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E0ACA4F-64FB-45F1-B0BA-77FC0147A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10515600" cy="4833145"/>
              </a:xfrm>
              <a:blipFill>
                <a:blip r:embed="rId2"/>
                <a:stretch>
                  <a:fillRect l="-1043" t="-2522" b="-8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14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383E7-E6A2-44DD-BCD2-E1804367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90" y="140823"/>
            <a:ext cx="10515600" cy="1325563"/>
          </a:xfrm>
        </p:spPr>
        <p:txBody>
          <a:bodyPr/>
          <a:lstStyle/>
          <a:p>
            <a:r>
              <a:rPr lang="ru-RU" dirty="0"/>
              <a:t>Сферическое нечёткое множество</a:t>
            </a:r>
            <a:br>
              <a:rPr lang="en-US" dirty="0"/>
            </a:br>
            <a:r>
              <a:rPr lang="en-US" dirty="0"/>
              <a:t>(spherical fuzzy set)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112DF2-8C6B-40A8-BF31-6334044B4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256" y="1535239"/>
            <a:ext cx="3886200" cy="32742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73BCAE-2D2B-4362-B88B-0B4132F81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999" y="2156559"/>
            <a:ext cx="4676775" cy="704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043B52-1EE1-4214-81D6-4307ACF98B85}"/>
              </a:ext>
            </a:extLst>
          </p:cNvPr>
          <p:cNvSpPr txBox="1"/>
          <p:nvPr/>
        </p:nvSpPr>
        <p:spPr>
          <a:xfrm>
            <a:off x="5528000" y="1325562"/>
            <a:ext cx="481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Сферическое нечёткое множество на универсальном множестве </a:t>
            </a:r>
            <a:r>
              <a:rPr lang="en-US" sz="2400" dirty="0"/>
              <a:t>U: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82E7E6-6F3D-4FC5-8223-022E8B5F3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4468" y="1388635"/>
            <a:ext cx="361950" cy="3524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661DA7F-728D-4C25-8E6B-0D80F2C58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819" y="3230741"/>
            <a:ext cx="5095875" cy="5715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C09655-66AE-4EC5-9A75-3CC300D2F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7819" y="3848991"/>
            <a:ext cx="4829175" cy="5143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6171C8-37CB-42F9-8E0D-E74F03E6AB29}"/>
              </a:ext>
            </a:extLst>
          </p:cNvPr>
          <p:cNvSpPr txBox="1"/>
          <p:nvPr/>
        </p:nvSpPr>
        <p:spPr>
          <a:xfrm>
            <a:off x="5647819" y="2861409"/>
            <a:ext cx="150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Где: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09E5396-8A88-481D-BA77-36F2EDE801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7819" y="4568929"/>
            <a:ext cx="781050" cy="4095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24122D4-AC5E-47E5-A5A8-32C96901DC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5919" y="5146319"/>
            <a:ext cx="742950" cy="4000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80977A0-336A-4457-A191-39F4CF15A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7819" y="5707419"/>
            <a:ext cx="819150" cy="419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F4137D-11B4-4DE8-BF52-544B3B48ADB6}"/>
              </a:ext>
            </a:extLst>
          </p:cNvPr>
          <p:cNvSpPr txBox="1"/>
          <p:nvPr/>
        </p:nvSpPr>
        <p:spPr>
          <a:xfrm>
            <a:off x="6466969" y="4489589"/>
            <a:ext cx="509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- степень вхождения </a:t>
            </a:r>
            <a:r>
              <a:rPr lang="en-US" sz="2400" dirty="0"/>
              <a:t>(membership)</a:t>
            </a:r>
            <a:endParaRPr lang="ru-R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D65CE8-5C6D-4C0C-B309-5AA27BF26709}"/>
              </a:ext>
            </a:extLst>
          </p:cNvPr>
          <p:cNvSpPr txBox="1"/>
          <p:nvPr/>
        </p:nvSpPr>
        <p:spPr>
          <a:xfrm>
            <a:off x="6466969" y="5059115"/>
            <a:ext cx="561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- степень </a:t>
            </a:r>
            <a:r>
              <a:rPr lang="ru-RU" sz="2400" dirty="0" err="1"/>
              <a:t>невхождения</a:t>
            </a:r>
            <a:r>
              <a:rPr lang="ru-RU" sz="2400" dirty="0"/>
              <a:t> </a:t>
            </a:r>
            <a:r>
              <a:rPr lang="en-US" sz="2400" dirty="0"/>
              <a:t>(non-membership)</a:t>
            </a:r>
            <a:endParaRPr lang="ru-RU" sz="24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1049A40-8CF5-4B1A-ACC7-BCCD6602771F}"/>
              </a:ext>
            </a:extLst>
          </p:cNvPr>
          <p:cNvSpPr/>
          <p:nvPr/>
        </p:nvSpPr>
        <p:spPr>
          <a:xfrm>
            <a:off x="6466969" y="5623237"/>
            <a:ext cx="5213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- степень нерешительности </a:t>
            </a:r>
            <a:r>
              <a:rPr lang="en-US" sz="2400" dirty="0"/>
              <a:t>(hesitancy)</a:t>
            </a:r>
            <a:endParaRPr lang="ru-RU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607D3F-1867-4484-98F8-FC54B4304770}"/>
              </a:ext>
            </a:extLst>
          </p:cNvPr>
          <p:cNvSpPr txBox="1"/>
          <p:nvPr/>
        </p:nvSpPr>
        <p:spPr>
          <a:xfrm>
            <a:off x="840377" y="4982119"/>
            <a:ext cx="525159" cy="37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IFS: </a:t>
            </a:r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509C818-3A16-4A53-92F9-C339EB1BA0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3132" y="5019116"/>
            <a:ext cx="1724025" cy="2952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7D9A57D-1A16-4F51-9708-3C8A39992B24}"/>
              </a:ext>
            </a:extLst>
          </p:cNvPr>
          <p:cNvSpPr txBox="1"/>
          <p:nvPr/>
        </p:nvSpPr>
        <p:spPr>
          <a:xfrm>
            <a:off x="826690" y="5481743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PFS:</a:t>
            </a:r>
            <a:endParaRPr lang="ru-RU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7584A95-4BA7-483D-811B-EAA5A0FA19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53707" y="5452096"/>
            <a:ext cx="2914650" cy="428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C191CE-9445-4997-9E8A-2A9683553595}"/>
                  </a:ext>
                </a:extLst>
              </p:cNvPr>
              <p:cNvSpPr txBox="1"/>
              <p:nvPr/>
            </p:nvSpPr>
            <p:spPr>
              <a:xfrm>
                <a:off x="838200" y="5941853"/>
                <a:ext cx="3594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NS: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1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C191CE-9445-4997-9E8A-2A9683553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41853"/>
                <a:ext cx="3594463" cy="369332"/>
              </a:xfrm>
              <a:prstGeom prst="rect">
                <a:avLst/>
              </a:prstGeom>
              <a:blipFill>
                <a:blip r:embed="rId12"/>
                <a:stretch>
                  <a:fillRect l="-1528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50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43218-49E3-4512-B145-84139FF7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Операции над </a:t>
            </a:r>
            <a:r>
              <a:rPr lang="en-US" dirty="0"/>
              <a:t>SFS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E2CC2A-D943-4D50-B30D-5CA1230B5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5E2FDF-37E6-42C3-9EF2-58212A4FE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153" y="1343818"/>
            <a:ext cx="6383694" cy="14895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141518-0BC3-4B15-A094-90B75F39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153" y="2833347"/>
            <a:ext cx="6383694" cy="14958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5A9A31-F552-4AEA-998F-6756D247D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495" y="4329157"/>
            <a:ext cx="5183156" cy="18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8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81B87-72F7-4D6A-ACCD-9ADDFC5D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56648E-75F3-4C5E-9EAD-87199CE8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/>
          </a:bodyPr>
          <a:lstStyle/>
          <a:p>
            <a:r>
              <a:rPr lang="ru-RU" sz="2400" dirty="0"/>
              <a:t>Построение матрицы решений путём оценки значимости критерия по данным.</a:t>
            </a:r>
          </a:p>
          <a:p>
            <a:r>
              <a:rPr lang="ru-RU" sz="2400" dirty="0"/>
              <a:t>Перевод оценённых</a:t>
            </a:r>
            <a:r>
              <a:rPr lang="en-US" sz="2400" dirty="0"/>
              <a:t> </a:t>
            </a:r>
            <a:r>
              <a:rPr lang="ru-RU" sz="2400" dirty="0"/>
              <a:t>значений матрицы решений в соответствующие им сферические нечёткие числа: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Таблица 9">
                <a:extLst>
                  <a:ext uri="{FF2B5EF4-FFF2-40B4-BE49-F238E27FC236}">
                    <a16:creationId xmlns:a16="http://schemas.microsoft.com/office/drawing/2014/main" id="{45121F08-95E9-46C6-920A-474C0728C9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402050"/>
                  </p:ext>
                </p:extLst>
              </p:nvPr>
            </p:nvGraphicFramePr>
            <p:xfrm>
              <a:off x="1012372" y="2917372"/>
              <a:ext cx="8128000" cy="3703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726">
                      <a:extLst>
                        <a:ext uri="{9D8B030D-6E8A-4147-A177-3AD203B41FA5}">
                          <a16:colId xmlns:a16="http://schemas.microsoft.com/office/drawing/2014/main" val="1836550157"/>
                        </a:ext>
                      </a:extLst>
                    </a:gridCol>
                    <a:gridCol w="4063274">
                      <a:extLst>
                        <a:ext uri="{9D8B030D-6E8A-4147-A177-3AD203B41FA5}">
                          <a16:colId xmlns:a16="http://schemas.microsoft.com/office/drawing/2014/main" val="680618509"/>
                        </a:ext>
                      </a:extLst>
                    </a:gridCol>
                  </a:tblGrid>
                  <a:tr h="2090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Значимость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l-GR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ru-RU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487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.9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(0.9, 0.1, 0.1)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2901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(0.8, 0.2, 0.2)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120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(0.7, 0.3, 0.3)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608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(0.6, 0.4, 0.4)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3237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(0.5, 0.5, 0.5)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781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(0.4, 0.6, 0.4)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25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(0.3, 0.7, 0.3)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7248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(0.2, 0.8, 0.2)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312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(0.1, 0.9, 0.1)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59777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Таблица 9">
                <a:extLst>
                  <a:ext uri="{FF2B5EF4-FFF2-40B4-BE49-F238E27FC236}">
                    <a16:creationId xmlns:a16="http://schemas.microsoft.com/office/drawing/2014/main" id="{45121F08-95E9-46C6-920A-474C0728C9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402050"/>
                  </p:ext>
                </p:extLst>
              </p:nvPr>
            </p:nvGraphicFramePr>
            <p:xfrm>
              <a:off x="1012372" y="2917372"/>
              <a:ext cx="8128000" cy="3703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726">
                      <a:extLst>
                        <a:ext uri="{9D8B030D-6E8A-4147-A177-3AD203B41FA5}">
                          <a16:colId xmlns:a16="http://schemas.microsoft.com/office/drawing/2014/main" val="1836550157"/>
                        </a:ext>
                      </a:extLst>
                    </a:gridCol>
                    <a:gridCol w="4063274">
                      <a:extLst>
                        <a:ext uri="{9D8B030D-6E8A-4147-A177-3AD203B41FA5}">
                          <a16:colId xmlns:a16="http://schemas.microsoft.com/office/drawing/2014/main" val="6806185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Значимость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8333" r="-600" b="-9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1487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.9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(0.9, 0.1, 0.1)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2901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(0.8, 0.2, 0.2)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120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(0.7, 0.3, 0.3)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608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(0.6, 0.4, 0.4)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3237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(0.5, 0.5, 0.5)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781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(0.4, 0.6, 0.4)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25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(0.3, 0.7, 0.3)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7248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(0.2, 0.8, 0.2)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312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(0.1, 0.9, 0.1)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59777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913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15BA8-9C65-4B7D-995D-94BDB9EC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C8468-EC17-4306-AB1C-97400A8C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r>
              <a:rPr lang="ru-RU" sz="2400" dirty="0"/>
              <a:t>Построение взвешенной сферической нечёткой матрицы решений путём умножения </a:t>
            </a:r>
            <a:r>
              <a:rPr lang="en-US" sz="2400" dirty="0"/>
              <a:t>SFS </a:t>
            </a:r>
            <a:r>
              <a:rPr lang="ru-RU" sz="2400" dirty="0"/>
              <a:t>значений критериев на соответствующие им веса.</a:t>
            </a:r>
          </a:p>
          <a:p>
            <a:r>
              <a:rPr lang="ru-RU" sz="2400" dirty="0"/>
              <a:t>Определение положительного </a:t>
            </a:r>
            <a:r>
              <a:rPr lang="en-US" sz="2400" dirty="0"/>
              <a:t>(SFS-PIS)</a:t>
            </a:r>
            <a:r>
              <a:rPr lang="ru-RU" sz="2400" dirty="0"/>
              <a:t> и отрицательного</a:t>
            </a:r>
            <a:r>
              <a:rPr lang="en-US" sz="2400" dirty="0"/>
              <a:t> (SFS-NIS)</a:t>
            </a:r>
            <a:r>
              <a:rPr lang="ru-RU" sz="2400" dirty="0"/>
              <a:t> сферических нечётких идеальных решений по </a:t>
            </a:r>
            <a:r>
              <a:rPr lang="en-US" sz="2400" dirty="0"/>
              <a:t>score</a:t>
            </a:r>
            <a:r>
              <a:rPr lang="ru-RU" sz="2400" dirty="0"/>
              <a:t>-значению: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650D97-C885-44A9-AC3C-7B9256160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3106769"/>
            <a:ext cx="5038725" cy="7334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0623FB-0BCA-4715-AA26-EBB0C4A4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4385799"/>
            <a:ext cx="4505325" cy="600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F2E59C-5437-435B-8314-4BCD3F7E682D}"/>
              </a:ext>
            </a:extLst>
          </p:cNvPr>
          <p:cNvSpPr txBox="1"/>
          <p:nvPr/>
        </p:nvSpPr>
        <p:spPr>
          <a:xfrm>
            <a:off x="1138237" y="3924134"/>
            <a:ext cx="312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SFS-PIS: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6814DF-8D08-4DB7-ABEF-9B3F73AA9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99" y="4397706"/>
            <a:ext cx="5803997" cy="5881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FB5A4-D621-4527-8CCA-C4356A6B4E94}"/>
              </a:ext>
            </a:extLst>
          </p:cNvPr>
          <p:cNvSpPr txBox="1"/>
          <p:nvPr/>
        </p:nvSpPr>
        <p:spPr>
          <a:xfrm>
            <a:off x="1138237" y="5072451"/>
            <a:ext cx="158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SFS-NIS: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86775D-EB9E-4666-8479-381A8A0D0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099" y="5528461"/>
            <a:ext cx="4419600" cy="5810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667707-968C-46E4-942A-4B48E9587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2" y="5588140"/>
            <a:ext cx="5582926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2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99B7A-093A-4D7C-B6A0-6A2E1F30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Алгоритм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1EF7797-900B-4D94-A4F7-5A6A85865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851400"/>
              </a:xfrm>
            </p:spPr>
            <p:txBody>
              <a:bodyPr/>
              <a:lstStyle/>
              <a:p>
                <a:r>
                  <a:rPr lang="ru-RU" dirty="0"/>
                  <a:t>Расчёт расстояний между альтернативой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SFS-PIS </a:t>
                </a:r>
                <a:r>
                  <a:rPr lang="ru-RU" dirty="0"/>
                  <a:t>и </a:t>
                </a:r>
                <a:r>
                  <a:rPr lang="en-US" dirty="0"/>
                  <a:t>SFS-NIS</a:t>
                </a:r>
                <a:r>
                  <a:rPr lang="ru-RU" dirty="0"/>
                  <a:t>: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Расчёт коэффициента близости и определение наилучший альтернативы: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1EF7797-900B-4D94-A4F7-5A6A85865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851400"/>
              </a:xfrm>
              <a:blipFill>
                <a:blip r:embed="rId2"/>
                <a:stretch>
                  <a:fillRect l="-1043" t="-20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792174-0373-4A52-B094-03D4035CC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64" y="1930208"/>
            <a:ext cx="5670504" cy="7209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606410-2A97-4190-9EA7-5EDEA30BD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664" y="2651126"/>
            <a:ext cx="5584425" cy="7209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A6E501-BDB5-432B-9B4F-3018ACCCD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664" y="4875010"/>
            <a:ext cx="4029800" cy="9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2322B-E4BB-4C72-AE7D-20D74F71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Применение для выбора продуктового магазина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1817B-8CA2-4648-90CD-5F6FD0AF2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Рассмотрено 5 альтернатив – 5 сдающихся в аренду помещений площадью около 100 м</a:t>
            </a:r>
            <a:r>
              <a:rPr lang="ru-RU" baseline="30000" dirty="0"/>
              <a:t>2 </a:t>
            </a:r>
            <a:r>
              <a:rPr lang="ru-RU" dirty="0"/>
              <a:t>в районе Аэропорт.</a:t>
            </a:r>
          </a:p>
          <a:p>
            <a:r>
              <a:rPr lang="ru-RU" dirty="0"/>
              <a:t>Критерии: цена аренды за месяц, количество конкурентов, трафик, площадь помещения, плотность населения.</a:t>
            </a:r>
          </a:p>
          <a:p>
            <a:r>
              <a:rPr lang="ru-RU" dirty="0"/>
              <a:t>Данные для матрицы решений взяты с сайта </a:t>
            </a:r>
            <a:r>
              <a:rPr lang="en-US" dirty="0"/>
              <a:t>mestomer.ru</a:t>
            </a:r>
            <a:r>
              <a:rPr lang="ru-RU" dirty="0"/>
              <a:t>.</a:t>
            </a:r>
          </a:p>
          <a:p>
            <a:r>
              <a:rPr lang="ru-RU" dirty="0"/>
              <a:t>Веса критериев взяты из статьи </a:t>
            </a:r>
            <a:r>
              <a:rPr lang="en-US" dirty="0"/>
              <a:t>“Retail store location selection problem with multiple analytical hierarchy process of decision making an application in Turkey // Hikmet </a:t>
            </a:r>
            <a:r>
              <a:rPr lang="en-US" dirty="0" err="1"/>
              <a:t>Erbıyık</a:t>
            </a:r>
            <a:r>
              <a:rPr lang="en-US" dirty="0"/>
              <a:t> et al. / Procedia - Social and Behavioral Sciences 58 ( 2012 ) 1405 – 1414”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43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AFAA4-7D16-4CF9-9F0A-B0100394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Данные по 5 сдающимся в аренды торговым площадям и нормированные веса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442A6E-0DA4-4D4C-9BCC-3551DCF16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566" y="5018294"/>
            <a:ext cx="7598890" cy="10307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B3B02F-6366-4B8B-BEEB-1C72AFE89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36" y="1690688"/>
            <a:ext cx="10994928" cy="295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437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509</Words>
  <Application>Microsoft Office PowerPoint</Application>
  <PresentationFormat>Широкоэкранный</PresentationFormat>
  <Paragraphs>74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 Выбор локации продуктового магазина с помощью сферического нечёткого метода TOPSIS</vt:lpstr>
      <vt:lpstr>Постановка задачи</vt:lpstr>
      <vt:lpstr>Сферическое нечёткое множество (spherical fuzzy set)</vt:lpstr>
      <vt:lpstr>Операции над SFS</vt:lpstr>
      <vt:lpstr>Алгоритм</vt:lpstr>
      <vt:lpstr>Алгоритм</vt:lpstr>
      <vt:lpstr>Алгоритм</vt:lpstr>
      <vt:lpstr>Применение для выбора продуктового магазина</vt:lpstr>
      <vt:lpstr>Данные по 5 сдающимся в аренды торговым площадям и нормированные веса</vt:lpstr>
      <vt:lpstr>Оцененные значимости критериев и весов</vt:lpstr>
      <vt:lpstr>Сферическая нечёткая матрица решений</vt:lpstr>
      <vt:lpstr>Взвешенная сферическая нечёткая матрица решений</vt:lpstr>
      <vt:lpstr>Score-матрица SFS-PIS, SFS-NIS</vt:lpstr>
      <vt:lpstr>Определение наилучшей альтернативы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Выбор локации для продуктового магазина с помощью сферического нечёткого TOPSIS</dc:title>
  <dc:creator>Андрей Ситников</dc:creator>
  <cp:lastModifiedBy>Андрей Ситников</cp:lastModifiedBy>
  <cp:revision>25</cp:revision>
  <dcterms:created xsi:type="dcterms:W3CDTF">2019-12-18T21:08:33Z</dcterms:created>
  <dcterms:modified xsi:type="dcterms:W3CDTF">2019-12-19T01:32:33Z</dcterms:modified>
</cp:coreProperties>
</file>