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8" autoAdjust="0"/>
    <p:restoredTop sz="94660"/>
  </p:normalViewPr>
  <p:slideViewPr>
    <p:cSldViewPr snapToGrid="0">
      <p:cViewPr varScale="1">
        <p:scale>
          <a:sx n="115" d="100"/>
          <a:sy n="115"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05E5B5-4D3B-447E-A069-C65267690AB1}"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248838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05E5B5-4D3B-447E-A069-C65267690AB1}"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152558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05E5B5-4D3B-447E-A069-C65267690AB1}"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153258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05E5B5-4D3B-447E-A069-C65267690AB1}"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376132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05E5B5-4D3B-447E-A069-C65267690AB1}" type="datetimeFigureOut">
              <a:rPr lang="en-US" smtClean="0"/>
              <a:t>11/24/20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321131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05E5B5-4D3B-447E-A069-C65267690AB1}"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230619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05E5B5-4D3B-447E-A069-C65267690AB1}" type="datetimeFigureOut">
              <a:rPr lang="en-US" smtClean="0"/>
              <a:t>11/24/20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290910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05E5B5-4D3B-447E-A069-C65267690AB1}" type="datetimeFigureOut">
              <a:rPr lang="en-US" smtClean="0"/>
              <a:t>11/24/20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240277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5E5B5-4D3B-447E-A069-C65267690AB1}" type="datetimeFigureOut">
              <a:rPr lang="en-US" smtClean="0"/>
              <a:t>11/24/20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74528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05E5B5-4D3B-447E-A069-C65267690AB1}"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15033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05E5B5-4D3B-447E-A069-C65267690AB1}" type="datetimeFigureOut">
              <a:rPr lang="en-US" smtClean="0"/>
              <a:t>11/24/20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033D5-93B8-4B64-AC67-C666EB6C2642}" type="slidenum">
              <a:rPr lang="en-US" smtClean="0"/>
              <a:t>‹#›</a:t>
            </a:fld>
            <a:endParaRPr lang="en-US"/>
          </a:p>
        </p:txBody>
      </p:sp>
    </p:spTree>
    <p:extLst>
      <p:ext uri="{BB962C8B-B14F-4D97-AF65-F5344CB8AC3E}">
        <p14:creationId xmlns:p14="http://schemas.microsoft.com/office/powerpoint/2010/main" val="45964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5E5B5-4D3B-447E-A069-C65267690AB1}" type="datetimeFigureOut">
              <a:rPr lang="en-US" smtClean="0"/>
              <a:t>11/24/20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033D5-93B8-4B64-AC67-C666EB6C2642}" type="slidenum">
              <a:rPr lang="en-US" smtClean="0"/>
              <a:t>‹#›</a:t>
            </a:fld>
            <a:endParaRPr lang="en-US"/>
          </a:p>
        </p:txBody>
      </p:sp>
    </p:spTree>
    <p:extLst>
      <p:ext uri="{BB962C8B-B14F-4D97-AF65-F5344CB8AC3E}">
        <p14:creationId xmlns:p14="http://schemas.microsoft.com/office/powerpoint/2010/main" val="415611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mirametrics.com/tech_note_ccdgain.php"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hyperlink" Target="http://spiff.rit.edu/classes/phys445/lectures/gain/gain.html" TargetMode="External"/><Relationship Id="rId4" Type="http://schemas.openxmlformats.org/officeDocument/2006/relationships/hyperlink" Target="https://www.ptgrey.com/white-paper/id/109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214" y="235974"/>
            <a:ext cx="11183210" cy="2031325"/>
          </a:xfrm>
          <a:prstGeom prst="rect">
            <a:avLst/>
          </a:prstGeom>
          <a:noFill/>
        </p:spPr>
        <p:txBody>
          <a:bodyPr wrap="square" rtlCol="0">
            <a:spAutoFit/>
          </a:bodyPr>
          <a:lstStyle/>
          <a:p>
            <a:pPr algn="just"/>
            <a:r>
              <a:rPr lang="en-SG" dirty="0"/>
              <a:t>CCD gain is expressed in units of electrons per count</a:t>
            </a:r>
            <a:r>
              <a:rPr lang="en-US" dirty="0"/>
              <a:t> For example, a gain of 1.8 e-/count means that the camera produces 1 count for every 1.8 recorded electrons. It is important to note that every measurement you make in a CCD image uses units of counts. Since one camera may use a different gain than another camera, count units do not provide a straightforward comparison to be made. For example, suppose two cameras each record 24 electrons in a certain pixel. If the gain of the first camera is 2.0 and the gain of the second camera is 8.0, the same pixel would measure 12 counts in the image from the first camera and 3 counts in the image from the second camera. Without knowing the gain, comparing 12 counts against 3 counts is pretty meaningless.</a:t>
            </a:r>
          </a:p>
        </p:txBody>
      </p:sp>
      <p:sp>
        <p:nvSpPr>
          <p:cNvPr id="3" name="TextBox 2"/>
          <p:cNvSpPr txBox="1"/>
          <p:nvPr/>
        </p:nvSpPr>
        <p:spPr>
          <a:xfrm>
            <a:off x="339214" y="3069429"/>
            <a:ext cx="857414" cy="369332"/>
          </a:xfrm>
          <a:prstGeom prst="rect">
            <a:avLst/>
          </a:prstGeom>
          <a:noFill/>
        </p:spPr>
        <p:txBody>
          <a:bodyPr wrap="none" rtlCol="0">
            <a:spAutoFit/>
          </a:bodyPr>
          <a:lstStyle/>
          <a:p>
            <a:r>
              <a:rPr lang="en-SG" b="1" dirty="0"/>
              <a:t>Maths: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797256559"/>
              </p:ext>
            </p:extLst>
          </p:nvPr>
        </p:nvGraphicFramePr>
        <p:xfrm>
          <a:off x="7023057" y="2767492"/>
          <a:ext cx="5125350" cy="3230644"/>
        </p:xfrm>
        <a:graphic>
          <a:graphicData uri="http://schemas.openxmlformats.org/drawingml/2006/table">
            <a:tbl>
              <a:tblPr firstRow="1" bandRow="1">
                <a:tableStyleId>{5940675A-B579-460E-94D1-54222C63F5DA}</a:tableStyleId>
              </a:tblPr>
              <a:tblGrid>
                <a:gridCol w="481187">
                  <a:extLst>
                    <a:ext uri="{9D8B030D-6E8A-4147-A177-3AD203B41FA5}">
                      <a16:colId xmlns:a16="http://schemas.microsoft.com/office/drawing/2014/main" val="3298876183"/>
                    </a:ext>
                  </a:extLst>
                </a:gridCol>
                <a:gridCol w="4644163">
                  <a:extLst>
                    <a:ext uri="{9D8B030D-6E8A-4147-A177-3AD203B41FA5}">
                      <a16:colId xmlns:a16="http://schemas.microsoft.com/office/drawing/2014/main" val="140434616"/>
                    </a:ext>
                  </a:extLst>
                </a:gridCol>
              </a:tblGrid>
              <a:tr h="422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S</a:t>
                      </a:r>
                      <a:r>
                        <a:rPr lang="en-US" sz="1200" i="1" u="none" strike="noStrike" baseline="-25000" dirty="0">
                          <a:solidFill>
                            <a:srgbClr val="303030"/>
                          </a:solidFill>
                          <a:effectLst/>
                          <a:latin typeface="Tahoma" panose="020B0604030504040204" pitchFamily="34" charset="0"/>
                        </a:rPr>
                        <a:t>C</a:t>
                      </a:r>
                      <a:endParaRPr lang="en-US" sz="1200" u="none" strike="noStrike" dirty="0">
                        <a:solidFill>
                          <a:srgbClr val="303030"/>
                        </a:solidFill>
                        <a:effectLst/>
                        <a:latin typeface="Tahoma" panose="020B0604030504040204" pitchFamily="34" charset="0"/>
                      </a:endParaRP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signal measured in count units in the CCD image</a:t>
                      </a:r>
                    </a:p>
                  </a:txBody>
                  <a:tcPr/>
                </a:tc>
                <a:extLst>
                  <a:ext uri="{0D108BD9-81ED-4DB2-BD59-A6C34878D82A}">
                    <a16:rowId xmlns:a16="http://schemas.microsoft.com/office/drawing/2014/main" val="660634402"/>
                  </a:ext>
                </a:extLst>
              </a:tr>
              <a:tr h="519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S</a:t>
                      </a:r>
                      <a:r>
                        <a:rPr lang="en-US" sz="1200" i="1" u="none" strike="noStrike" baseline="-25000" dirty="0">
                          <a:solidFill>
                            <a:srgbClr val="303030"/>
                          </a:solidFill>
                          <a:effectLst/>
                          <a:latin typeface="Tahoma" panose="020B0604030504040204" pitchFamily="34" charset="0"/>
                        </a:rPr>
                        <a:t>E</a:t>
                      </a:r>
                      <a:endParaRPr lang="en-US" sz="1200" u="none" strike="noStrike" dirty="0">
                        <a:solidFill>
                          <a:srgbClr val="303030"/>
                        </a:solidFill>
                        <a:effectLst/>
                        <a:latin typeface="Tahoma" panose="020B0604030504040204" pitchFamily="34" charset="0"/>
                      </a:endParaRPr>
                    </a:p>
                  </a:txBody>
                  <a:tcPr/>
                </a:tc>
                <a:tc>
                  <a:txBody>
                    <a:bodyPr/>
                    <a:lstStyle/>
                    <a:p>
                      <a:r>
                        <a:rPr lang="en-US" sz="1200" u="none" strike="noStrike" dirty="0">
                          <a:solidFill>
                            <a:srgbClr val="303030"/>
                          </a:solidFill>
                          <a:effectLst/>
                          <a:latin typeface="Tahoma" panose="020B0604030504040204" pitchFamily="34" charset="0"/>
                        </a:rPr>
                        <a:t>The signal recorded in electron units by the CCD chip. This quantity is unknown.</a:t>
                      </a:r>
                      <a:endParaRPr lang="en-US" sz="1200" dirty="0"/>
                    </a:p>
                  </a:txBody>
                  <a:tcPr/>
                </a:tc>
                <a:extLst>
                  <a:ext uri="{0D108BD9-81ED-4DB2-BD59-A6C34878D82A}">
                    <a16:rowId xmlns:a16="http://schemas.microsoft.com/office/drawing/2014/main" val="1398429315"/>
                  </a:ext>
                </a:extLst>
              </a:tr>
              <a:tr h="32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N</a:t>
                      </a:r>
                      <a:r>
                        <a:rPr lang="en-US" sz="1200" i="1" u="none" strike="noStrike" baseline="-25000" dirty="0">
                          <a:solidFill>
                            <a:srgbClr val="303030"/>
                          </a:solidFill>
                          <a:effectLst/>
                          <a:latin typeface="Tahoma" panose="020B0604030504040204" pitchFamily="34" charset="0"/>
                        </a:rPr>
                        <a:t>C</a:t>
                      </a:r>
                      <a:endParaRPr lang="en-US" sz="1200" u="none" strike="noStrike" dirty="0">
                        <a:solidFill>
                          <a:srgbClr val="303030"/>
                        </a:solidFill>
                        <a:effectLst/>
                        <a:latin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total noise measured in count units in the CCD image.</a:t>
                      </a:r>
                    </a:p>
                  </a:txBody>
                  <a:tcPr/>
                </a:tc>
                <a:extLst>
                  <a:ext uri="{0D108BD9-81ED-4DB2-BD59-A6C34878D82A}">
                    <a16:rowId xmlns:a16="http://schemas.microsoft.com/office/drawing/2014/main" val="67552870"/>
                  </a:ext>
                </a:extLst>
              </a:tr>
              <a:tr h="519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N</a:t>
                      </a:r>
                      <a:r>
                        <a:rPr lang="en-US" sz="1200" i="1" u="none" strike="noStrike" baseline="-25000" dirty="0">
                          <a:solidFill>
                            <a:srgbClr val="303030"/>
                          </a:solidFill>
                          <a:effectLst/>
                          <a:latin typeface="Tahoma" panose="020B0604030504040204" pitchFamily="34" charset="0"/>
                        </a:rPr>
                        <a:t>E</a:t>
                      </a:r>
                      <a:endParaRPr lang="en-US" sz="1200" u="none" strike="noStrike" dirty="0">
                        <a:solidFill>
                          <a:srgbClr val="303030"/>
                        </a:solidFill>
                        <a:effectLst/>
                        <a:latin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total noise in terms of recorded electrons. This quantity is unknown.</a:t>
                      </a:r>
                    </a:p>
                  </a:txBody>
                  <a:tcPr/>
                </a:tc>
                <a:extLst>
                  <a:ext uri="{0D108BD9-81ED-4DB2-BD59-A6C34878D82A}">
                    <a16:rowId xmlns:a16="http://schemas.microsoft.com/office/drawing/2014/main" val="2733216699"/>
                  </a:ext>
                </a:extLst>
              </a:tr>
              <a:tr h="296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g</a:t>
                      </a:r>
                      <a:endParaRPr lang="en-US" sz="1200" u="none" strike="noStrike" dirty="0">
                        <a:solidFill>
                          <a:srgbClr val="303030"/>
                        </a:solidFill>
                        <a:effectLst/>
                        <a:latin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gain, in units of electrons per count. This will be calculated.</a:t>
                      </a:r>
                    </a:p>
                  </a:txBody>
                  <a:tcPr/>
                </a:tc>
                <a:extLst>
                  <a:ext uri="{0D108BD9-81ED-4DB2-BD59-A6C34878D82A}">
                    <a16:rowId xmlns:a16="http://schemas.microsoft.com/office/drawing/2014/main" val="72165650"/>
                  </a:ext>
                </a:extLst>
              </a:tr>
              <a:tr h="519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strike="noStrike" dirty="0">
                          <a:solidFill>
                            <a:srgbClr val="303030"/>
                          </a:solidFill>
                          <a:effectLst/>
                          <a:latin typeface="Tahoma" panose="020B0604030504040204" pitchFamily="34" charset="0"/>
                        </a:rPr>
                        <a:t>R</a:t>
                      </a:r>
                      <a:r>
                        <a:rPr lang="en-US" sz="1200" i="1" u="none" strike="noStrike" baseline="-25000" dirty="0">
                          <a:solidFill>
                            <a:srgbClr val="303030"/>
                          </a:solidFill>
                          <a:effectLst/>
                          <a:latin typeface="Tahoma" panose="020B0604030504040204" pitchFamily="34" charset="0"/>
                        </a:rPr>
                        <a:t>E</a:t>
                      </a:r>
                      <a:endParaRPr lang="en-US" sz="1200" u="none" strike="noStrike" dirty="0">
                        <a:solidFill>
                          <a:srgbClr val="303030"/>
                        </a:solidFill>
                        <a:effectLst/>
                        <a:latin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readout noise of the CCD, in [electrons]. This quantity is unknown.</a:t>
                      </a:r>
                    </a:p>
                  </a:txBody>
                  <a:tcPr/>
                </a:tc>
                <a:extLst>
                  <a:ext uri="{0D108BD9-81ED-4DB2-BD59-A6C34878D82A}">
                    <a16:rowId xmlns:a16="http://schemas.microsoft.com/office/drawing/2014/main" val="3247823649"/>
                  </a:ext>
                </a:extLst>
              </a:tr>
              <a:tr h="296860">
                <a:tc>
                  <a:txBody>
                    <a:bodyPr/>
                    <a:lstStyle/>
                    <a:p>
                      <a:r>
                        <a:rPr lang="en-US" sz="1200" i="1" u="none" strike="noStrike" dirty="0">
                          <a:solidFill>
                            <a:srgbClr val="303030"/>
                          </a:solidFill>
                          <a:effectLst/>
                          <a:latin typeface="Tahoma" panose="020B0604030504040204" pitchFamily="34" charset="0"/>
                        </a:rPr>
                        <a:t>s </a:t>
                      </a:r>
                      <a:r>
                        <a:rPr lang="en-US" sz="1200" i="1" u="none" strike="noStrike" baseline="-25000" dirty="0">
                          <a:solidFill>
                            <a:srgbClr val="303030"/>
                          </a:solidFill>
                          <a:effectLst/>
                          <a:latin typeface="Tahoma" panose="020B0604030504040204" pitchFamily="34" charset="0"/>
                        </a:rPr>
                        <a:t>E</a:t>
                      </a:r>
                      <a:endParaRPr lang="en-US" sz="1200" u="none" strike="noStrike" dirty="0">
                        <a:solidFill>
                          <a:srgbClr val="303030"/>
                        </a:solidFill>
                        <a:effectLst/>
                        <a:latin typeface="Tahoma" panose="020B0604030504040204" pitchFamily="34" charset="0"/>
                      </a:endParaRPr>
                    </a:p>
                  </a:txBody>
                  <a:tcPr marL="38100" marR="38100" marT="38100" marB="571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The photon noise in the signal </a:t>
                      </a:r>
                      <a:r>
                        <a:rPr lang="en-US" sz="1200" i="1" u="none" strike="noStrike" dirty="0">
                          <a:solidFill>
                            <a:srgbClr val="303030"/>
                          </a:solidFill>
                          <a:effectLst/>
                          <a:latin typeface="Tahoma" panose="020B0604030504040204" pitchFamily="34" charset="0"/>
                        </a:rPr>
                        <a:t>N</a:t>
                      </a:r>
                      <a:r>
                        <a:rPr lang="en-US" sz="1200" i="1" u="none" strike="noStrike" baseline="-25000" dirty="0">
                          <a:solidFill>
                            <a:srgbClr val="303030"/>
                          </a:solidFill>
                          <a:effectLst/>
                          <a:latin typeface="Tahoma" panose="020B0604030504040204" pitchFamily="34" charset="0"/>
                        </a:rPr>
                        <a:t>E</a:t>
                      </a:r>
                      <a:endParaRPr lang="en-US" sz="1200" u="none" strike="noStrike" dirty="0">
                        <a:solidFill>
                          <a:srgbClr val="303030"/>
                        </a:solidFill>
                        <a:effectLst/>
                        <a:latin typeface="Tahoma" panose="020B0604030504040204" pitchFamily="34" charset="0"/>
                      </a:endParaRPr>
                    </a:p>
                  </a:txBody>
                  <a:tcPr/>
                </a:tc>
                <a:extLst>
                  <a:ext uri="{0D108BD9-81ED-4DB2-BD59-A6C34878D82A}">
                    <a16:rowId xmlns:a16="http://schemas.microsoft.com/office/drawing/2014/main" val="4050957824"/>
                  </a:ext>
                </a:extLst>
              </a:tr>
              <a:tr h="296860">
                <a:tc>
                  <a:txBody>
                    <a:bodyPr/>
                    <a:lstStyle/>
                    <a:p>
                      <a:r>
                        <a:rPr lang="en-US" sz="1200" i="1" u="none" strike="noStrike" dirty="0">
                          <a:solidFill>
                            <a:srgbClr val="303030"/>
                          </a:solidFill>
                          <a:effectLst/>
                          <a:latin typeface="Tahoma" panose="020B0604030504040204" pitchFamily="34" charset="0"/>
                        </a:rPr>
                        <a:t>s </a:t>
                      </a:r>
                      <a:r>
                        <a:rPr lang="en-US" sz="1200" i="1" u="none" strike="noStrike" baseline="-25000" dirty="0">
                          <a:solidFill>
                            <a:srgbClr val="303030"/>
                          </a:solidFill>
                          <a:effectLst/>
                          <a:latin typeface="Tahoma" panose="020B0604030504040204" pitchFamily="34" charset="0"/>
                        </a:rPr>
                        <a:t>o</a:t>
                      </a:r>
                      <a:endParaRPr lang="en-US" sz="1200" u="none" strike="noStrike" dirty="0">
                        <a:solidFill>
                          <a:srgbClr val="303030"/>
                        </a:solidFill>
                        <a:effectLst/>
                        <a:latin typeface="Tahoma" panose="020B0604030504040204" pitchFamily="34" charset="0"/>
                      </a:endParaRPr>
                    </a:p>
                  </a:txBody>
                  <a:tcPr marL="38100" marR="38100" marT="38100" marB="5715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solidFill>
                            <a:srgbClr val="303030"/>
                          </a:solidFill>
                          <a:effectLst/>
                          <a:latin typeface="Tahoma" panose="020B0604030504040204" pitchFamily="34" charset="0"/>
                        </a:rPr>
                        <a:t>An additional noise source in the image. This is described below.</a:t>
                      </a:r>
                    </a:p>
                  </a:txBody>
                  <a:tcPr/>
                </a:tc>
                <a:extLst>
                  <a:ext uri="{0D108BD9-81ED-4DB2-BD59-A6C34878D82A}">
                    <a16:rowId xmlns:a16="http://schemas.microsoft.com/office/drawing/2014/main" val="1518104750"/>
                  </a:ext>
                </a:extLst>
              </a:tr>
            </a:tbl>
          </a:graphicData>
        </a:graphic>
      </p:graphicFrame>
      <p:sp>
        <p:nvSpPr>
          <p:cNvPr id="6" name="Rectangle 5"/>
          <p:cNvSpPr/>
          <p:nvPr/>
        </p:nvSpPr>
        <p:spPr>
          <a:xfrm>
            <a:off x="126876" y="6372544"/>
            <a:ext cx="4739952" cy="338554"/>
          </a:xfrm>
          <a:prstGeom prst="rect">
            <a:avLst/>
          </a:prstGeom>
        </p:spPr>
        <p:txBody>
          <a:bodyPr wrap="none">
            <a:spAutoFit/>
          </a:bodyPr>
          <a:lstStyle/>
          <a:p>
            <a:r>
              <a:rPr lang="en-US" sz="1600" dirty="0"/>
              <a:t>https://www.mirametrics.com/tech_note_ccdgain.php</a:t>
            </a:r>
          </a:p>
        </p:txBody>
      </p:sp>
      <p:sp>
        <p:nvSpPr>
          <p:cNvPr id="7" name="TextBox 6"/>
          <p:cNvSpPr txBox="1"/>
          <p:nvPr/>
        </p:nvSpPr>
        <p:spPr>
          <a:xfrm>
            <a:off x="339214" y="3390783"/>
            <a:ext cx="5080493" cy="369332"/>
          </a:xfrm>
          <a:prstGeom prst="rect">
            <a:avLst/>
          </a:prstGeom>
          <a:noFill/>
        </p:spPr>
        <p:txBody>
          <a:bodyPr wrap="none" rtlCol="0">
            <a:spAutoFit/>
          </a:bodyPr>
          <a:lstStyle/>
          <a:p>
            <a:r>
              <a:rPr lang="en-SG" dirty="0"/>
              <a:t>Signals and noise are related through the gain factor</a:t>
            </a:r>
            <a:endParaRPr lang="en-US" dirty="0"/>
          </a:p>
        </p:txBody>
      </p:sp>
      <p:sp>
        <p:nvSpPr>
          <p:cNvPr id="8" name="Rectangle 7"/>
          <p:cNvSpPr/>
          <p:nvPr/>
        </p:nvSpPr>
        <p:spPr>
          <a:xfrm>
            <a:off x="1566022" y="3702663"/>
            <a:ext cx="3078168" cy="369332"/>
          </a:xfrm>
          <a:prstGeom prst="rect">
            <a:avLst/>
          </a:prstGeom>
        </p:spPr>
        <p:txBody>
          <a:bodyPr wrap="square">
            <a:spAutoFit/>
          </a:bodyPr>
          <a:lstStyle/>
          <a:p>
            <a:pPr>
              <a:defRPr/>
            </a:pPr>
            <a:r>
              <a:rPr lang="en-US" i="1" dirty="0">
                <a:solidFill>
                  <a:srgbClr val="303030"/>
                </a:solidFill>
                <a:latin typeface="Tahoma" panose="020B0604030504040204" pitchFamily="34" charset="0"/>
              </a:rPr>
              <a:t>S</a:t>
            </a:r>
            <a:r>
              <a:rPr lang="en-US" i="1" baseline="-25000" dirty="0">
                <a:solidFill>
                  <a:srgbClr val="303030"/>
                </a:solidFill>
                <a:latin typeface="Tahoma" panose="020B0604030504040204" pitchFamily="34" charset="0"/>
              </a:rPr>
              <a:t>E</a:t>
            </a:r>
            <a:r>
              <a:rPr lang="en-US" dirty="0">
                <a:solidFill>
                  <a:srgbClr val="303030"/>
                </a:solidFill>
                <a:latin typeface="Tahoma" panose="020B0604030504040204" pitchFamily="34" charset="0"/>
              </a:rPr>
              <a:t>=</a:t>
            </a:r>
            <a:r>
              <a:rPr lang="en-US" i="1" dirty="0">
                <a:solidFill>
                  <a:srgbClr val="303030"/>
                </a:solidFill>
                <a:latin typeface="Tahoma" panose="020B0604030504040204" pitchFamily="34" charset="0"/>
              </a:rPr>
              <a:t>g*S</a:t>
            </a:r>
            <a:r>
              <a:rPr lang="en-US" i="1" baseline="-25000" dirty="0">
                <a:solidFill>
                  <a:srgbClr val="303030"/>
                </a:solidFill>
                <a:latin typeface="Tahoma" panose="020B0604030504040204" pitchFamily="34" charset="0"/>
              </a:rPr>
              <a:t>C   </a:t>
            </a:r>
            <a:r>
              <a:rPr lang="en-US" i="1" dirty="0">
                <a:solidFill>
                  <a:srgbClr val="303030"/>
                </a:solidFill>
                <a:latin typeface="Tahoma" panose="020B0604030504040204" pitchFamily="34" charset="0"/>
              </a:rPr>
              <a:t>and N</a:t>
            </a:r>
            <a:r>
              <a:rPr lang="en-US" i="1" baseline="-25000" dirty="0">
                <a:solidFill>
                  <a:srgbClr val="303030"/>
                </a:solidFill>
                <a:latin typeface="Tahoma" panose="020B0604030504040204" pitchFamily="34" charset="0"/>
              </a:rPr>
              <a:t>E</a:t>
            </a:r>
            <a:r>
              <a:rPr lang="en-US" dirty="0">
                <a:solidFill>
                  <a:srgbClr val="303030"/>
                </a:solidFill>
                <a:latin typeface="Tahoma" panose="020B0604030504040204" pitchFamily="34" charset="0"/>
              </a:rPr>
              <a:t>=</a:t>
            </a:r>
            <a:r>
              <a:rPr lang="en-US" i="1" dirty="0">
                <a:solidFill>
                  <a:srgbClr val="303030"/>
                </a:solidFill>
                <a:latin typeface="Tahoma" panose="020B0604030504040204" pitchFamily="34" charset="0"/>
              </a:rPr>
              <a:t>g*N</a:t>
            </a:r>
            <a:r>
              <a:rPr lang="en-US" i="1" baseline="-25000" dirty="0">
                <a:solidFill>
                  <a:srgbClr val="303030"/>
                </a:solidFill>
                <a:latin typeface="Tahoma" panose="020B0604030504040204" pitchFamily="34" charset="0"/>
              </a:rPr>
              <a:t>C</a:t>
            </a:r>
            <a:endParaRPr lang="en-US" dirty="0">
              <a:solidFill>
                <a:srgbClr val="303030"/>
              </a:solidFill>
              <a:latin typeface="Tahoma" panose="020B0604030504040204" pitchFamily="34" charset="0"/>
            </a:endParaRPr>
          </a:p>
        </p:txBody>
      </p:sp>
      <p:sp>
        <p:nvSpPr>
          <p:cNvPr id="9" name="TextBox 8"/>
          <p:cNvSpPr txBox="1"/>
          <p:nvPr/>
        </p:nvSpPr>
        <p:spPr>
          <a:xfrm>
            <a:off x="339214" y="4130518"/>
            <a:ext cx="2748060" cy="369332"/>
          </a:xfrm>
          <a:prstGeom prst="rect">
            <a:avLst/>
          </a:prstGeom>
          <a:noFill/>
        </p:spPr>
        <p:txBody>
          <a:bodyPr wrap="none" rtlCol="0">
            <a:spAutoFit/>
          </a:bodyPr>
          <a:lstStyle/>
          <a:p>
            <a:r>
              <a:rPr lang="en-SG" dirty="0"/>
              <a:t>Measured signal and noise:</a:t>
            </a:r>
            <a:endParaRPr lang="en-US" dirty="0"/>
          </a:p>
        </p:txBody>
      </p:sp>
      <p:sp>
        <p:nvSpPr>
          <p:cNvPr id="10" name="Rectangle 9"/>
          <p:cNvSpPr/>
          <p:nvPr/>
        </p:nvSpPr>
        <p:spPr>
          <a:xfrm>
            <a:off x="1457738" y="4558373"/>
            <a:ext cx="2638864" cy="369332"/>
          </a:xfrm>
          <a:prstGeom prst="rect">
            <a:avLst/>
          </a:prstGeom>
        </p:spPr>
        <p:txBody>
          <a:bodyPr wrap="none">
            <a:spAutoFit/>
          </a:bodyPr>
          <a:lstStyle/>
          <a:p>
            <a:pPr>
              <a:defRPr/>
            </a:pPr>
            <a:r>
              <a:rPr lang="en-US" i="1" dirty="0">
                <a:solidFill>
                  <a:srgbClr val="303030"/>
                </a:solidFill>
                <a:latin typeface="Tahoma" panose="020B0604030504040204" pitchFamily="34" charset="0"/>
              </a:rPr>
              <a:t>S</a:t>
            </a:r>
            <a:r>
              <a:rPr lang="en-US" i="1" baseline="-25000" dirty="0">
                <a:solidFill>
                  <a:srgbClr val="303030"/>
                </a:solidFill>
                <a:latin typeface="Tahoma" panose="020B0604030504040204" pitchFamily="34" charset="0"/>
              </a:rPr>
              <a:t>C </a:t>
            </a:r>
            <a:r>
              <a:rPr lang="en-US" dirty="0">
                <a:solidFill>
                  <a:srgbClr val="303030"/>
                </a:solidFill>
                <a:latin typeface="Tahoma" panose="020B0604030504040204" pitchFamily="34" charset="0"/>
              </a:rPr>
              <a:t>=</a:t>
            </a:r>
            <a:r>
              <a:rPr lang="en-US" i="1" dirty="0">
                <a:solidFill>
                  <a:srgbClr val="303030"/>
                </a:solidFill>
                <a:latin typeface="Tahoma" panose="020B0604030504040204" pitchFamily="34" charset="0"/>
              </a:rPr>
              <a:t>S</a:t>
            </a:r>
            <a:r>
              <a:rPr lang="en-US" i="1" baseline="-25000" dirty="0">
                <a:solidFill>
                  <a:srgbClr val="303030"/>
                </a:solidFill>
                <a:latin typeface="Tahoma" panose="020B0604030504040204" pitchFamily="34" charset="0"/>
              </a:rPr>
              <a:t>E </a:t>
            </a:r>
            <a:r>
              <a:rPr lang="en-US" i="1" dirty="0">
                <a:solidFill>
                  <a:srgbClr val="303030"/>
                </a:solidFill>
                <a:latin typeface="Tahoma" panose="020B0604030504040204" pitchFamily="34" charset="0"/>
              </a:rPr>
              <a:t>/g</a:t>
            </a:r>
            <a:r>
              <a:rPr lang="en-US" i="1" baseline="-25000" dirty="0">
                <a:solidFill>
                  <a:srgbClr val="303030"/>
                </a:solidFill>
                <a:latin typeface="Tahoma" panose="020B0604030504040204" pitchFamily="34" charset="0"/>
              </a:rPr>
              <a:t>   </a:t>
            </a:r>
            <a:r>
              <a:rPr lang="en-US" i="1" dirty="0">
                <a:solidFill>
                  <a:srgbClr val="303030"/>
                </a:solidFill>
                <a:latin typeface="Tahoma" panose="020B0604030504040204" pitchFamily="34" charset="0"/>
              </a:rPr>
              <a:t>and N</a:t>
            </a:r>
            <a:r>
              <a:rPr lang="en-US" i="1" baseline="-25000" dirty="0">
                <a:solidFill>
                  <a:srgbClr val="303030"/>
                </a:solidFill>
                <a:latin typeface="Tahoma" panose="020B0604030504040204" pitchFamily="34" charset="0"/>
              </a:rPr>
              <a:t>C </a:t>
            </a:r>
            <a:r>
              <a:rPr lang="en-US" dirty="0">
                <a:solidFill>
                  <a:srgbClr val="303030"/>
                </a:solidFill>
                <a:latin typeface="Tahoma" panose="020B0604030504040204" pitchFamily="34" charset="0"/>
              </a:rPr>
              <a:t>=</a:t>
            </a:r>
            <a:r>
              <a:rPr lang="en-US" i="1" dirty="0">
                <a:solidFill>
                  <a:srgbClr val="303030"/>
                </a:solidFill>
                <a:latin typeface="Tahoma" panose="020B0604030504040204" pitchFamily="34" charset="0"/>
              </a:rPr>
              <a:t>N</a:t>
            </a:r>
            <a:r>
              <a:rPr lang="en-US" i="1" baseline="-25000" dirty="0">
                <a:solidFill>
                  <a:srgbClr val="303030"/>
                </a:solidFill>
                <a:latin typeface="Tahoma" panose="020B0604030504040204" pitchFamily="34" charset="0"/>
              </a:rPr>
              <a:t>E </a:t>
            </a:r>
            <a:r>
              <a:rPr lang="en-US" i="1" dirty="0">
                <a:solidFill>
                  <a:srgbClr val="303030"/>
                </a:solidFill>
                <a:latin typeface="Tahoma" panose="020B0604030504040204" pitchFamily="34" charset="0"/>
              </a:rPr>
              <a:t>/g</a:t>
            </a:r>
            <a:endParaRPr lang="en-US" dirty="0">
              <a:solidFill>
                <a:srgbClr val="303030"/>
              </a:solidFill>
              <a:latin typeface="Tahoma" panose="020B0604030504040204" pitchFamily="34" charset="0"/>
            </a:endParaRPr>
          </a:p>
        </p:txBody>
      </p:sp>
    </p:spTree>
    <p:extLst>
      <p:ext uri="{BB962C8B-B14F-4D97-AF65-F5344CB8AC3E}">
        <p14:creationId xmlns:p14="http://schemas.microsoft.com/office/powerpoint/2010/main" val="121924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018" y="226052"/>
            <a:ext cx="2286332" cy="369332"/>
          </a:xfrm>
          <a:prstGeom prst="rect">
            <a:avLst/>
          </a:prstGeom>
          <a:noFill/>
        </p:spPr>
        <p:txBody>
          <a:bodyPr wrap="none" rtlCol="0">
            <a:spAutoFit/>
          </a:bodyPr>
          <a:lstStyle/>
          <a:p>
            <a:r>
              <a:rPr lang="en-SG" b="1" dirty="0"/>
              <a:t>Noise analysis of CCD:</a:t>
            </a:r>
            <a:endParaRPr lang="en-US" b="1" dirty="0"/>
          </a:p>
        </p:txBody>
      </p:sp>
      <p:sp>
        <p:nvSpPr>
          <p:cNvPr id="3" name="TextBox 2"/>
          <p:cNvSpPr txBox="1"/>
          <p:nvPr/>
        </p:nvSpPr>
        <p:spPr>
          <a:xfrm>
            <a:off x="825662" y="673410"/>
            <a:ext cx="6131935" cy="369332"/>
          </a:xfrm>
          <a:prstGeom prst="rect">
            <a:avLst/>
          </a:prstGeom>
          <a:noFill/>
        </p:spPr>
        <p:txBody>
          <a:bodyPr wrap="none" rtlCol="0">
            <a:spAutoFit/>
          </a:bodyPr>
          <a:lstStyle/>
          <a:p>
            <a:r>
              <a:rPr lang="en-US" i="1" dirty="0">
                <a:solidFill>
                  <a:srgbClr val="303030"/>
                </a:solidFill>
                <a:latin typeface="Tahoma" panose="020B0604030504040204" pitchFamily="34" charset="0"/>
              </a:rPr>
              <a:t>R</a:t>
            </a:r>
            <a:r>
              <a:rPr lang="en-US" i="1" baseline="-25000" dirty="0">
                <a:solidFill>
                  <a:srgbClr val="303030"/>
                </a:solidFill>
                <a:latin typeface="Tahoma" panose="020B0604030504040204" pitchFamily="34" charset="0"/>
              </a:rPr>
              <a:t>E </a:t>
            </a:r>
            <a:r>
              <a:rPr lang="en-SG" dirty="0"/>
              <a:t>= Readout noise, </a:t>
            </a:r>
            <a:r>
              <a:rPr lang="el-GR" i="1" dirty="0">
                <a:solidFill>
                  <a:srgbClr val="303030"/>
                </a:solidFill>
                <a:latin typeface="Tahoma" panose="020B0604030504040204" pitchFamily="34" charset="0"/>
              </a:rPr>
              <a:t>σ</a:t>
            </a:r>
            <a:r>
              <a:rPr lang="en-US" i="1" baseline="-25000" dirty="0">
                <a:solidFill>
                  <a:srgbClr val="303030"/>
                </a:solidFill>
                <a:latin typeface="Tahoma" panose="020B0604030504040204" pitchFamily="34" charset="0"/>
              </a:rPr>
              <a:t>E</a:t>
            </a:r>
            <a:r>
              <a:rPr lang="en-SG" dirty="0"/>
              <a:t> = Photon (shot) noise, </a:t>
            </a:r>
            <a:r>
              <a:rPr lang="el-GR" i="1" dirty="0">
                <a:solidFill>
                  <a:srgbClr val="303030"/>
                </a:solidFill>
                <a:latin typeface="Tahoma" panose="020B0604030504040204" pitchFamily="34" charset="0"/>
              </a:rPr>
              <a:t>σ</a:t>
            </a:r>
            <a:r>
              <a:rPr lang="en-US" i="1" baseline="-25000" dirty="0">
                <a:solidFill>
                  <a:srgbClr val="303030"/>
                </a:solidFill>
                <a:latin typeface="Tahoma" panose="020B0604030504040204" pitchFamily="34" charset="0"/>
              </a:rPr>
              <a:t>0,E</a:t>
            </a:r>
            <a:r>
              <a:rPr lang="en-SG" dirty="0"/>
              <a:t> =other noise</a:t>
            </a:r>
            <a:endParaRPr lang="en-US" dirty="0"/>
          </a:p>
        </p:txBody>
      </p:sp>
      <p:sp>
        <p:nvSpPr>
          <p:cNvPr id="4" name="TextBox 3"/>
          <p:cNvSpPr txBox="1"/>
          <p:nvPr/>
        </p:nvSpPr>
        <p:spPr>
          <a:xfrm>
            <a:off x="844540" y="1001164"/>
            <a:ext cx="7762766" cy="369332"/>
          </a:xfrm>
          <a:prstGeom prst="rect">
            <a:avLst/>
          </a:prstGeom>
          <a:noFill/>
        </p:spPr>
        <p:txBody>
          <a:bodyPr wrap="none" rtlCol="0">
            <a:spAutoFit/>
          </a:bodyPr>
          <a:lstStyle/>
          <a:p>
            <a:r>
              <a:rPr lang="en-SG" dirty="0"/>
              <a:t>These noise source are independent and thus they add in quadrature, total noise</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439432" y="1445794"/>
                <a:ext cx="1890710" cy="303545"/>
              </a:xfrm>
              <a:prstGeom prst="rect">
                <a:avLst/>
              </a:prstGeom>
              <a:noFill/>
            </p:spPr>
            <p:txBody>
              <a:bodyPr wrap="none" lIns="0" tIns="0" rIns="0" bIns="0" rtlCol="0">
                <a:spAutoFit/>
              </a:bodyPr>
              <a:lstStyle/>
              <a:p>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oMath>
                </a14:m>
                <a:r>
                  <a:rPr lang="en-US" dirty="0"/>
                  <a:t>+</a:t>
                </a:r>
                <a14:m>
                  <m:oMath xmlns:m="http://schemas.openxmlformats.org/officeDocument/2006/math">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𝐸</m:t>
                        </m:r>
                      </m:sub>
                      <m:sup>
                        <m:r>
                          <a:rPr lang="en-SG" b="0" i="1" smtClean="0">
                            <a:latin typeface="Cambria Math" panose="02040503050406030204" pitchFamily="18" charset="0"/>
                          </a:rPr>
                          <m:t>2</m:t>
                        </m:r>
                      </m:sup>
                    </m:sSubSup>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439432" y="1445794"/>
                <a:ext cx="1890710" cy="303545"/>
              </a:xfrm>
              <a:prstGeom prst="rect">
                <a:avLst/>
              </a:prstGeom>
              <a:blipFill>
                <a:blip r:embed="rId2"/>
                <a:stretch>
                  <a:fillRect l="-4194" t="-22000" r="-1935" b="-4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39432" y="1953094"/>
                <a:ext cx="1922642" cy="303545"/>
              </a:xfrm>
              <a:prstGeom prst="rect">
                <a:avLst/>
              </a:prstGeom>
              <a:noFill/>
            </p:spPr>
            <p:txBody>
              <a:bodyPr wrap="none" lIns="0" tIns="0" rIns="0" bIns="0" rtlCol="0">
                <a:spAutoFit/>
              </a:bodyPr>
              <a:lstStyle/>
              <a:p>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𝐸</m:t>
                        </m:r>
                      </m:sub>
                    </m:sSub>
                  </m:oMath>
                </a14:m>
                <a:r>
                  <a:rPr lang="en-US" dirty="0"/>
                  <a:t>+</a:t>
                </a:r>
                <a14:m>
                  <m:oMath xmlns:m="http://schemas.openxmlformats.org/officeDocument/2006/math">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𝐸</m:t>
                        </m:r>
                      </m:sub>
                      <m:sup>
                        <m:r>
                          <a:rPr lang="en-SG" b="0" i="1" smtClean="0">
                            <a:latin typeface="Cambria Math" panose="02040503050406030204" pitchFamily="18" charset="0"/>
                          </a:rPr>
                          <m:t>2</m:t>
                        </m:r>
                      </m:sup>
                    </m:sSubSup>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439432" y="1953094"/>
                <a:ext cx="1922642" cy="303545"/>
              </a:xfrm>
              <a:prstGeom prst="rect">
                <a:avLst/>
              </a:prstGeom>
              <a:blipFill>
                <a:blip r:embed="rId3"/>
                <a:stretch>
                  <a:fillRect l="-4114" t="-22000" b="-4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15007" y="1943517"/>
                <a:ext cx="2290563" cy="373179"/>
              </a:xfrm>
              <a:prstGeom prst="rect">
                <a:avLst/>
              </a:prstGeom>
            </p:spPr>
            <p:txBody>
              <a:bodyPr wrap="none">
                <a:spAutoFit/>
              </a:bodyPr>
              <a:lstStyle/>
              <a:p>
                <a:r>
                  <a:rPr lang="en-SG" dirty="0"/>
                  <a:t>, for shot noise</a:t>
                </a:r>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 </m:t>
                        </m:r>
                        <m:r>
                          <m:rPr>
                            <m:sty m:val="p"/>
                          </m:rPr>
                          <a:rPr lang="el-GR" b="0" i="1" smtClean="0">
                            <a:latin typeface="Cambria Math" panose="02040503050406030204" pitchFamily="18" charset="0"/>
                          </a:rPr>
                          <m:t>σ</m:t>
                        </m:r>
                      </m:e>
                      <m:sub>
                        <m:r>
                          <a:rPr lang="en-SG" b="0" i="1" smtClean="0">
                            <a:latin typeface="Cambria Math" panose="02040503050406030204" pitchFamily="18" charset="0"/>
                          </a:rPr>
                          <m:t>𝐸</m:t>
                        </m:r>
                      </m:sub>
                      <m:sup>
                        <m:r>
                          <a:rPr lang="en-SG" b="0" i="1" smtClean="0">
                            <a:latin typeface="Cambria Math" panose="02040503050406030204" pitchFamily="18" charset="0"/>
                          </a:rPr>
                          <m:t>2</m:t>
                        </m:r>
                      </m:sup>
                    </m:sSubSup>
                  </m:oMath>
                </a14:m>
                <a:r>
                  <a:rPr lang="en-SG" dirty="0"/>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𝐸</m:t>
                        </m:r>
                      </m:sub>
                    </m:sSub>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515007" y="1943517"/>
                <a:ext cx="2290563" cy="373179"/>
              </a:xfrm>
              <a:prstGeom prst="rect">
                <a:avLst/>
              </a:prstGeom>
              <a:blipFill>
                <a:blip r:embed="rId4"/>
                <a:stretch>
                  <a:fillRect l="-2400" t="-8197" b="-26230"/>
                </a:stretch>
              </a:blipFill>
            </p:spPr>
            <p:txBody>
              <a:bodyPr/>
              <a:lstStyle/>
              <a:p>
                <a:r>
                  <a:rPr lang="en-US">
                    <a:noFill/>
                  </a:rPr>
                  <a:t> </a:t>
                </a:r>
              </a:p>
            </p:txBody>
          </p:sp>
        </mc:Fallback>
      </mc:AlternateContent>
      <p:sp>
        <p:nvSpPr>
          <p:cNvPr id="8" name="Rectangle 7"/>
          <p:cNvSpPr/>
          <p:nvPr/>
        </p:nvSpPr>
        <p:spPr>
          <a:xfrm>
            <a:off x="638726" y="2520385"/>
            <a:ext cx="3582071" cy="369332"/>
          </a:xfrm>
          <a:prstGeom prst="rect">
            <a:avLst/>
          </a:prstGeom>
        </p:spPr>
        <p:txBody>
          <a:bodyPr wrap="none">
            <a:spAutoFit/>
          </a:bodyPr>
          <a:lstStyle/>
          <a:p>
            <a:r>
              <a:rPr lang="en-SG" dirty="0"/>
              <a:t>Let </a:t>
            </a:r>
            <a:r>
              <a:rPr lang="en-SG" i="1" dirty="0"/>
              <a:t>g </a:t>
            </a:r>
            <a:r>
              <a:rPr lang="en-SG" dirty="0"/>
              <a:t>be the gain, then total noise is </a:t>
            </a:r>
            <a:endParaRPr lang="en-US" i="1" dirty="0"/>
          </a:p>
        </p:txBody>
      </p:sp>
      <mc:AlternateContent xmlns:mc="http://schemas.openxmlformats.org/markup-compatibility/2006" xmlns:a14="http://schemas.microsoft.com/office/drawing/2010/main">
        <mc:Choice Requires="a14">
          <p:sp>
            <p:nvSpPr>
              <p:cNvPr id="9" name="TextBox 8"/>
              <p:cNvSpPr txBox="1"/>
              <p:nvPr/>
            </p:nvSpPr>
            <p:spPr>
              <a:xfrm>
                <a:off x="2405213" y="3027685"/>
                <a:ext cx="2761205" cy="303545"/>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SG" b="0" i="1" smtClean="0">
                            <a:latin typeface="Cambria Math" panose="02040503050406030204" pitchFamily="18" charset="0"/>
                          </a:rPr>
                          <m:t>𝑔</m:t>
                        </m:r>
                      </m:e>
                      <m:sup>
                        <m:r>
                          <a:rPr lang="en-SG" b="0" i="1" smtClean="0">
                            <a:latin typeface="Cambria Math" panose="02040503050406030204" pitchFamily="18" charset="0"/>
                          </a:rPr>
                          <m:t>2</m:t>
                        </m:r>
                      </m:sup>
                    </m:sSup>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sSup>
                          <m:sSupPr>
                            <m:ctrlPr>
                              <a:rPr lang="en-US" i="1" smtClean="0">
                                <a:latin typeface="Cambria Math" panose="02040503050406030204" pitchFamily="18" charset="0"/>
                              </a:rPr>
                            </m:ctrlPr>
                          </m:sSupPr>
                          <m:e>
                            <m:r>
                              <a:rPr lang="en-SG" b="0" i="1" smtClean="0">
                                <a:latin typeface="Cambria Math" panose="02040503050406030204" pitchFamily="18" charset="0"/>
                              </a:rPr>
                              <m:t>𝑔</m:t>
                            </m:r>
                          </m:e>
                          <m:sup>
                            <m:r>
                              <a:rPr lang="en-SG" b="0" i="1" smtClean="0">
                                <a:latin typeface="Cambria Math" panose="02040503050406030204" pitchFamily="18" charset="0"/>
                              </a:rPr>
                              <m:t>2</m:t>
                            </m:r>
                          </m:sup>
                        </m:sSup>
                        <m:r>
                          <a:rPr lang="en-SG" b="0" i="1" smtClean="0">
                            <a:latin typeface="Cambria Math" panose="02040503050406030204" pitchFamily="18" charset="0"/>
                          </a:rPr>
                          <m:t>𝑅</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𝑔𝑆</m:t>
                        </m:r>
                      </m:e>
                      <m:sub>
                        <m:r>
                          <a:rPr lang="en-SG" b="0" i="1" smtClean="0">
                            <a:latin typeface="Cambria Math" panose="02040503050406030204" pitchFamily="18" charset="0"/>
                          </a:rPr>
                          <m:t>𝐶</m:t>
                        </m:r>
                      </m:sub>
                    </m:sSub>
                  </m:oMath>
                </a14:m>
                <a:r>
                  <a:rPr lang="en-US" dirty="0"/>
                  <a:t>+</a:t>
                </a:r>
                <a14:m>
                  <m:oMath xmlns:m="http://schemas.openxmlformats.org/officeDocument/2006/math">
                    <m:sSup>
                      <m:sSupPr>
                        <m:ctrlPr>
                          <a:rPr lang="en-US" i="1" smtClean="0">
                            <a:latin typeface="Cambria Math" panose="02040503050406030204" pitchFamily="18" charset="0"/>
                          </a:rPr>
                        </m:ctrlPr>
                      </m:sSupPr>
                      <m:e>
                        <m:r>
                          <a:rPr lang="en-SG" b="0" i="1" smtClean="0">
                            <a:latin typeface="Cambria Math" panose="02040503050406030204" pitchFamily="18" charset="0"/>
                          </a:rPr>
                          <m:t>𝑔</m:t>
                        </m:r>
                      </m:e>
                      <m:sup>
                        <m:r>
                          <a:rPr lang="en-SG" b="0" i="1" smtClean="0">
                            <a:latin typeface="Cambria Math" panose="02040503050406030204" pitchFamily="18" charset="0"/>
                          </a:rPr>
                          <m:t>2</m:t>
                        </m:r>
                      </m:sup>
                    </m:sSup>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405213" y="3027685"/>
                <a:ext cx="2761205" cy="303545"/>
              </a:xfrm>
              <a:prstGeom prst="rect">
                <a:avLst/>
              </a:prstGeom>
              <a:blipFill>
                <a:blip r:embed="rId5"/>
                <a:stretch>
                  <a:fillRect l="-3091" t="-22449" r="-442" b="-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57350" y="3616001"/>
                <a:ext cx="207223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f>
                            <m:fPr>
                              <m:ctrlPr>
                                <a:rPr lang="en-US" i="1" smtClean="0">
                                  <a:latin typeface="Cambria Math" panose="02040503050406030204" pitchFamily="18" charset="0"/>
                                </a:rPr>
                              </m:ctrlPr>
                            </m:fPr>
                            <m:num>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𝐶</m:t>
                                  </m:r>
                                </m:sub>
                              </m:sSub>
                            </m:num>
                            <m:den>
                              <m:r>
                                <a:rPr lang="en-SG" b="0" i="1" smtClean="0">
                                  <a:latin typeface="Cambria Math" panose="02040503050406030204" pitchFamily="18" charset="0"/>
                                </a:rPr>
                                <m:t>𝑔</m:t>
                              </m:r>
                            </m:den>
                          </m:f>
                          <m:r>
                            <a:rPr lang="en-SG" b="0" i="1" smtClean="0">
                              <a:latin typeface="Cambria Math" panose="02040503050406030204" pitchFamily="18" charset="0"/>
                            </a:rPr>
                            <m:t>+</m:t>
                          </m:r>
                          <m:r>
                            <a:rPr lang="en-SG" b="0" i="1" smtClean="0">
                              <a:latin typeface="Cambria Math" panose="02040503050406030204" pitchFamily="18" charset="0"/>
                            </a:rPr>
                            <m:t>𝑅</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557350" y="3616001"/>
                <a:ext cx="2072234" cy="56900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
              <p:cNvSpPr>
                <a:spLocks noChangeArrowheads="1"/>
              </p:cNvSpPr>
              <p:nvPr/>
            </p:nvSpPr>
            <p:spPr bwMode="auto">
              <a:xfrm>
                <a:off x="271018" y="4647556"/>
                <a:ext cx="11604150" cy="681725"/>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This is the equation of a line in which </a:t>
                </a:r>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a14:m>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is the y axis,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𝐶</m:t>
                        </m:r>
                      </m:sub>
                    </m:sSub>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is the x axis, and the slope is 1/</a:t>
                </a:r>
                <a:r>
                  <a:rPr kumimoji="0" lang="en-US" altLang="en-US" b="0" i="1" u="none" strike="noStrike" cap="none" normalizeH="0" baseline="0" dirty="0">
                    <a:ln>
                      <a:noFill/>
                    </a:ln>
                    <a:solidFill>
                      <a:srgbClr val="303030"/>
                    </a:solidFill>
                    <a:effectLst/>
                    <a:latin typeface="Tahoma" panose="020B0604030504040204" pitchFamily="34" charset="0"/>
                    <a:cs typeface="Tahoma" panose="020B0604030504040204" pitchFamily="34" charset="0"/>
                  </a:rPr>
                  <a:t>g</a:t>
                </a:r>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The extra terms </a:t>
                </a:r>
                <a:r>
                  <a:rPr kumimoji="0" lang="en-US" altLang="en-US" b="0" i="0" u="none" strike="noStrike" cap="none" normalizeH="0" baseline="0" dirty="0">
                    <a:ln>
                      <a:noFill/>
                    </a:ln>
                    <a:solidFill>
                      <a:schemeClr val="tx1"/>
                    </a:solidFill>
                    <a:effectLst/>
                  </a:rPr>
                  <a:t> </a:t>
                </a:r>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US" i="1" smtClean="0">
                            <a:latin typeface="Cambria Math" panose="02040503050406030204" pitchFamily="18" charset="0"/>
                          </a:rPr>
                        </m:ctrlPr>
                      </m:sSubSup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are grouped together for the time being.</a:t>
                </a:r>
                <a:r>
                  <a:rPr kumimoji="0" lang="en-US" altLang="en-US" b="0" i="0" u="none" strike="noStrike" cap="none" normalizeH="0" baseline="0" dirty="0">
                    <a:ln>
                      <a:noFill/>
                    </a:ln>
                    <a:solidFill>
                      <a:schemeClr val="tx1"/>
                    </a:solidFill>
                    <a:effectLst/>
                  </a:rPr>
                  <a:t> </a:t>
                </a:r>
              </a:p>
            </p:txBody>
          </p:sp>
        </mc:Choice>
        <mc:Fallback xmlns="">
          <p:sp>
            <p:nvSpPr>
              <p:cNvPr id="11" name="Rectangle 1"/>
              <p:cNvSpPr>
                <a:spLocks noRot="1" noChangeAspect="1" noMove="1" noResize="1" noEditPoints="1" noAdjustHandles="1" noChangeArrowheads="1" noChangeShapeType="1" noTextEdit="1"/>
              </p:cNvSpPr>
              <p:nvPr/>
            </p:nvSpPr>
            <p:spPr bwMode="auto">
              <a:xfrm>
                <a:off x="271018" y="4647556"/>
                <a:ext cx="11604150" cy="681725"/>
              </a:xfrm>
              <a:prstGeom prst="rect">
                <a:avLst/>
              </a:prstGeom>
              <a:blipFill>
                <a:blip r:embed="rId7"/>
                <a:stretch>
                  <a:fillRect l="-420" t="-4464" r="-420" b="-10714"/>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5"/>
              <p:cNvSpPr>
                <a:spLocks noChangeArrowheads="1"/>
              </p:cNvSpPr>
              <p:nvPr/>
            </p:nvSpPr>
            <p:spPr bwMode="auto">
              <a:xfrm>
                <a:off x="271018" y="5520739"/>
                <a:ext cx="11483835" cy="93782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A better way to apply this equation is to plot measurements with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𝐶</m:t>
                        </m:r>
                      </m:sub>
                    </m:sSub>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as the y axis and </a:t>
                </a:r>
                <a14:m>
                  <m:oMath xmlns:m="http://schemas.openxmlformats.org/officeDocument/2006/math">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𝑁</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as the x axis, as this gives the gain directly as the slope. Theoretically, at least, one could also calculate the readout noise,</a:t>
                </a:r>
                <a14:m>
                  <m:oMath xmlns:m="http://schemas.openxmlformats.org/officeDocument/2006/math">
                    <m:r>
                      <a:rPr lang="en-SG" b="0" i="0" smtClean="0">
                        <a:latin typeface="Cambria Math" panose="02040503050406030204" pitchFamily="18" charset="0"/>
                      </a:rPr>
                      <m:t> </m:t>
                    </m:r>
                    <m:sSubSup>
                      <m:sSubSupPr>
                        <m:ctrlPr>
                          <a:rPr lang="en-US" i="1" smtClean="0">
                            <a:latin typeface="Cambria Math" panose="02040503050406030204" pitchFamily="18" charset="0"/>
                          </a:rPr>
                        </m:ctrlPr>
                      </m:sSubSupPr>
                      <m:e>
                        <m:r>
                          <a:rPr lang="en-SG" b="0" i="1" smtClean="0">
                            <a:latin typeface="Cambria Math" panose="02040503050406030204" pitchFamily="18" charset="0"/>
                          </a:rPr>
                          <m:t>𝑅</m:t>
                        </m:r>
                      </m:e>
                      <m:sub>
                        <m:r>
                          <a:rPr lang="en-SG" b="0" i="1" smtClean="0">
                            <a:latin typeface="Cambria Math" panose="02040503050406030204" pitchFamily="18" charset="0"/>
                          </a:rPr>
                          <m:t>𝐶</m:t>
                        </m:r>
                      </m:sub>
                      <m:sup>
                        <m:r>
                          <a:rPr lang="en-SG" b="0" i="1" smtClean="0">
                            <a:latin typeface="Cambria Math" panose="02040503050406030204" pitchFamily="18" charset="0"/>
                          </a:rPr>
                          <m:t>2</m:t>
                        </m:r>
                      </m:sup>
                    </m:sSubSup>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from the point where the line hits the y axis at</a:t>
                </a:r>
                <a:r>
                  <a:rPr kumimoji="0" lang="en-US" altLang="en-US" b="0" i="0" u="none" strike="noStrike" cap="none" normalizeH="0" baseline="0" dirty="0">
                    <a:ln>
                      <a:noFill/>
                    </a:ln>
                    <a:solidFill>
                      <a:schemeClr val="tx1"/>
                    </a:solidFill>
                    <a:effectLst/>
                  </a:rPr>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𝑆</m:t>
                        </m:r>
                      </m:e>
                      <m:sub>
                        <m:r>
                          <a:rPr lang="en-SG" b="0" i="1" smtClean="0">
                            <a:latin typeface="Cambria Math" panose="02040503050406030204" pitchFamily="18" charset="0"/>
                          </a:rPr>
                          <m:t>𝐶</m:t>
                        </m:r>
                      </m:sub>
                    </m:sSub>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 0.</a:t>
                </a:r>
                <a:r>
                  <a:rPr kumimoji="0" lang="en-US" altLang="en-US" b="0" i="0" u="none" strike="noStrike" cap="none" normalizeH="0" baseline="0" dirty="0">
                    <a:ln>
                      <a:noFill/>
                    </a:ln>
                    <a:solidFill>
                      <a:schemeClr val="tx1"/>
                    </a:solidFill>
                    <a:effectLst/>
                  </a:rPr>
                  <a:t> </a:t>
                </a:r>
              </a:p>
            </p:txBody>
          </p:sp>
        </mc:Choice>
        <mc:Fallback xmlns="">
          <p:sp>
            <p:nvSpPr>
              <p:cNvPr id="12" name="Rectangle 5"/>
              <p:cNvSpPr>
                <a:spLocks noRot="1" noChangeAspect="1" noMove="1" noResize="1" noEditPoints="1" noAdjustHandles="1" noChangeArrowheads="1" noChangeShapeType="1" noTextEdit="1"/>
              </p:cNvSpPr>
              <p:nvPr/>
            </p:nvSpPr>
            <p:spPr bwMode="auto">
              <a:xfrm>
                <a:off x="271018" y="5520739"/>
                <a:ext cx="11483835" cy="937821"/>
              </a:xfrm>
              <a:prstGeom prst="rect">
                <a:avLst/>
              </a:prstGeom>
              <a:blipFill>
                <a:blip r:embed="rId8"/>
                <a:stretch>
                  <a:fillRect l="-425" t="-3268" r="-478" b="-98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92167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5" y="511529"/>
            <a:ext cx="11570369" cy="3139321"/>
          </a:xfrm>
          <a:prstGeom prst="rect">
            <a:avLst/>
          </a:prstGeom>
        </p:spPr>
        <p:txBody>
          <a:bodyPr wrap="square">
            <a:spAutoFit/>
          </a:bodyPr>
          <a:lstStyle/>
          <a:p>
            <a:r>
              <a:rPr lang="en-US" b="1" i="0" dirty="0">
                <a:solidFill>
                  <a:srgbClr val="003040"/>
                </a:solidFill>
                <a:effectLst/>
                <a:latin typeface="Tahoma" panose="020B0604030504040204" pitchFamily="34" charset="0"/>
              </a:rPr>
              <a:t>Crude Estimation of the Gain</a:t>
            </a:r>
          </a:p>
          <a:p>
            <a:endParaRPr lang="en-US" b="1" i="0" dirty="0">
              <a:solidFill>
                <a:srgbClr val="003040"/>
              </a:solidFill>
              <a:effectLst/>
              <a:latin typeface="Tahoma" panose="020B0604030504040204" pitchFamily="34" charset="0"/>
            </a:endParaRPr>
          </a:p>
          <a:p>
            <a:pPr>
              <a:buFont typeface="+mj-lt"/>
              <a:buAutoNum type="arabicPeriod"/>
            </a:pPr>
            <a:r>
              <a:rPr lang="en-US" dirty="0">
                <a:solidFill>
                  <a:srgbClr val="303030"/>
                </a:solidFill>
                <a:latin typeface="Tahoma" panose="020B0604030504040204" pitchFamily="34" charset="0"/>
              </a:rPr>
              <a:t>Obtain images at different signal levels and subtract the bias from them. This is necessary because the bias level adds to the measured signal but does not contribute noise.</a:t>
            </a:r>
          </a:p>
          <a:p>
            <a:pPr>
              <a:buFont typeface="+mj-lt"/>
              <a:buAutoNum type="arabicPeriod"/>
            </a:pPr>
            <a:endParaRPr lang="en-US" dirty="0">
              <a:solidFill>
                <a:srgbClr val="303030"/>
              </a:solidFill>
              <a:latin typeface="Tahoma" panose="020B0604030504040204" pitchFamily="34" charset="0"/>
            </a:endParaRPr>
          </a:p>
          <a:p>
            <a:pPr>
              <a:buFont typeface="+mj-lt"/>
              <a:buAutoNum type="arabicPeriod"/>
            </a:pPr>
            <a:r>
              <a:rPr lang="en-US" dirty="0">
                <a:solidFill>
                  <a:srgbClr val="303030"/>
                </a:solidFill>
                <a:latin typeface="Tahoma" panose="020B0604030504040204" pitchFamily="34" charset="0"/>
              </a:rPr>
              <a:t> Measure the signal and noise in each image. The mean and standard deviation of a region of pixels give these quantities. Square the noise value to get a variance at each signal level.</a:t>
            </a:r>
          </a:p>
          <a:p>
            <a:pPr>
              <a:buFont typeface="+mj-lt"/>
              <a:buAutoNum type="arabicPeriod"/>
            </a:pPr>
            <a:endParaRPr lang="en-US" dirty="0">
              <a:solidFill>
                <a:srgbClr val="303030"/>
              </a:solidFill>
              <a:latin typeface="Tahoma" panose="020B0604030504040204" pitchFamily="34" charset="0"/>
            </a:endParaRPr>
          </a:p>
          <a:p>
            <a:pPr>
              <a:buFont typeface="+mj-lt"/>
              <a:buAutoNum type="arabicPeriod"/>
            </a:pPr>
            <a:r>
              <a:rPr lang="en-US" dirty="0">
                <a:solidFill>
                  <a:srgbClr val="303030"/>
                </a:solidFill>
                <a:latin typeface="Tahoma" panose="020B0604030504040204" pitchFamily="34" charset="0"/>
              </a:rPr>
              <a:t>For each image, plot Signal on the y axis against Variance on the x axis.</a:t>
            </a:r>
          </a:p>
          <a:p>
            <a:pPr>
              <a:buFont typeface="+mj-lt"/>
              <a:buAutoNum type="arabicPeriod"/>
            </a:pPr>
            <a:endParaRPr lang="en-US" dirty="0">
              <a:solidFill>
                <a:srgbClr val="303030"/>
              </a:solidFill>
              <a:latin typeface="Tahoma" panose="020B0604030504040204" pitchFamily="34" charset="0"/>
            </a:endParaRPr>
          </a:p>
          <a:p>
            <a:pPr>
              <a:buFont typeface="+mj-lt"/>
              <a:buAutoNum type="arabicPeriod"/>
            </a:pPr>
            <a:r>
              <a:rPr lang="en-US" dirty="0">
                <a:solidFill>
                  <a:srgbClr val="303030"/>
                </a:solidFill>
                <a:latin typeface="Tahoma" panose="020B0604030504040204" pitchFamily="34" charset="0"/>
              </a:rPr>
              <a:t>Find the slope of a line through the points. The gain equals the slope.</a:t>
            </a:r>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rot="10800000" flipV="1">
                <a:off x="352925" y="4272957"/>
                <a:ext cx="11101137" cy="14895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The mysterious extra noise term, </a:t>
                </a:r>
                <a14:m>
                  <m:oMath xmlns:m="http://schemas.openxmlformats.org/officeDocument/2006/math">
                    <m:sSub>
                      <m:sSubPr>
                        <m:ctrlPr>
                          <a:rPr lang="en-SG"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SG" b="0" i="1" smtClean="0">
                            <a:latin typeface="Cambria Math" panose="02040503050406030204" pitchFamily="18" charset="0"/>
                          </a:rPr>
                          <m:t>0,</m:t>
                        </m:r>
                        <m:r>
                          <a:rPr lang="en-SG" b="0" i="1" smtClean="0">
                            <a:latin typeface="Cambria Math" panose="02040503050406030204" pitchFamily="18" charset="0"/>
                          </a:rPr>
                          <m:t>𝐶</m:t>
                        </m:r>
                      </m:sub>
                    </m:sSub>
                  </m:oMath>
                </a14:m>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is attributable to pixel-to-pixel variations in the sensitivity of the CCD, known as the flat field effect. The flat field effect produces a pattern of apparently "random" scatter in a CCD image. Even an exposure with infinite signal to noise ratio ("S/N") shows the flat field pattern. Despite its appearance, the pattern is not actually random because it repeats from one image to another. (The link explain more details</a:t>
                </a:r>
                <a:r>
                  <a:rPr kumimoji="0" lang="en-US" altLang="en-US" b="0" i="0" u="none" strike="noStrike" cap="none" normalizeH="0" dirty="0">
                    <a:ln>
                      <a:noFill/>
                    </a:ln>
                    <a:solidFill>
                      <a:srgbClr val="303030"/>
                    </a:solidFill>
                    <a:effectLst/>
                    <a:latin typeface="Tahoma" panose="020B0604030504040204" pitchFamily="34" charset="0"/>
                    <a:cs typeface="Tahoma" panose="020B0604030504040204" pitchFamily="34" charset="0"/>
                  </a:rPr>
                  <a:t> to measure this term)</a:t>
                </a:r>
                <a:r>
                  <a:rPr kumimoji="0" lang="en-US" altLang="en-US" b="0" i="0" u="none" strike="noStrike" cap="none" normalizeH="0" baseline="0" dirty="0">
                    <a:ln>
                      <a:noFill/>
                    </a:ln>
                    <a:solidFill>
                      <a:srgbClr val="303030"/>
                    </a:solidFill>
                    <a:effectLst/>
                    <a:latin typeface="Tahoma" panose="020B0604030504040204" pitchFamily="34" charset="0"/>
                    <a:cs typeface="Tahoma" panose="020B0604030504040204" pitchFamily="34" charset="0"/>
                  </a:rPr>
                  <a:t> </a:t>
                </a:r>
                <a:r>
                  <a:rPr kumimoji="0" lang="en-US" altLang="en-US" b="0" i="0" u="none" strike="noStrike" cap="none" normalizeH="0" baseline="0" dirty="0">
                    <a:ln>
                      <a:noFill/>
                    </a:ln>
                    <a:solidFill>
                      <a:schemeClr val="tx1"/>
                    </a:solidFill>
                    <a:effectLst/>
                  </a:rPr>
                  <a:t> </a:t>
                </a:r>
              </a:p>
            </p:txBody>
          </p:sp>
        </mc:Choice>
        <mc:Fallback xmlns="">
          <p:sp>
            <p:nvSpPr>
              <p:cNvPr id="3" name="Rectangle 1"/>
              <p:cNvSpPr>
                <a:spLocks noRot="1" noChangeAspect="1" noMove="1" noResize="1" noEditPoints="1" noAdjustHandles="1" noChangeArrowheads="1" noChangeShapeType="1" noTextEdit="1"/>
              </p:cNvSpPr>
              <p:nvPr/>
            </p:nvSpPr>
            <p:spPr bwMode="auto">
              <a:xfrm rot="10800000" flipV="1">
                <a:off x="352925" y="4272957"/>
                <a:ext cx="11101137" cy="1489510"/>
              </a:xfrm>
              <a:prstGeom prst="rect">
                <a:avLst/>
              </a:prstGeom>
              <a:blipFill>
                <a:blip r:embed="rId2"/>
                <a:stretch>
                  <a:fillRect l="-494" t="-2049" r="-439" b="-61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 name="Rectangle 4"/>
          <p:cNvSpPr/>
          <p:nvPr/>
        </p:nvSpPr>
        <p:spPr>
          <a:xfrm>
            <a:off x="352925" y="5963858"/>
            <a:ext cx="5129802" cy="830997"/>
          </a:xfrm>
          <a:prstGeom prst="rect">
            <a:avLst/>
          </a:prstGeom>
        </p:spPr>
        <p:txBody>
          <a:bodyPr wrap="none">
            <a:spAutoFit/>
          </a:bodyPr>
          <a:lstStyle/>
          <a:p>
            <a:r>
              <a:rPr lang="en-US" sz="1600" dirty="0">
                <a:hlinkClick r:id="rId3"/>
              </a:rPr>
              <a:t>https://www.mirametrics.com/tech_note_ccdgain.php</a:t>
            </a:r>
            <a:endParaRPr lang="en-US" sz="1600" dirty="0"/>
          </a:p>
          <a:p>
            <a:r>
              <a:rPr lang="en-US" sz="1600" dirty="0">
                <a:hlinkClick r:id="rId4"/>
              </a:rPr>
              <a:t>https://www.ptgrey.com/white-paper/id/10912</a:t>
            </a:r>
            <a:r>
              <a:rPr lang="en-US" sz="1600" dirty="0"/>
              <a:t> </a:t>
            </a:r>
          </a:p>
          <a:p>
            <a:r>
              <a:rPr lang="en-US" sz="1600" dirty="0">
                <a:hlinkClick r:id="rId5"/>
              </a:rPr>
              <a:t>http://spiff.rit.edu/classes/phys445/lectures/gain/gain.html</a:t>
            </a:r>
            <a:r>
              <a:rPr lang="en-US" sz="1600" dirty="0"/>
              <a:t> </a:t>
            </a:r>
          </a:p>
        </p:txBody>
      </p:sp>
    </p:spTree>
    <p:extLst>
      <p:ext uri="{BB962C8B-B14F-4D97-AF65-F5344CB8AC3E}">
        <p14:creationId xmlns:p14="http://schemas.microsoft.com/office/powerpoint/2010/main" val="271339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4805</TotalTime>
  <Words>756</Words>
  <Application>Microsoft Macintosh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 Math</vt:lpstr>
      <vt:lpstr>Tahoma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Raj Singh</dc:creator>
  <cp:lastModifiedBy>Dushan Wadduwage</cp:lastModifiedBy>
  <cp:revision>14</cp:revision>
  <dcterms:created xsi:type="dcterms:W3CDTF">2019-01-16T16:14:20Z</dcterms:created>
  <dcterms:modified xsi:type="dcterms:W3CDTF">2020-11-25T04:15:08Z</dcterms:modified>
</cp:coreProperties>
</file>