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Bebas Neue Bold" panose="020B0604020202020204" charset="0"/>
      <p:regular r:id="rId13"/>
    </p:embeddedFont>
    <p:embeddedFont>
      <p:font typeface="TT Fors" panose="020B0604020202020204" charset="0"/>
      <p:regular r:id="rId14"/>
    </p:embeddedFont>
    <p:embeddedFont>
      <p:font typeface="TT For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372" y="-1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65183" y="-1364650"/>
            <a:ext cx="8732754" cy="13016300"/>
          </a:xfrm>
          <a:custGeom>
            <a:avLst/>
            <a:gdLst/>
            <a:ahLst/>
            <a:cxnLst/>
            <a:rect l="l" t="t" r="r" b="b"/>
            <a:pathLst>
              <a:path w="8732754" h="13016300">
                <a:moveTo>
                  <a:pt x="0" y="0"/>
                </a:moveTo>
                <a:lnTo>
                  <a:pt x="8732754" y="0"/>
                </a:lnTo>
                <a:lnTo>
                  <a:pt x="8732754" y="13016300"/>
                </a:lnTo>
                <a:lnTo>
                  <a:pt x="0" y="13016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916760" y="1028700"/>
            <a:ext cx="8229600" cy="82296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479057" y="1590998"/>
            <a:ext cx="7105005" cy="710500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39173" r="-39173"/>
              </a:stretch>
            </a:blipFill>
            <a:ln w="238125" cap="sq">
              <a:solidFill>
                <a:srgbClr val="262262"/>
              </a:solidFill>
              <a:prstDash val="solid"/>
              <a:miter/>
            </a:ln>
          </p:spPr>
        </p:sp>
      </p:grpSp>
      <p:sp>
        <p:nvSpPr>
          <p:cNvPr id="8" name="Freeform 8"/>
          <p:cNvSpPr/>
          <p:nvPr/>
        </p:nvSpPr>
        <p:spPr>
          <a:xfrm>
            <a:off x="4502700" y="-4791631"/>
            <a:ext cx="4598385" cy="6853961"/>
          </a:xfrm>
          <a:custGeom>
            <a:avLst/>
            <a:gdLst/>
            <a:ahLst/>
            <a:cxnLst/>
            <a:rect l="l" t="t" r="r" b="b"/>
            <a:pathLst>
              <a:path w="4598385" h="6853961">
                <a:moveTo>
                  <a:pt x="0" y="0"/>
                </a:moveTo>
                <a:lnTo>
                  <a:pt x="4598385" y="0"/>
                </a:lnTo>
                <a:lnTo>
                  <a:pt x="4598385" y="6853962"/>
                </a:lnTo>
                <a:lnTo>
                  <a:pt x="0" y="6853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343591" y="8957310"/>
            <a:ext cx="3321592" cy="4950883"/>
          </a:xfrm>
          <a:custGeom>
            <a:avLst/>
            <a:gdLst/>
            <a:ahLst/>
            <a:cxnLst/>
            <a:rect l="l" t="t" r="r" b="b"/>
            <a:pathLst>
              <a:path w="3321592" h="4950883">
                <a:moveTo>
                  <a:pt x="0" y="0"/>
                </a:moveTo>
                <a:lnTo>
                  <a:pt x="3321592" y="0"/>
                </a:lnTo>
                <a:lnTo>
                  <a:pt x="3321592" y="4950883"/>
                </a:lnTo>
                <a:lnTo>
                  <a:pt x="0" y="49508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7179" y="64530"/>
            <a:ext cx="719161" cy="964170"/>
          </a:xfrm>
          <a:custGeom>
            <a:avLst/>
            <a:gdLst/>
            <a:ahLst/>
            <a:cxnLst/>
            <a:rect l="l" t="t" r="r" b="b"/>
            <a:pathLst>
              <a:path w="719161" h="964170">
                <a:moveTo>
                  <a:pt x="0" y="0"/>
                </a:moveTo>
                <a:lnTo>
                  <a:pt x="719162" y="0"/>
                </a:lnTo>
                <a:lnTo>
                  <a:pt x="719162" y="964170"/>
                </a:lnTo>
                <a:lnTo>
                  <a:pt x="0" y="9641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1952" r="-80681" b="-59705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76135" y="9484995"/>
            <a:ext cx="5951503" cy="52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3999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Dushar Khatri (102217166)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5916" y="2476669"/>
            <a:ext cx="9720844" cy="4813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375"/>
              </a:lnSpc>
            </a:pPr>
            <a:r>
              <a:rPr lang="en-US" sz="12500" b="1" spc="-250">
                <a:solidFill>
                  <a:srgbClr val="F3F6FA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Laptop Price Prediction Using Machine Learning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6135" y="9023985"/>
            <a:ext cx="4079365" cy="384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</a:pPr>
            <a:r>
              <a:rPr lang="en-US" sz="2999" b="1">
                <a:solidFill>
                  <a:srgbClr val="F3F6FA"/>
                </a:solidFill>
                <a:latin typeface="TT Fors Bold"/>
                <a:ea typeface="TT Fors Bold"/>
                <a:cs typeface="TT Fors Bold"/>
                <a:sym typeface="TT Fors Bold"/>
              </a:rPr>
              <a:t>Presented by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6135" y="8124741"/>
            <a:ext cx="5819805" cy="52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3999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Dr. Sachin Kansal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76135" y="7663731"/>
            <a:ext cx="4079365" cy="384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</a:pPr>
            <a:r>
              <a:rPr lang="en-US" sz="2999" b="1">
                <a:solidFill>
                  <a:srgbClr val="F3F6FA"/>
                </a:solidFill>
                <a:latin typeface="TT Fors Bold"/>
                <a:ea typeface="TT Fors Bold"/>
                <a:cs typeface="TT Fors Bold"/>
                <a:sym typeface="TT Fors Bold"/>
              </a:rPr>
              <a:t>Submitted 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0902" y="2392508"/>
            <a:ext cx="7732688" cy="3959379"/>
            <a:chOff x="0" y="0"/>
            <a:chExt cx="2036593" cy="10427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36593" cy="1042799"/>
            </a:xfrm>
            <a:custGeom>
              <a:avLst/>
              <a:gdLst/>
              <a:ahLst/>
              <a:cxnLst/>
              <a:rect l="l" t="t" r="r" b="b"/>
              <a:pathLst>
                <a:path w="2036593" h="1042799">
                  <a:moveTo>
                    <a:pt x="50060" y="0"/>
                  </a:moveTo>
                  <a:lnTo>
                    <a:pt x="1986533" y="0"/>
                  </a:lnTo>
                  <a:cubicBezTo>
                    <a:pt x="1999810" y="0"/>
                    <a:pt x="2012543" y="5274"/>
                    <a:pt x="2021931" y="14662"/>
                  </a:cubicBezTo>
                  <a:cubicBezTo>
                    <a:pt x="2031319" y="24050"/>
                    <a:pt x="2036593" y="36783"/>
                    <a:pt x="2036593" y="50060"/>
                  </a:cubicBezTo>
                  <a:lnTo>
                    <a:pt x="2036593" y="992740"/>
                  </a:lnTo>
                  <a:cubicBezTo>
                    <a:pt x="2036593" y="1006016"/>
                    <a:pt x="2031319" y="1018749"/>
                    <a:pt x="2021931" y="1028137"/>
                  </a:cubicBezTo>
                  <a:cubicBezTo>
                    <a:pt x="2012543" y="1037525"/>
                    <a:pt x="1999810" y="1042799"/>
                    <a:pt x="1986533" y="1042799"/>
                  </a:cubicBezTo>
                  <a:lnTo>
                    <a:pt x="50060" y="1042799"/>
                  </a:lnTo>
                  <a:cubicBezTo>
                    <a:pt x="36783" y="1042799"/>
                    <a:pt x="24050" y="1037525"/>
                    <a:pt x="14662" y="1028137"/>
                  </a:cubicBezTo>
                  <a:cubicBezTo>
                    <a:pt x="5274" y="1018749"/>
                    <a:pt x="0" y="1006016"/>
                    <a:pt x="0" y="992740"/>
                  </a:cubicBezTo>
                  <a:lnTo>
                    <a:pt x="0" y="50060"/>
                  </a:lnTo>
                  <a:cubicBezTo>
                    <a:pt x="0" y="36783"/>
                    <a:pt x="5274" y="24050"/>
                    <a:pt x="14662" y="14662"/>
                  </a:cubicBezTo>
                  <a:cubicBezTo>
                    <a:pt x="24050" y="5274"/>
                    <a:pt x="36783" y="0"/>
                    <a:pt x="5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8799A7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2036593" cy="10427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56174" y="2152513"/>
            <a:ext cx="2962817" cy="673407"/>
            <a:chOff x="0" y="0"/>
            <a:chExt cx="780330" cy="177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80330" cy="177358"/>
            </a:xfrm>
            <a:custGeom>
              <a:avLst/>
              <a:gdLst/>
              <a:ahLst/>
              <a:cxnLst/>
              <a:rect l="l" t="t" r="r" b="b"/>
              <a:pathLst>
                <a:path w="780330" h="177358">
                  <a:moveTo>
                    <a:pt x="0" y="0"/>
                  </a:moveTo>
                  <a:lnTo>
                    <a:pt x="780330" y="0"/>
                  </a:lnTo>
                  <a:lnTo>
                    <a:pt x="780330" y="177358"/>
                  </a:lnTo>
                  <a:lnTo>
                    <a:pt x="0" y="177358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780330" cy="177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0945" y="2945354"/>
            <a:ext cx="7162144" cy="363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RAM and SSD are the top predictors of laptop price.</a:t>
            </a: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ppi (Pixels Per Inch) also affects price, with higher values leading to more expensive laptops.</a:t>
            </a: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Random Forest performed the best with an R² of 0.85 and MAE of 0.11.</a:t>
            </a:r>
          </a:p>
          <a:p>
            <a:pPr algn="just">
              <a:lnSpc>
                <a:spcPts val="3640"/>
              </a:lnSpc>
            </a:pPr>
            <a:endParaRPr lang="en-US" sz="2600">
              <a:solidFill>
                <a:srgbClr val="F3F6FA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9144000" y="1119075"/>
            <a:ext cx="7732688" cy="2737485"/>
            <a:chOff x="0" y="0"/>
            <a:chExt cx="2036593" cy="7209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36593" cy="720984"/>
            </a:xfrm>
            <a:custGeom>
              <a:avLst/>
              <a:gdLst/>
              <a:ahLst/>
              <a:cxnLst/>
              <a:rect l="l" t="t" r="r" b="b"/>
              <a:pathLst>
                <a:path w="2036593" h="720984">
                  <a:moveTo>
                    <a:pt x="50060" y="0"/>
                  </a:moveTo>
                  <a:lnTo>
                    <a:pt x="1986533" y="0"/>
                  </a:lnTo>
                  <a:cubicBezTo>
                    <a:pt x="1999810" y="0"/>
                    <a:pt x="2012543" y="5274"/>
                    <a:pt x="2021931" y="14662"/>
                  </a:cubicBezTo>
                  <a:cubicBezTo>
                    <a:pt x="2031319" y="24050"/>
                    <a:pt x="2036593" y="36783"/>
                    <a:pt x="2036593" y="50060"/>
                  </a:cubicBezTo>
                  <a:lnTo>
                    <a:pt x="2036593" y="670924"/>
                  </a:lnTo>
                  <a:cubicBezTo>
                    <a:pt x="2036593" y="698571"/>
                    <a:pt x="2014180" y="720984"/>
                    <a:pt x="1986533" y="720984"/>
                  </a:cubicBezTo>
                  <a:lnTo>
                    <a:pt x="50060" y="720984"/>
                  </a:lnTo>
                  <a:cubicBezTo>
                    <a:pt x="36783" y="720984"/>
                    <a:pt x="24050" y="715710"/>
                    <a:pt x="14662" y="706322"/>
                  </a:cubicBezTo>
                  <a:cubicBezTo>
                    <a:pt x="5274" y="696934"/>
                    <a:pt x="0" y="684201"/>
                    <a:pt x="0" y="670924"/>
                  </a:cubicBezTo>
                  <a:lnTo>
                    <a:pt x="0" y="50060"/>
                  </a:lnTo>
                  <a:cubicBezTo>
                    <a:pt x="0" y="36783"/>
                    <a:pt x="5274" y="24050"/>
                    <a:pt x="14662" y="14662"/>
                  </a:cubicBezTo>
                  <a:cubicBezTo>
                    <a:pt x="24050" y="5274"/>
                    <a:pt x="36783" y="0"/>
                    <a:pt x="5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8799A7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2036593" cy="7209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29272" y="879079"/>
            <a:ext cx="4245595" cy="673407"/>
            <a:chOff x="0" y="0"/>
            <a:chExt cx="1118181" cy="17735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18181" cy="177358"/>
            </a:xfrm>
            <a:custGeom>
              <a:avLst/>
              <a:gdLst/>
              <a:ahLst/>
              <a:cxnLst/>
              <a:rect l="l" t="t" r="r" b="b"/>
              <a:pathLst>
                <a:path w="1118181" h="177358">
                  <a:moveTo>
                    <a:pt x="0" y="0"/>
                  </a:moveTo>
                  <a:lnTo>
                    <a:pt x="1118181" y="0"/>
                  </a:lnTo>
                  <a:lnTo>
                    <a:pt x="1118181" y="177358"/>
                  </a:lnTo>
                  <a:lnTo>
                    <a:pt x="0" y="177358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1118181" cy="177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144000" y="6044993"/>
            <a:ext cx="7732688" cy="3325711"/>
            <a:chOff x="0" y="0"/>
            <a:chExt cx="2036593" cy="87590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36593" cy="875907"/>
            </a:xfrm>
            <a:custGeom>
              <a:avLst/>
              <a:gdLst/>
              <a:ahLst/>
              <a:cxnLst/>
              <a:rect l="l" t="t" r="r" b="b"/>
              <a:pathLst>
                <a:path w="2036593" h="875907">
                  <a:moveTo>
                    <a:pt x="50060" y="0"/>
                  </a:moveTo>
                  <a:lnTo>
                    <a:pt x="1986533" y="0"/>
                  </a:lnTo>
                  <a:cubicBezTo>
                    <a:pt x="1999810" y="0"/>
                    <a:pt x="2012543" y="5274"/>
                    <a:pt x="2021931" y="14662"/>
                  </a:cubicBezTo>
                  <a:cubicBezTo>
                    <a:pt x="2031319" y="24050"/>
                    <a:pt x="2036593" y="36783"/>
                    <a:pt x="2036593" y="50060"/>
                  </a:cubicBezTo>
                  <a:lnTo>
                    <a:pt x="2036593" y="825848"/>
                  </a:lnTo>
                  <a:cubicBezTo>
                    <a:pt x="2036593" y="853495"/>
                    <a:pt x="2014180" y="875907"/>
                    <a:pt x="1986533" y="875907"/>
                  </a:cubicBezTo>
                  <a:lnTo>
                    <a:pt x="50060" y="875907"/>
                  </a:lnTo>
                  <a:cubicBezTo>
                    <a:pt x="36783" y="875907"/>
                    <a:pt x="24050" y="870633"/>
                    <a:pt x="14662" y="861245"/>
                  </a:cubicBezTo>
                  <a:cubicBezTo>
                    <a:pt x="5274" y="851857"/>
                    <a:pt x="0" y="839124"/>
                    <a:pt x="0" y="825848"/>
                  </a:cubicBezTo>
                  <a:lnTo>
                    <a:pt x="0" y="50060"/>
                  </a:lnTo>
                  <a:cubicBezTo>
                    <a:pt x="0" y="36783"/>
                    <a:pt x="5274" y="24050"/>
                    <a:pt x="14662" y="14662"/>
                  </a:cubicBezTo>
                  <a:cubicBezTo>
                    <a:pt x="24050" y="5274"/>
                    <a:pt x="36783" y="0"/>
                    <a:pt x="5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8799A7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2036593" cy="8759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429272" y="5804998"/>
            <a:ext cx="4897151" cy="673407"/>
            <a:chOff x="0" y="0"/>
            <a:chExt cx="1289785" cy="17735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89785" cy="177358"/>
            </a:xfrm>
            <a:custGeom>
              <a:avLst/>
              <a:gdLst/>
              <a:ahLst/>
              <a:cxnLst/>
              <a:rect l="l" t="t" r="r" b="b"/>
              <a:pathLst>
                <a:path w="1289785" h="177358">
                  <a:moveTo>
                    <a:pt x="0" y="0"/>
                  </a:moveTo>
                  <a:lnTo>
                    <a:pt x="1289785" y="0"/>
                  </a:lnTo>
                  <a:lnTo>
                    <a:pt x="1289785" y="177358"/>
                  </a:lnTo>
                  <a:lnTo>
                    <a:pt x="0" y="177358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1289785" cy="177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 rot="-2700000">
            <a:off x="16077641" y="-3942177"/>
            <a:ext cx="5719997" cy="8525741"/>
          </a:xfrm>
          <a:custGeom>
            <a:avLst/>
            <a:gdLst/>
            <a:ahLst/>
            <a:cxnLst/>
            <a:rect l="l" t="t" r="r" b="b"/>
            <a:pathLst>
              <a:path w="5719997" h="8525741">
                <a:moveTo>
                  <a:pt x="0" y="0"/>
                </a:moveTo>
                <a:lnTo>
                  <a:pt x="5719997" y="0"/>
                </a:lnTo>
                <a:lnTo>
                  <a:pt x="5719997" y="8525742"/>
                </a:lnTo>
                <a:lnTo>
                  <a:pt x="0" y="8525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2700000">
            <a:off x="-3464289" y="6664482"/>
            <a:ext cx="5719997" cy="8525741"/>
          </a:xfrm>
          <a:custGeom>
            <a:avLst/>
            <a:gdLst/>
            <a:ahLst/>
            <a:cxnLst/>
            <a:rect l="l" t="t" r="r" b="b"/>
            <a:pathLst>
              <a:path w="5719997" h="8525741">
                <a:moveTo>
                  <a:pt x="0" y="0"/>
                </a:moveTo>
                <a:lnTo>
                  <a:pt x="5719997" y="0"/>
                </a:lnTo>
                <a:lnTo>
                  <a:pt x="5719997" y="8525741"/>
                </a:lnTo>
                <a:lnTo>
                  <a:pt x="0" y="8525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9282026" y="1595925"/>
            <a:ext cx="7162144" cy="245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250"/>
              </a:lnSpc>
              <a:buFont typeface="Arial"/>
              <a:buChar char="•"/>
            </a:pP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The tool helps students and buyers make informed decisions on laptop pricing based on configurations.</a:t>
            </a:r>
          </a:p>
          <a:p>
            <a:pPr marL="561341" lvl="1" indent="-280670" algn="just">
              <a:lnSpc>
                <a:spcPts val="3250"/>
              </a:lnSpc>
              <a:buFont typeface="Arial"/>
              <a:buChar char="•"/>
            </a:pP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It could be used by retailers for better pricing strategies.</a:t>
            </a:r>
          </a:p>
          <a:p>
            <a:pPr algn="just">
              <a:lnSpc>
                <a:spcPts val="3250"/>
              </a:lnSpc>
            </a:pPr>
            <a:endParaRPr lang="en-US" sz="2600">
              <a:solidFill>
                <a:srgbClr val="F3F6FA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40945" y="284868"/>
            <a:ext cx="5255228" cy="1494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43"/>
              </a:lnSpc>
            </a:pPr>
            <a:r>
              <a:rPr lang="en-US" sz="11054" b="1" spc="-221">
                <a:solidFill>
                  <a:srgbClr val="F3F6FA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CONclusion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26761" y="2269507"/>
            <a:ext cx="2821644" cy="429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799" b="1">
                <a:solidFill>
                  <a:srgbClr val="F3F6FA"/>
                </a:solidFill>
                <a:latin typeface="TT Fors Bold"/>
                <a:ea typeface="TT Fors Bold"/>
                <a:cs typeface="TT Fors Bold"/>
                <a:sym typeface="TT Fors Bold"/>
              </a:rPr>
              <a:t>Key Findings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429272" y="996073"/>
            <a:ext cx="4245595" cy="429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799" b="1">
                <a:solidFill>
                  <a:srgbClr val="F3F6FA"/>
                </a:solidFill>
                <a:latin typeface="TT Fors Bold"/>
                <a:ea typeface="TT Fors Bold"/>
                <a:cs typeface="TT Fors Bold"/>
                <a:sym typeface="TT Fors Bold"/>
              </a:rPr>
              <a:t>Practical Implications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429272" y="5921992"/>
            <a:ext cx="4897151" cy="429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799" b="1">
                <a:solidFill>
                  <a:srgbClr val="F3F6FA"/>
                </a:solidFill>
                <a:latin typeface="TT Fors Bold"/>
                <a:ea typeface="TT Fors Bold"/>
                <a:cs typeface="TT Fors Bold"/>
                <a:sym typeface="TT Fors Bold"/>
              </a:rPr>
              <a:t>Future Recommendations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429272" y="6665388"/>
            <a:ext cx="7162144" cy="2860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250"/>
              </a:lnSpc>
              <a:buFont typeface="Arial"/>
              <a:buChar char="•"/>
            </a:pP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Expand the dataset with more laptop models and features (e.g., battery life).</a:t>
            </a:r>
          </a:p>
          <a:p>
            <a:pPr marL="561341" lvl="1" indent="-280670" algn="just">
              <a:lnSpc>
                <a:spcPts val="3250"/>
              </a:lnSpc>
              <a:buFont typeface="Arial"/>
              <a:buChar char="•"/>
            </a:pP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Explore neural networks for improved accuracy.</a:t>
            </a:r>
          </a:p>
          <a:p>
            <a:pPr marL="561341" lvl="1" indent="-280670" algn="just">
              <a:lnSpc>
                <a:spcPts val="3250"/>
              </a:lnSpc>
              <a:buFont typeface="Arial"/>
              <a:buChar char="•"/>
            </a:pP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Adapt the tool for other electronics (smartphones, tablets).</a:t>
            </a:r>
          </a:p>
          <a:p>
            <a:pPr algn="just">
              <a:lnSpc>
                <a:spcPts val="3250"/>
              </a:lnSpc>
            </a:pPr>
            <a:endParaRPr lang="en-US" sz="2600">
              <a:solidFill>
                <a:srgbClr val="F3F6FA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8404" y="687087"/>
            <a:ext cx="5063728" cy="1479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943"/>
              </a:lnSpc>
              <a:spcBef>
                <a:spcPct val="0"/>
              </a:spcBef>
            </a:pPr>
            <a:r>
              <a:rPr lang="en-US" sz="11054" b="1" spc="-221">
                <a:solidFill>
                  <a:srgbClr val="F3F6FA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39758" y="3388442"/>
            <a:ext cx="15995849" cy="448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911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Dataset - https://www.kaggle.com/datasets/jacksondivakarr/laptop-price-prediction-dataset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9758" y="4695266"/>
            <a:ext cx="10556379" cy="448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911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References  - https://www.ijnrd.org/papers/IJNRD2303124.pdf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9758" y="5853807"/>
            <a:ext cx="18288000" cy="905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911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References - https://www.analyticsvidhya.com/blog/2021/11/laptop-price-prediction-practical-understanding-of-machine-learning-project-lifecycle/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3197684" y="-3719573"/>
            <a:ext cx="11892632" cy="17726146"/>
          </a:xfrm>
          <a:custGeom>
            <a:avLst/>
            <a:gdLst/>
            <a:ahLst/>
            <a:cxnLst/>
            <a:rect l="l" t="t" r="r" b="b"/>
            <a:pathLst>
              <a:path w="11892632" h="17726146">
                <a:moveTo>
                  <a:pt x="0" y="0"/>
                </a:moveTo>
                <a:lnTo>
                  <a:pt x="11892632" y="0"/>
                </a:lnTo>
                <a:lnTo>
                  <a:pt x="11892632" y="17726146"/>
                </a:lnTo>
                <a:lnTo>
                  <a:pt x="0" y="17726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928126" y="1333500"/>
            <a:ext cx="4349693" cy="1734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46"/>
              </a:lnSpc>
            </a:pPr>
            <a:r>
              <a:rPr lang="en-US" sz="12976" b="1" spc="-259">
                <a:solidFill>
                  <a:srgbClr val="F3F6FA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PURPOSE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911215" y="1333500"/>
            <a:ext cx="4876484" cy="1734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46"/>
              </a:lnSpc>
            </a:pPr>
            <a:r>
              <a:rPr lang="en-US" sz="12976" b="1" spc="-259">
                <a:solidFill>
                  <a:srgbClr val="F3F6FA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OBJECTIVE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0927" y="4016318"/>
            <a:ext cx="7644090" cy="3574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9" lvl="1" indent="-313054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Predict laptop prices based on key specifications like RAM, CPU, SSD, and display.</a:t>
            </a:r>
          </a:p>
          <a:p>
            <a:pPr marL="626109" lvl="1" indent="-313054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Provide an interactive tool for users to estimate laptop prices based on their desired configurations.</a:t>
            </a:r>
          </a:p>
          <a:p>
            <a:pPr algn="just">
              <a:lnSpc>
                <a:spcPts val="4059"/>
              </a:lnSpc>
            </a:pPr>
            <a:endParaRPr lang="en-US" sz="2899">
              <a:solidFill>
                <a:srgbClr val="F3F6FA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76174" y="4016318"/>
            <a:ext cx="7644090" cy="3574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9" lvl="1" indent="-313054" algn="just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 u="none" strike="noStrike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Assist in making informed decisions when purchasing laptops, balancing performance and budget.</a:t>
            </a:r>
          </a:p>
          <a:p>
            <a:pPr marL="626109" lvl="1" indent="-313054" algn="just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 u="none" strike="noStrike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Leverage machine learning to generate reliable price predictions.</a:t>
            </a:r>
          </a:p>
          <a:p>
            <a:pPr marL="626109" lvl="1" indent="-313054" algn="just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 u="none" strike="noStrike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Helping consumers understand how specific features affect price.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0902" y="2392508"/>
            <a:ext cx="7732688" cy="5638765"/>
            <a:chOff x="0" y="0"/>
            <a:chExt cx="2036593" cy="148510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36593" cy="1485107"/>
            </a:xfrm>
            <a:custGeom>
              <a:avLst/>
              <a:gdLst/>
              <a:ahLst/>
              <a:cxnLst/>
              <a:rect l="l" t="t" r="r" b="b"/>
              <a:pathLst>
                <a:path w="2036593" h="1485107">
                  <a:moveTo>
                    <a:pt x="50060" y="0"/>
                  </a:moveTo>
                  <a:lnTo>
                    <a:pt x="1986533" y="0"/>
                  </a:lnTo>
                  <a:cubicBezTo>
                    <a:pt x="1999810" y="0"/>
                    <a:pt x="2012543" y="5274"/>
                    <a:pt x="2021931" y="14662"/>
                  </a:cubicBezTo>
                  <a:cubicBezTo>
                    <a:pt x="2031319" y="24050"/>
                    <a:pt x="2036593" y="36783"/>
                    <a:pt x="2036593" y="50060"/>
                  </a:cubicBezTo>
                  <a:lnTo>
                    <a:pt x="2036593" y="1435047"/>
                  </a:lnTo>
                  <a:cubicBezTo>
                    <a:pt x="2036593" y="1448324"/>
                    <a:pt x="2031319" y="1461057"/>
                    <a:pt x="2021931" y="1470445"/>
                  </a:cubicBezTo>
                  <a:cubicBezTo>
                    <a:pt x="2012543" y="1479833"/>
                    <a:pt x="1999810" y="1485107"/>
                    <a:pt x="1986533" y="1485107"/>
                  </a:cubicBezTo>
                  <a:lnTo>
                    <a:pt x="50060" y="1485107"/>
                  </a:lnTo>
                  <a:cubicBezTo>
                    <a:pt x="36783" y="1485107"/>
                    <a:pt x="24050" y="1479833"/>
                    <a:pt x="14662" y="1470445"/>
                  </a:cubicBezTo>
                  <a:cubicBezTo>
                    <a:pt x="5274" y="1461057"/>
                    <a:pt x="0" y="1448324"/>
                    <a:pt x="0" y="1435047"/>
                  </a:cubicBezTo>
                  <a:lnTo>
                    <a:pt x="0" y="50060"/>
                  </a:lnTo>
                  <a:cubicBezTo>
                    <a:pt x="0" y="36783"/>
                    <a:pt x="5274" y="24050"/>
                    <a:pt x="14662" y="14662"/>
                  </a:cubicBezTo>
                  <a:cubicBezTo>
                    <a:pt x="24050" y="5274"/>
                    <a:pt x="36783" y="0"/>
                    <a:pt x="5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8799A7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2036593" cy="1485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56174" y="2152513"/>
            <a:ext cx="2962817" cy="673407"/>
            <a:chOff x="0" y="0"/>
            <a:chExt cx="780330" cy="177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80330" cy="177358"/>
            </a:xfrm>
            <a:custGeom>
              <a:avLst/>
              <a:gdLst/>
              <a:ahLst/>
              <a:cxnLst/>
              <a:rect l="l" t="t" r="r" b="b"/>
              <a:pathLst>
                <a:path w="780330" h="177358">
                  <a:moveTo>
                    <a:pt x="0" y="0"/>
                  </a:moveTo>
                  <a:lnTo>
                    <a:pt x="780330" y="0"/>
                  </a:lnTo>
                  <a:lnTo>
                    <a:pt x="780330" y="177358"/>
                  </a:lnTo>
                  <a:lnTo>
                    <a:pt x="0" y="177358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780330" cy="177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6174" y="2974803"/>
            <a:ext cx="7162144" cy="5010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Machine learning models like </a:t>
            </a:r>
            <a:r>
              <a:rPr lang="en-US" sz="2600" b="1">
                <a:solidFill>
                  <a:srgbClr val="F3F6FA"/>
                </a:solidFill>
                <a:latin typeface="TT Fors Bold"/>
                <a:ea typeface="TT Fors Bold"/>
                <a:cs typeface="TT Fors Bold"/>
                <a:sym typeface="TT Fors Bold"/>
              </a:rPr>
              <a:t>Linear Regression</a:t>
            </a: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 and </a:t>
            </a:r>
            <a:r>
              <a:rPr lang="en-US" sz="2600" b="1">
                <a:solidFill>
                  <a:srgbClr val="F3F6FA"/>
                </a:solidFill>
                <a:latin typeface="TT Fors Bold"/>
                <a:ea typeface="TT Fors Bold"/>
                <a:cs typeface="TT Fors Bold"/>
                <a:sym typeface="TT Fors Bold"/>
              </a:rPr>
              <a:t>Random Forest</a:t>
            </a: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 are widely used for price prediction.</a:t>
            </a:r>
          </a:p>
          <a:p>
            <a:pPr algn="just">
              <a:lnSpc>
                <a:spcPts val="3640"/>
              </a:lnSpc>
            </a:pPr>
            <a:endParaRPr lang="en-US" sz="2600">
              <a:solidFill>
                <a:srgbClr val="F3F6FA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Feature Engineering: Techniques such as creating </a:t>
            </a:r>
            <a:r>
              <a:rPr lang="en-US" sz="2600" b="1">
                <a:solidFill>
                  <a:srgbClr val="F3F6FA"/>
                </a:solidFill>
                <a:latin typeface="TT Fors Bold"/>
                <a:ea typeface="TT Fors Bold"/>
                <a:cs typeface="TT Fors Bold"/>
                <a:sym typeface="TT Fors Bold"/>
              </a:rPr>
              <a:t>derived attributes</a:t>
            </a: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 (e.g., ppi) .</a:t>
            </a:r>
          </a:p>
          <a:p>
            <a:pPr algn="just">
              <a:lnSpc>
                <a:spcPts val="3640"/>
              </a:lnSpc>
            </a:pPr>
            <a:endParaRPr lang="en-US" sz="2600">
              <a:solidFill>
                <a:srgbClr val="F3F6FA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Importance of </a:t>
            </a:r>
            <a:r>
              <a:rPr lang="en-US" sz="2600" b="1">
                <a:solidFill>
                  <a:srgbClr val="F3F6FA"/>
                </a:solidFill>
                <a:latin typeface="TT Fors Bold"/>
                <a:ea typeface="TT Fors Bold"/>
                <a:cs typeface="TT Fors Bold"/>
                <a:sym typeface="TT Fors Bold"/>
              </a:rPr>
              <a:t>combining</a:t>
            </a: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 numerical and categorical features (e.g., RAM, brand, CPU type).</a:t>
            </a:r>
          </a:p>
          <a:p>
            <a:pPr algn="just">
              <a:lnSpc>
                <a:spcPts val="3640"/>
              </a:lnSpc>
            </a:pPr>
            <a:endParaRPr lang="en-US" sz="2600">
              <a:solidFill>
                <a:srgbClr val="F3F6FA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3010344" y="2825920"/>
            <a:ext cx="5806731" cy="3954336"/>
          </a:xfrm>
          <a:custGeom>
            <a:avLst/>
            <a:gdLst/>
            <a:ahLst/>
            <a:cxnLst/>
            <a:rect l="l" t="t" r="r" b="b"/>
            <a:pathLst>
              <a:path w="5806731" h="3954336">
                <a:moveTo>
                  <a:pt x="0" y="0"/>
                </a:moveTo>
                <a:lnTo>
                  <a:pt x="5806731" y="0"/>
                </a:lnTo>
                <a:lnTo>
                  <a:pt x="5806731" y="3954336"/>
                </a:lnTo>
                <a:lnTo>
                  <a:pt x="0" y="3954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9144000" y="1119075"/>
            <a:ext cx="7732688" cy="2737485"/>
            <a:chOff x="0" y="0"/>
            <a:chExt cx="2036593" cy="72098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36593" cy="720984"/>
            </a:xfrm>
            <a:custGeom>
              <a:avLst/>
              <a:gdLst/>
              <a:ahLst/>
              <a:cxnLst/>
              <a:rect l="l" t="t" r="r" b="b"/>
              <a:pathLst>
                <a:path w="2036593" h="720984">
                  <a:moveTo>
                    <a:pt x="50060" y="0"/>
                  </a:moveTo>
                  <a:lnTo>
                    <a:pt x="1986533" y="0"/>
                  </a:lnTo>
                  <a:cubicBezTo>
                    <a:pt x="1999810" y="0"/>
                    <a:pt x="2012543" y="5274"/>
                    <a:pt x="2021931" y="14662"/>
                  </a:cubicBezTo>
                  <a:cubicBezTo>
                    <a:pt x="2031319" y="24050"/>
                    <a:pt x="2036593" y="36783"/>
                    <a:pt x="2036593" y="50060"/>
                  </a:cubicBezTo>
                  <a:lnTo>
                    <a:pt x="2036593" y="670924"/>
                  </a:lnTo>
                  <a:cubicBezTo>
                    <a:pt x="2036593" y="698571"/>
                    <a:pt x="2014180" y="720984"/>
                    <a:pt x="1986533" y="720984"/>
                  </a:cubicBezTo>
                  <a:lnTo>
                    <a:pt x="50060" y="720984"/>
                  </a:lnTo>
                  <a:cubicBezTo>
                    <a:pt x="36783" y="720984"/>
                    <a:pt x="24050" y="715710"/>
                    <a:pt x="14662" y="706322"/>
                  </a:cubicBezTo>
                  <a:cubicBezTo>
                    <a:pt x="5274" y="696934"/>
                    <a:pt x="0" y="684201"/>
                    <a:pt x="0" y="670924"/>
                  </a:cubicBezTo>
                  <a:lnTo>
                    <a:pt x="0" y="50060"/>
                  </a:lnTo>
                  <a:cubicBezTo>
                    <a:pt x="0" y="36783"/>
                    <a:pt x="5274" y="24050"/>
                    <a:pt x="14662" y="14662"/>
                  </a:cubicBezTo>
                  <a:cubicBezTo>
                    <a:pt x="24050" y="5274"/>
                    <a:pt x="36783" y="0"/>
                    <a:pt x="5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8799A7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2036593" cy="7209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429272" y="879079"/>
            <a:ext cx="3185421" cy="673407"/>
            <a:chOff x="0" y="0"/>
            <a:chExt cx="838959" cy="17735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38959" cy="177358"/>
            </a:xfrm>
            <a:custGeom>
              <a:avLst/>
              <a:gdLst/>
              <a:ahLst/>
              <a:cxnLst/>
              <a:rect l="l" t="t" r="r" b="b"/>
              <a:pathLst>
                <a:path w="838959" h="177358">
                  <a:moveTo>
                    <a:pt x="0" y="0"/>
                  </a:moveTo>
                  <a:lnTo>
                    <a:pt x="838959" y="0"/>
                  </a:lnTo>
                  <a:lnTo>
                    <a:pt x="838959" y="177358"/>
                  </a:lnTo>
                  <a:lnTo>
                    <a:pt x="0" y="177358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0"/>
              <a:ext cx="838959" cy="177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144000" y="6044993"/>
            <a:ext cx="7732688" cy="3149015"/>
            <a:chOff x="0" y="0"/>
            <a:chExt cx="2036593" cy="82937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36593" cy="829370"/>
            </a:xfrm>
            <a:custGeom>
              <a:avLst/>
              <a:gdLst/>
              <a:ahLst/>
              <a:cxnLst/>
              <a:rect l="l" t="t" r="r" b="b"/>
              <a:pathLst>
                <a:path w="2036593" h="829370">
                  <a:moveTo>
                    <a:pt x="50060" y="0"/>
                  </a:moveTo>
                  <a:lnTo>
                    <a:pt x="1986533" y="0"/>
                  </a:lnTo>
                  <a:cubicBezTo>
                    <a:pt x="1999810" y="0"/>
                    <a:pt x="2012543" y="5274"/>
                    <a:pt x="2021931" y="14662"/>
                  </a:cubicBezTo>
                  <a:cubicBezTo>
                    <a:pt x="2031319" y="24050"/>
                    <a:pt x="2036593" y="36783"/>
                    <a:pt x="2036593" y="50060"/>
                  </a:cubicBezTo>
                  <a:lnTo>
                    <a:pt x="2036593" y="779311"/>
                  </a:lnTo>
                  <a:cubicBezTo>
                    <a:pt x="2036593" y="792587"/>
                    <a:pt x="2031319" y="805320"/>
                    <a:pt x="2021931" y="814708"/>
                  </a:cubicBezTo>
                  <a:cubicBezTo>
                    <a:pt x="2012543" y="824096"/>
                    <a:pt x="1999810" y="829370"/>
                    <a:pt x="1986533" y="829370"/>
                  </a:cubicBezTo>
                  <a:lnTo>
                    <a:pt x="50060" y="829370"/>
                  </a:lnTo>
                  <a:cubicBezTo>
                    <a:pt x="36783" y="829370"/>
                    <a:pt x="24050" y="824096"/>
                    <a:pt x="14662" y="814708"/>
                  </a:cubicBezTo>
                  <a:cubicBezTo>
                    <a:pt x="5274" y="805320"/>
                    <a:pt x="0" y="792587"/>
                    <a:pt x="0" y="779311"/>
                  </a:cubicBezTo>
                  <a:lnTo>
                    <a:pt x="0" y="50060"/>
                  </a:lnTo>
                  <a:cubicBezTo>
                    <a:pt x="0" y="36783"/>
                    <a:pt x="5274" y="24050"/>
                    <a:pt x="14662" y="14662"/>
                  </a:cubicBezTo>
                  <a:cubicBezTo>
                    <a:pt x="24050" y="5274"/>
                    <a:pt x="36783" y="0"/>
                    <a:pt x="5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8799A7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0"/>
              <a:ext cx="2036593" cy="829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429272" y="5804998"/>
            <a:ext cx="4381788" cy="673407"/>
            <a:chOff x="0" y="0"/>
            <a:chExt cx="1154051" cy="17735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54051" cy="177358"/>
            </a:xfrm>
            <a:custGeom>
              <a:avLst/>
              <a:gdLst/>
              <a:ahLst/>
              <a:cxnLst/>
              <a:rect l="l" t="t" r="r" b="b"/>
              <a:pathLst>
                <a:path w="1154051" h="177358">
                  <a:moveTo>
                    <a:pt x="0" y="0"/>
                  </a:moveTo>
                  <a:lnTo>
                    <a:pt x="1154051" y="0"/>
                  </a:lnTo>
                  <a:lnTo>
                    <a:pt x="1154051" y="177358"/>
                  </a:lnTo>
                  <a:lnTo>
                    <a:pt x="0" y="177358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0"/>
              <a:ext cx="1154051" cy="177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-2700000">
            <a:off x="16077641" y="-3942177"/>
            <a:ext cx="5719997" cy="8525741"/>
          </a:xfrm>
          <a:custGeom>
            <a:avLst/>
            <a:gdLst/>
            <a:ahLst/>
            <a:cxnLst/>
            <a:rect l="l" t="t" r="r" b="b"/>
            <a:pathLst>
              <a:path w="5719997" h="8525741">
                <a:moveTo>
                  <a:pt x="0" y="0"/>
                </a:moveTo>
                <a:lnTo>
                  <a:pt x="5719997" y="0"/>
                </a:lnTo>
                <a:lnTo>
                  <a:pt x="5719997" y="8525742"/>
                </a:lnTo>
                <a:lnTo>
                  <a:pt x="0" y="85257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2700000">
            <a:off x="-3464289" y="6664482"/>
            <a:ext cx="5719997" cy="8525741"/>
          </a:xfrm>
          <a:custGeom>
            <a:avLst/>
            <a:gdLst/>
            <a:ahLst/>
            <a:cxnLst/>
            <a:rect l="l" t="t" r="r" b="b"/>
            <a:pathLst>
              <a:path w="5719997" h="8525741">
                <a:moveTo>
                  <a:pt x="0" y="0"/>
                </a:moveTo>
                <a:lnTo>
                  <a:pt x="5719997" y="0"/>
                </a:lnTo>
                <a:lnTo>
                  <a:pt x="5719997" y="8525741"/>
                </a:lnTo>
                <a:lnTo>
                  <a:pt x="0" y="85257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9429272" y="1739470"/>
            <a:ext cx="7162144" cy="245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250"/>
              </a:lnSpc>
              <a:buFont typeface="Arial"/>
              <a:buChar char="•"/>
            </a:pP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Existing tools lack specificity for laptops</a:t>
            </a:r>
          </a:p>
          <a:p>
            <a:pPr marL="561341" lvl="1" indent="-280670" algn="just">
              <a:lnSpc>
                <a:spcPts val="3250"/>
              </a:lnSpc>
              <a:buFont typeface="Arial"/>
              <a:buChar char="•"/>
            </a:pP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Limited interactivity prevents users from experimenting with configurations</a:t>
            </a:r>
          </a:p>
          <a:p>
            <a:pPr marL="561341" lvl="1" indent="-280670" algn="just">
              <a:lnSpc>
                <a:spcPts val="3250"/>
              </a:lnSpc>
              <a:buFont typeface="Arial"/>
              <a:buChar char="•"/>
            </a:pP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Few solutions cater to students and non-technical consumers.</a:t>
            </a:r>
          </a:p>
          <a:p>
            <a:pPr algn="just">
              <a:lnSpc>
                <a:spcPts val="3250"/>
              </a:lnSpc>
            </a:pPr>
            <a:endParaRPr lang="en-US" sz="2600">
              <a:solidFill>
                <a:srgbClr val="F3F6FA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40945" y="482619"/>
            <a:ext cx="6390525" cy="1164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20"/>
              </a:lnSpc>
            </a:pPr>
            <a:r>
              <a:rPr lang="en-US" sz="8606" b="1" spc="-172">
                <a:solidFill>
                  <a:srgbClr val="F3F6FA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Literature Review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26761" y="2269507"/>
            <a:ext cx="2821644" cy="429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799" b="1">
                <a:solidFill>
                  <a:srgbClr val="F3F6FA"/>
                </a:solidFill>
                <a:latin typeface="TT Fors Bold"/>
                <a:ea typeface="TT Fors Bold"/>
                <a:cs typeface="TT Fors Bold"/>
                <a:sym typeface="TT Fors Bold"/>
              </a:rPr>
              <a:t>Key Research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429272" y="996073"/>
            <a:ext cx="3185421" cy="429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799" b="1">
                <a:solidFill>
                  <a:srgbClr val="F3F6FA"/>
                </a:solidFill>
                <a:latin typeface="TT Fors Bold"/>
                <a:ea typeface="TT Fors Bold"/>
                <a:cs typeface="TT Fors Bold"/>
                <a:sym typeface="TT Fors Bold"/>
              </a:rPr>
              <a:t>Identified Gaps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429272" y="5921992"/>
            <a:ext cx="4381788" cy="429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799" b="1">
                <a:solidFill>
                  <a:srgbClr val="F3F6FA"/>
                </a:solidFill>
                <a:latin typeface="TT Fors Bold"/>
                <a:ea typeface="TT Fors Bold"/>
                <a:cs typeface="TT Fors Bold"/>
                <a:sym typeface="TT Fors Bold"/>
              </a:rPr>
              <a:t>Addressing these Gaps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429272" y="6665388"/>
            <a:ext cx="7162144" cy="2860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250"/>
              </a:lnSpc>
              <a:buFont typeface="Arial"/>
              <a:buChar char="•"/>
            </a:pP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Interactive tool specifically for laptop price prediction.</a:t>
            </a:r>
          </a:p>
          <a:p>
            <a:pPr marL="561341" lvl="1" indent="-280670" algn="just">
              <a:lnSpc>
                <a:spcPts val="3250"/>
              </a:lnSpc>
              <a:buFont typeface="Arial"/>
              <a:buChar char="•"/>
            </a:pP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User-friendly design via a Streamlit app.</a:t>
            </a:r>
          </a:p>
          <a:p>
            <a:pPr marL="561341" lvl="1" indent="-280670" algn="just">
              <a:lnSpc>
                <a:spcPts val="3250"/>
              </a:lnSpc>
              <a:buFont typeface="Arial"/>
              <a:buChar char="•"/>
            </a:pPr>
            <a:r>
              <a:rPr lang="en-US" sz="2600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Bridges academic research with real-world applications, empowering informed decision-making.</a:t>
            </a:r>
          </a:p>
          <a:p>
            <a:pPr algn="just">
              <a:lnSpc>
                <a:spcPts val="3250"/>
              </a:lnSpc>
            </a:pPr>
            <a:endParaRPr lang="en-US" sz="2600">
              <a:solidFill>
                <a:srgbClr val="F3F6FA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1309" y="2912924"/>
            <a:ext cx="12884765" cy="2015743"/>
            <a:chOff x="0" y="0"/>
            <a:chExt cx="3170755" cy="4960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70755" cy="496045"/>
            </a:xfrm>
            <a:custGeom>
              <a:avLst/>
              <a:gdLst/>
              <a:ahLst/>
              <a:cxnLst/>
              <a:rect l="l" t="t" r="r" b="b"/>
              <a:pathLst>
                <a:path w="3170755" h="496045">
                  <a:moveTo>
                    <a:pt x="0" y="0"/>
                  </a:moveTo>
                  <a:lnTo>
                    <a:pt x="3170755" y="0"/>
                  </a:lnTo>
                  <a:lnTo>
                    <a:pt x="3170755" y="496045"/>
                  </a:lnTo>
                  <a:lnTo>
                    <a:pt x="0" y="4960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8799A7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170755" cy="515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996623" y="2656068"/>
            <a:ext cx="3832663" cy="720718"/>
            <a:chOff x="0" y="0"/>
            <a:chExt cx="943163" cy="177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43163" cy="177358"/>
            </a:xfrm>
            <a:custGeom>
              <a:avLst/>
              <a:gdLst/>
              <a:ahLst/>
              <a:cxnLst/>
              <a:rect l="l" t="t" r="r" b="b"/>
              <a:pathLst>
                <a:path w="943163" h="177358">
                  <a:moveTo>
                    <a:pt x="0" y="0"/>
                  </a:moveTo>
                  <a:lnTo>
                    <a:pt x="943163" y="0"/>
                  </a:lnTo>
                  <a:lnTo>
                    <a:pt x="943163" y="177358"/>
                  </a:lnTo>
                  <a:lnTo>
                    <a:pt x="0" y="177358"/>
                  </a:lnTo>
                  <a:close/>
                </a:path>
              </a:pathLst>
            </a:custGeom>
            <a:solidFill>
              <a:srgbClr val="F3F6F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943163" cy="1964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8100000">
            <a:off x="-3464289" y="-3942177"/>
            <a:ext cx="5719997" cy="8525741"/>
          </a:xfrm>
          <a:custGeom>
            <a:avLst/>
            <a:gdLst/>
            <a:ahLst/>
            <a:cxnLst/>
            <a:rect l="l" t="t" r="r" b="b"/>
            <a:pathLst>
              <a:path w="5719997" h="8525741">
                <a:moveTo>
                  <a:pt x="0" y="0"/>
                </a:moveTo>
                <a:lnTo>
                  <a:pt x="5719997" y="0"/>
                </a:lnTo>
                <a:lnTo>
                  <a:pt x="5719997" y="8525742"/>
                </a:lnTo>
                <a:lnTo>
                  <a:pt x="0" y="8525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8100000">
            <a:off x="16132630" y="6664482"/>
            <a:ext cx="5719997" cy="8525741"/>
          </a:xfrm>
          <a:custGeom>
            <a:avLst/>
            <a:gdLst/>
            <a:ahLst/>
            <a:cxnLst/>
            <a:rect l="l" t="t" r="r" b="b"/>
            <a:pathLst>
              <a:path w="5719997" h="8525741">
                <a:moveTo>
                  <a:pt x="0" y="0"/>
                </a:moveTo>
                <a:lnTo>
                  <a:pt x="5719997" y="0"/>
                </a:lnTo>
                <a:lnTo>
                  <a:pt x="5719997" y="8525741"/>
                </a:lnTo>
                <a:lnTo>
                  <a:pt x="0" y="8525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6234" y="5945121"/>
            <a:ext cx="17348026" cy="2153014"/>
          </a:xfrm>
          <a:custGeom>
            <a:avLst/>
            <a:gdLst/>
            <a:ahLst/>
            <a:cxnLst/>
            <a:rect l="l" t="t" r="r" b="b"/>
            <a:pathLst>
              <a:path w="17348026" h="2153014">
                <a:moveTo>
                  <a:pt x="0" y="0"/>
                </a:moveTo>
                <a:lnTo>
                  <a:pt x="17348027" y="0"/>
                </a:lnTo>
                <a:lnTo>
                  <a:pt x="17348027" y="2153014"/>
                </a:lnTo>
                <a:lnTo>
                  <a:pt x="0" y="21530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996623" y="2772425"/>
            <a:ext cx="3832663" cy="547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4"/>
              </a:lnSpc>
            </a:pPr>
            <a:r>
              <a:rPr lang="en-US" sz="3531" b="1">
                <a:solidFill>
                  <a:srgbClr val="0B1320"/>
                </a:solidFill>
                <a:latin typeface="TT Fors Bold"/>
                <a:ea typeface="TT Fors Bold"/>
                <a:cs typeface="TT Fors Bold"/>
                <a:sym typeface="TT Fors Bold"/>
              </a:rPr>
              <a:t>DATASET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66650" y="3577575"/>
            <a:ext cx="11934083" cy="928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45"/>
              </a:lnSpc>
            </a:pPr>
            <a:r>
              <a:rPr lang="en-US" sz="2996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Contains detailed information about various laptop models, including their technical specifications and price.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794311" y="603834"/>
            <a:ext cx="6464989" cy="1498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53"/>
              </a:lnSpc>
            </a:pPr>
            <a:r>
              <a:rPr lang="en-US" sz="11266" b="1" spc="-225">
                <a:solidFill>
                  <a:srgbClr val="F3F6FA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Methodology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80659" y="-1364650"/>
            <a:ext cx="8732754" cy="13016300"/>
          </a:xfrm>
          <a:custGeom>
            <a:avLst/>
            <a:gdLst/>
            <a:ahLst/>
            <a:cxnLst/>
            <a:rect l="l" t="t" r="r" b="b"/>
            <a:pathLst>
              <a:path w="8732754" h="13016300">
                <a:moveTo>
                  <a:pt x="0" y="0"/>
                </a:moveTo>
                <a:lnTo>
                  <a:pt x="8732754" y="0"/>
                </a:lnTo>
                <a:lnTo>
                  <a:pt x="8732754" y="13016300"/>
                </a:lnTo>
                <a:lnTo>
                  <a:pt x="0" y="13016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4629082" y="1028700"/>
            <a:ext cx="8229600" cy="82296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F6F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4066785" y="1590998"/>
            <a:ext cx="7105005" cy="710500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r="-50375"/>
              </a:stretch>
            </a:blipFill>
            <a:ln w="238125" cap="sq">
              <a:solidFill>
                <a:srgbClr val="262262"/>
              </a:solidFill>
              <a:prstDash val="solid"/>
              <a:miter/>
            </a:ln>
          </p:spPr>
        </p:sp>
      </p:grpSp>
      <p:sp>
        <p:nvSpPr>
          <p:cNvPr id="8" name="Freeform 8"/>
          <p:cNvSpPr/>
          <p:nvPr/>
        </p:nvSpPr>
        <p:spPr>
          <a:xfrm rot="-2700000">
            <a:off x="16077641" y="-3942177"/>
            <a:ext cx="5719997" cy="8525741"/>
          </a:xfrm>
          <a:custGeom>
            <a:avLst/>
            <a:gdLst/>
            <a:ahLst/>
            <a:cxnLst/>
            <a:rect l="l" t="t" r="r" b="b"/>
            <a:pathLst>
              <a:path w="5719997" h="8525741">
                <a:moveTo>
                  <a:pt x="0" y="0"/>
                </a:moveTo>
                <a:lnTo>
                  <a:pt x="5719997" y="0"/>
                </a:lnTo>
                <a:lnTo>
                  <a:pt x="5719997" y="8525742"/>
                </a:lnTo>
                <a:lnTo>
                  <a:pt x="0" y="8525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588650" y="2546616"/>
            <a:ext cx="1528180" cy="1528180"/>
          </a:xfrm>
          <a:custGeom>
            <a:avLst/>
            <a:gdLst/>
            <a:ahLst/>
            <a:cxnLst/>
            <a:rect l="l" t="t" r="r" b="b"/>
            <a:pathLst>
              <a:path w="1528180" h="1528180">
                <a:moveTo>
                  <a:pt x="0" y="0"/>
                </a:moveTo>
                <a:lnTo>
                  <a:pt x="1528180" y="0"/>
                </a:lnTo>
                <a:lnTo>
                  <a:pt x="1528180" y="1528180"/>
                </a:lnTo>
                <a:lnTo>
                  <a:pt x="0" y="15281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7776971" y="3310706"/>
            <a:ext cx="1294443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1" name="AutoShape 11"/>
          <p:cNvSpPr/>
          <p:nvPr/>
        </p:nvSpPr>
        <p:spPr>
          <a:xfrm>
            <a:off x="11924348" y="3329756"/>
            <a:ext cx="1294443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Freeform 12"/>
          <p:cNvSpPr/>
          <p:nvPr/>
        </p:nvSpPr>
        <p:spPr>
          <a:xfrm>
            <a:off x="9732998" y="2546616"/>
            <a:ext cx="1528180" cy="1528180"/>
          </a:xfrm>
          <a:custGeom>
            <a:avLst/>
            <a:gdLst/>
            <a:ahLst/>
            <a:cxnLst/>
            <a:rect l="l" t="t" r="r" b="b"/>
            <a:pathLst>
              <a:path w="1528180" h="1528180">
                <a:moveTo>
                  <a:pt x="0" y="0"/>
                </a:moveTo>
                <a:lnTo>
                  <a:pt x="1528180" y="0"/>
                </a:lnTo>
                <a:lnTo>
                  <a:pt x="1528180" y="1528180"/>
                </a:lnTo>
                <a:lnTo>
                  <a:pt x="0" y="15281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881961" y="2546616"/>
            <a:ext cx="1527905" cy="1528180"/>
          </a:xfrm>
          <a:custGeom>
            <a:avLst/>
            <a:gdLst/>
            <a:ahLst/>
            <a:cxnLst/>
            <a:rect l="l" t="t" r="r" b="b"/>
            <a:pathLst>
              <a:path w="1527905" h="1528180">
                <a:moveTo>
                  <a:pt x="0" y="0"/>
                </a:moveTo>
                <a:lnTo>
                  <a:pt x="1527905" y="0"/>
                </a:lnTo>
                <a:lnTo>
                  <a:pt x="1527905" y="1528180"/>
                </a:lnTo>
                <a:lnTo>
                  <a:pt x="0" y="15281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6892" t="-28316" r="-39928" b="-73343"/>
            </a:stretch>
          </a:blipFill>
        </p:spPr>
      </p:sp>
      <p:sp>
        <p:nvSpPr>
          <p:cNvPr id="14" name="AutoShape 14"/>
          <p:cNvSpPr/>
          <p:nvPr/>
        </p:nvSpPr>
        <p:spPr>
          <a:xfrm>
            <a:off x="14645913" y="5556688"/>
            <a:ext cx="0" cy="129444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5" name="Freeform 15"/>
          <p:cNvSpPr/>
          <p:nvPr/>
        </p:nvSpPr>
        <p:spPr>
          <a:xfrm>
            <a:off x="13881961" y="7324713"/>
            <a:ext cx="1527905" cy="1547543"/>
          </a:xfrm>
          <a:custGeom>
            <a:avLst/>
            <a:gdLst/>
            <a:ahLst/>
            <a:cxnLst/>
            <a:rect l="l" t="t" r="r" b="b"/>
            <a:pathLst>
              <a:path w="1527905" h="1547543">
                <a:moveTo>
                  <a:pt x="0" y="0"/>
                </a:moveTo>
                <a:lnTo>
                  <a:pt x="1527905" y="0"/>
                </a:lnTo>
                <a:lnTo>
                  <a:pt x="1527905" y="1547543"/>
                </a:lnTo>
                <a:lnTo>
                  <a:pt x="0" y="15475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426" t="-5710" r="-6426" b="-5710"/>
            </a:stretch>
          </a:blipFill>
        </p:spPr>
      </p:sp>
      <p:sp>
        <p:nvSpPr>
          <p:cNvPr id="16" name="AutoShape 16"/>
          <p:cNvSpPr/>
          <p:nvPr/>
        </p:nvSpPr>
        <p:spPr>
          <a:xfrm flipH="1">
            <a:off x="11924348" y="8079434"/>
            <a:ext cx="1294443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7" name="Freeform 17"/>
          <p:cNvSpPr/>
          <p:nvPr/>
        </p:nvSpPr>
        <p:spPr>
          <a:xfrm>
            <a:off x="9732998" y="7305663"/>
            <a:ext cx="1528180" cy="1547543"/>
          </a:xfrm>
          <a:custGeom>
            <a:avLst/>
            <a:gdLst/>
            <a:ahLst/>
            <a:cxnLst/>
            <a:rect l="l" t="t" r="r" b="b"/>
            <a:pathLst>
              <a:path w="1528180" h="1547543">
                <a:moveTo>
                  <a:pt x="0" y="0"/>
                </a:moveTo>
                <a:lnTo>
                  <a:pt x="1528180" y="0"/>
                </a:lnTo>
                <a:lnTo>
                  <a:pt x="1528180" y="1547543"/>
                </a:lnTo>
                <a:lnTo>
                  <a:pt x="0" y="154754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r="-1267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5412761" y="7305663"/>
            <a:ext cx="1879956" cy="1402602"/>
          </a:xfrm>
          <a:custGeom>
            <a:avLst/>
            <a:gdLst/>
            <a:ahLst/>
            <a:cxnLst/>
            <a:rect l="l" t="t" r="r" b="b"/>
            <a:pathLst>
              <a:path w="1879956" h="1402602">
                <a:moveTo>
                  <a:pt x="0" y="0"/>
                </a:moveTo>
                <a:lnTo>
                  <a:pt x="1879957" y="0"/>
                </a:lnTo>
                <a:lnTo>
                  <a:pt x="1879957" y="1402602"/>
                </a:lnTo>
                <a:lnTo>
                  <a:pt x="0" y="14026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31883" t="-77986" r="-131883" b="-77986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7819674" y="421068"/>
            <a:ext cx="5806547" cy="1687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82"/>
              </a:lnSpc>
            </a:pPr>
            <a:r>
              <a:rPr lang="en-US" sz="12709" b="1" spc="-254">
                <a:solidFill>
                  <a:srgbClr val="F3F6FA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WORKFLOW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666989" y="4253103"/>
            <a:ext cx="1371501" cy="448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911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Dataset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285772" y="4253103"/>
            <a:ext cx="2419747" cy="448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911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Preprocessing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16159" y="4253103"/>
            <a:ext cx="3059509" cy="905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911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Feature Selection 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911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&amp; Engineering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373334" y="9262781"/>
            <a:ext cx="2545159" cy="448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911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Model Training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236303" y="9262781"/>
            <a:ext cx="2973288" cy="448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911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Model Evaluation</a:t>
            </a:r>
          </a:p>
        </p:txBody>
      </p:sp>
      <p:sp>
        <p:nvSpPr>
          <p:cNvPr id="25" name="AutoShape 25"/>
          <p:cNvSpPr/>
          <p:nvPr/>
        </p:nvSpPr>
        <p:spPr>
          <a:xfrm flipH="1">
            <a:off x="7819674" y="8098484"/>
            <a:ext cx="1294443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6" name="TextBox 26"/>
          <p:cNvSpPr txBox="1"/>
          <p:nvPr/>
        </p:nvSpPr>
        <p:spPr>
          <a:xfrm>
            <a:off x="5316449" y="9262781"/>
            <a:ext cx="2072580" cy="448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911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Deployment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100000">
            <a:off x="11714454" y="884541"/>
            <a:ext cx="11236062" cy="16747518"/>
          </a:xfrm>
          <a:custGeom>
            <a:avLst/>
            <a:gdLst/>
            <a:ahLst/>
            <a:cxnLst/>
            <a:rect l="l" t="t" r="r" b="b"/>
            <a:pathLst>
              <a:path w="11236062" h="16747518">
                <a:moveTo>
                  <a:pt x="0" y="0"/>
                </a:moveTo>
                <a:lnTo>
                  <a:pt x="11236062" y="0"/>
                </a:lnTo>
                <a:lnTo>
                  <a:pt x="11236062" y="16747518"/>
                </a:lnTo>
                <a:lnTo>
                  <a:pt x="0" y="167475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538002" y="712539"/>
          <a:ext cx="7456297" cy="8861920"/>
        </p:xfrm>
        <a:graphic>
          <a:graphicData uri="http://schemas.openxmlformats.org/drawingml/2006/table">
            <a:tbl>
              <a:tblPr/>
              <a:tblGrid>
                <a:gridCol w="3544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077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 b="1" u="none" strike="noStrik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R2 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 b="1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77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 b="1" u="none" strike="noStrik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Linear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0.80732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0.21017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77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 b="1" u="none" strike="noStrik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Ridge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0.81273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0.20926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77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 b="1" u="none" strike="noStrik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Lasso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0.80718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0.21114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77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 b="1" u="none" strike="noStrik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KNN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0.80314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0.19264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77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 b="1" u="none" strike="noStrik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Decision Tree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0.84117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0.18254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77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 b="1" u="none" strike="noStrik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SVM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0.80831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0.20239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77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 b="1" u="none" strike="noStrik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>
                          <a:solidFill>
                            <a:srgbClr val="FFD52B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0.88734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6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0.15860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BD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349854" y="443698"/>
            <a:ext cx="5359012" cy="2033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901"/>
              </a:lnSpc>
            </a:pPr>
            <a:r>
              <a:rPr lang="en-US" sz="15051" b="1" spc="-301">
                <a:solidFill>
                  <a:srgbClr val="F3F6FA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RESULTS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49854" y="2591904"/>
            <a:ext cx="4595751" cy="76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95"/>
              </a:lnSpc>
              <a:spcBef>
                <a:spcPct val="0"/>
              </a:spcBef>
            </a:pPr>
            <a:r>
              <a:rPr lang="en-US" sz="5753" b="1" u="none" strike="noStrike" spc="-115">
                <a:solidFill>
                  <a:srgbClr val="F3F6FA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MODEL PERFORMANCE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2286" y="4921662"/>
            <a:ext cx="4614897" cy="2314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5"/>
              </a:lnSpc>
            </a:pPr>
            <a:r>
              <a:rPr lang="en-US" sz="2956" b="1">
                <a:solidFill>
                  <a:srgbClr val="FFFFFF"/>
                </a:solidFill>
                <a:latin typeface="TT Fors Bold"/>
                <a:ea typeface="TT Fors Bold"/>
                <a:cs typeface="TT Fors Bold"/>
                <a:sym typeface="TT Fors Bold"/>
              </a:rPr>
              <a:t>Best Model:</a:t>
            </a:r>
          </a:p>
          <a:p>
            <a:pPr algn="l">
              <a:lnSpc>
                <a:spcPts val="3695"/>
              </a:lnSpc>
              <a:spcBef>
                <a:spcPct val="0"/>
              </a:spcBef>
            </a:pPr>
            <a:r>
              <a:rPr lang="en-US" sz="2956">
                <a:solidFill>
                  <a:srgbClr val="FFFFFF"/>
                </a:solidFill>
                <a:latin typeface="TT Fors"/>
                <a:ea typeface="TT Fors"/>
                <a:cs typeface="TT Fors"/>
                <a:sym typeface="TT Fors"/>
              </a:rPr>
              <a:t>Random Forest Regressor performed the best with an R² of 0.88 and MAE of 0.15.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-3464289" y="6664482"/>
            <a:ext cx="5719997" cy="8525741"/>
          </a:xfrm>
          <a:custGeom>
            <a:avLst/>
            <a:gdLst/>
            <a:ahLst/>
            <a:cxnLst/>
            <a:rect l="l" t="t" r="r" b="b"/>
            <a:pathLst>
              <a:path w="5719997" h="8525741">
                <a:moveTo>
                  <a:pt x="0" y="0"/>
                </a:moveTo>
                <a:lnTo>
                  <a:pt x="5719997" y="0"/>
                </a:lnTo>
                <a:lnTo>
                  <a:pt x="5719997" y="8525741"/>
                </a:lnTo>
                <a:lnTo>
                  <a:pt x="0" y="8525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410228" y="1608175"/>
            <a:ext cx="4885623" cy="3535325"/>
          </a:xfrm>
          <a:custGeom>
            <a:avLst/>
            <a:gdLst/>
            <a:ahLst/>
            <a:cxnLst/>
            <a:rect l="l" t="t" r="r" b="b"/>
            <a:pathLst>
              <a:path w="4885623" h="3535325">
                <a:moveTo>
                  <a:pt x="0" y="0"/>
                </a:moveTo>
                <a:lnTo>
                  <a:pt x="4885622" y="0"/>
                </a:lnTo>
                <a:lnTo>
                  <a:pt x="4885622" y="3535325"/>
                </a:lnTo>
                <a:lnTo>
                  <a:pt x="0" y="3535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890191" y="1608175"/>
            <a:ext cx="4885623" cy="3535325"/>
          </a:xfrm>
          <a:custGeom>
            <a:avLst/>
            <a:gdLst/>
            <a:ahLst/>
            <a:cxnLst/>
            <a:rect l="l" t="t" r="r" b="b"/>
            <a:pathLst>
              <a:path w="4885623" h="3535325">
                <a:moveTo>
                  <a:pt x="0" y="0"/>
                </a:moveTo>
                <a:lnTo>
                  <a:pt x="4885622" y="0"/>
                </a:lnTo>
                <a:lnTo>
                  <a:pt x="4885622" y="3535325"/>
                </a:lnTo>
                <a:lnTo>
                  <a:pt x="0" y="35353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410228" y="6007895"/>
            <a:ext cx="4844799" cy="3684320"/>
          </a:xfrm>
          <a:custGeom>
            <a:avLst/>
            <a:gdLst/>
            <a:ahLst/>
            <a:cxnLst/>
            <a:rect l="l" t="t" r="r" b="b"/>
            <a:pathLst>
              <a:path w="4844799" h="3684320">
                <a:moveTo>
                  <a:pt x="0" y="0"/>
                </a:moveTo>
                <a:lnTo>
                  <a:pt x="4844799" y="0"/>
                </a:lnTo>
                <a:lnTo>
                  <a:pt x="4844799" y="3684320"/>
                </a:lnTo>
                <a:lnTo>
                  <a:pt x="0" y="36843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803906" y="6007895"/>
            <a:ext cx="5058192" cy="3694090"/>
          </a:xfrm>
          <a:custGeom>
            <a:avLst/>
            <a:gdLst/>
            <a:ahLst/>
            <a:cxnLst/>
            <a:rect l="l" t="t" r="r" b="b"/>
            <a:pathLst>
              <a:path w="5058192" h="3694090">
                <a:moveTo>
                  <a:pt x="0" y="0"/>
                </a:moveTo>
                <a:lnTo>
                  <a:pt x="5058192" y="0"/>
                </a:lnTo>
                <a:lnTo>
                  <a:pt x="5058192" y="3694090"/>
                </a:lnTo>
                <a:lnTo>
                  <a:pt x="0" y="36940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05680" y="530455"/>
            <a:ext cx="6639378" cy="765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95"/>
              </a:lnSpc>
              <a:spcBef>
                <a:spcPct val="0"/>
              </a:spcBef>
            </a:pPr>
            <a:r>
              <a:rPr lang="en-US" sz="5753" b="1" spc="-115">
                <a:solidFill>
                  <a:srgbClr val="F3F6FA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Key features impacting price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06777" y="5346818"/>
            <a:ext cx="2092523" cy="448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911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Price vs SSD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222943" y="5346818"/>
            <a:ext cx="2220119" cy="448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911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Price vs RAM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5680" y="4269143"/>
            <a:ext cx="5013309" cy="1720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611">
                <a:solidFill>
                  <a:srgbClr val="F3F6FA"/>
                </a:solidFill>
                <a:latin typeface="TT Fors"/>
                <a:ea typeface="TT Fors"/>
                <a:cs typeface="TT Fors"/>
                <a:sym typeface="TT Fors"/>
              </a:rPr>
              <a:t>RAM and SSD are the strongest predictors of laptop price.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100000">
            <a:off x="-3464289" y="2357633"/>
            <a:ext cx="5719997" cy="8525741"/>
          </a:xfrm>
          <a:custGeom>
            <a:avLst/>
            <a:gdLst/>
            <a:ahLst/>
            <a:cxnLst/>
            <a:rect l="l" t="t" r="r" b="b"/>
            <a:pathLst>
              <a:path w="5719997" h="8525741">
                <a:moveTo>
                  <a:pt x="0" y="0"/>
                </a:moveTo>
                <a:lnTo>
                  <a:pt x="5719997" y="0"/>
                </a:lnTo>
                <a:lnTo>
                  <a:pt x="5719997" y="8525742"/>
                </a:lnTo>
                <a:lnTo>
                  <a:pt x="0" y="8525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100000">
            <a:off x="16000532" y="2357633"/>
            <a:ext cx="5719997" cy="8525741"/>
          </a:xfrm>
          <a:custGeom>
            <a:avLst/>
            <a:gdLst/>
            <a:ahLst/>
            <a:cxnLst/>
            <a:rect l="l" t="t" r="r" b="b"/>
            <a:pathLst>
              <a:path w="5719997" h="8525741">
                <a:moveTo>
                  <a:pt x="0" y="0"/>
                </a:moveTo>
                <a:lnTo>
                  <a:pt x="5719997" y="0"/>
                </a:lnTo>
                <a:lnTo>
                  <a:pt x="5719997" y="8525742"/>
                </a:lnTo>
                <a:lnTo>
                  <a:pt x="0" y="8525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748700" y="318142"/>
            <a:ext cx="9204112" cy="7541831"/>
          </a:xfrm>
          <a:custGeom>
            <a:avLst/>
            <a:gdLst/>
            <a:ahLst/>
            <a:cxnLst/>
            <a:rect l="l" t="t" r="r" b="b"/>
            <a:pathLst>
              <a:path w="9204112" h="7541831">
                <a:moveTo>
                  <a:pt x="0" y="0"/>
                </a:moveTo>
                <a:lnTo>
                  <a:pt x="9204111" y="0"/>
                </a:lnTo>
                <a:lnTo>
                  <a:pt x="9204111" y="7541831"/>
                </a:lnTo>
                <a:lnTo>
                  <a:pt x="0" y="75418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314998" y="8285337"/>
            <a:ext cx="11658005" cy="1569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9"/>
              </a:lnSpc>
            </a:pPr>
            <a:r>
              <a:rPr lang="en-US" sz="3311">
                <a:solidFill>
                  <a:srgbClr val="FFFFFF"/>
                </a:solidFill>
                <a:latin typeface="TT Fors"/>
                <a:ea typeface="TT Fors"/>
                <a:cs typeface="TT Fors"/>
                <a:sym typeface="TT Fors"/>
              </a:rPr>
              <a:t>Visible correlations between Price and RAM, Price and SSD, </a:t>
            </a:r>
          </a:p>
          <a:p>
            <a:pPr algn="ctr">
              <a:lnSpc>
                <a:spcPts val="4139"/>
              </a:lnSpc>
            </a:pPr>
            <a:r>
              <a:rPr lang="en-US" sz="3311">
                <a:solidFill>
                  <a:srgbClr val="FFFFFF"/>
                </a:solidFill>
                <a:latin typeface="TT Fors"/>
                <a:ea typeface="TT Fors"/>
                <a:cs typeface="TT Fors"/>
                <a:sym typeface="TT Fors"/>
              </a:rPr>
              <a:t>RAM and SSD, Weight and HDD etc.</a:t>
            </a:r>
          </a:p>
          <a:p>
            <a:pPr algn="ctr">
              <a:lnSpc>
                <a:spcPts val="4139"/>
              </a:lnSpc>
              <a:spcBef>
                <a:spcPct val="0"/>
              </a:spcBef>
            </a:pPr>
            <a:endParaRPr lang="en-US" sz="3311">
              <a:solidFill>
                <a:srgbClr val="FFFFFF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100000">
            <a:off x="-3712870" y="-4896225"/>
            <a:ext cx="7425739" cy="11068175"/>
          </a:xfrm>
          <a:custGeom>
            <a:avLst/>
            <a:gdLst/>
            <a:ahLst/>
            <a:cxnLst/>
            <a:rect l="l" t="t" r="r" b="b"/>
            <a:pathLst>
              <a:path w="7425739" h="11068175">
                <a:moveTo>
                  <a:pt x="0" y="0"/>
                </a:moveTo>
                <a:lnTo>
                  <a:pt x="7425740" y="0"/>
                </a:lnTo>
                <a:lnTo>
                  <a:pt x="7425740" y="11068176"/>
                </a:lnTo>
                <a:lnTo>
                  <a:pt x="0" y="11068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479512" y="0"/>
            <a:ext cx="6743357" cy="10362033"/>
          </a:xfrm>
          <a:custGeom>
            <a:avLst/>
            <a:gdLst/>
            <a:ahLst/>
            <a:cxnLst/>
            <a:rect l="l" t="t" r="r" b="b"/>
            <a:pathLst>
              <a:path w="6743357" h="10362033">
                <a:moveTo>
                  <a:pt x="0" y="0"/>
                </a:moveTo>
                <a:lnTo>
                  <a:pt x="6743357" y="0"/>
                </a:lnTo>
                <a:lnTo>
                  <a:pt x="6743357" y="10362033"/>
                </a:lnTo>
                <a:lnTo>
                  <a:pt x="0" y="103620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380" t="-4514" r="-50604" b="-6108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025041" y="4421157"/>
            <a:ext cx="4643934" cy="759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95"/>
              </a:lnSpc>
              <a:spcBef>
                <a:spcPct val="0"/>
              </a:spcBef>
            </a:pPr>
            <a:r>
              <a:rPr lang="en-US" sz="5753" b="1" u="none" strike="noStrike" spc="-115">
                <a:solidFill>
                  <a:srgbClr val="F3F6FA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Streamlit Interface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Custom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Bebas Neue Bold</vt:lpstr>
      <vt:lpstr>TT Fors Bold</vt:lpstr>
      <vt:lpstr>Arial</vt:lpstr>
      <vt:lpstr>Calibri</vt:lpstr>
      <vt:lpstr>TT Fors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102217166_ML_ppt</dc:title>
  <dc:creator>Dushar Khatri</dc:creator>
  <cp:lastModifiedBy>Dushar Khatri</cp:lastModifiedBy>
  <cp:revision>1</cp:revision>
  <dcterms:created xsi:type="dcterms:W3CDTF">2006-08-16T00:00:00Z</dcterms:created>
  <dcterms:modified xsi:type="dcterms:W3CDTF">2024-11-21T01:37:43Z</dcterms:modified>
  <dc:identifier>DAGXC2Ix_bw</dc:identifier>
</cp:coreProperties>
</file>