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5" r:id="rId4"/>
  </p:sldMasterIdLst>
  <p:notesMasterIdLst>
    <p:notesMasterId r:id="rId40"/>
  </p:notesMasterIdLst>
  <p:sldIdLst>
    <p:sldId id="489" r:id="rId5"/>
    <p:sldId id="524" r:id="rId6"/>
    <p:sldId id="373" r:id="rId7"/>
    <p:sldId id="490" r:id="rId8"/>
    <p:sldId id="371" r:id="rId9"/>
    <p:sldId id="376" r:id="rId10"/>
    <p:sldId id="496" r:id="rId11"/>
    <p:sldId id="495" r:id="rId12"/>
    <p:sldId id="374" r:id="rId13"/>
    <p:sldId id="377" r:id="rId14"/>
    <p:sldId id="497" r:id="rId15"/>
    <p:sldId id="515" r:id="rId16"/>
    <p:sldId id="516" r:id="rId17"/>
    <p:sldId id="517" r:id="rId18"/>
    <p:sldId id="518" r:id="rId19"/>
    <p:sldId id="519" r:id="rId20"/>
    <p:sldId id="523" r:id="rId21"/>
    <p:sldId id="499" r:id="rId22"/>
    <p:sldId id="383" r:id="rId23"/>
    <p:sldId id="384" r:id="rId24"/>
    <p:sldId id="385" r:id="rId25"/>
    <p:sldId id="502" r:id="rId26"/>
    <p:sldId id="381" r:id="rId27"/>
    <p:sldId id="388" r:id="rId28"/>
    <p:sldId id="504" r:id="rId29"/>
    <p:sldId id="389" r:id="rId30"/>
    <p:sldId id="505" r:id="rId31"/>
    <p:sldId id="506" r:id="rId32"/>
    <p:sldId id="390" r:id="rId33"/>
    <p:sldId id="391" r:id="rId34"/>
    <p:sldId id="508" r:id="rId35"/>
    <p:sldId id="514" r:id="rId36"/>
    <p:sldId id="378" r:id="rId37"/>
    <p:sldId id="410" r:id="rId38"/>
    <p:sldId id="520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662" autoAdjust="0"/>
    <p:restoredTop sz="90055" autoAdjust="0"/>
  </p:normalViewPr>
  <p:slideViewPr>
    <p:cSldViewPr snapToGrid="0">
      <p:cViewPr varScale="1">
        <p:scale>
          <a:sx n="60" d="100"/>
          <a:sy n="60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13D18C-7902-4735-9EDC-49690636636F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4182F-EB8D-4B26-A405-65AF1411BB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326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64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66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62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2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6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17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75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01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24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12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55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8B9EBBA-996F-894A-B54A-D6246ED52CEA}" type="datetimeFigureOut">
              <a:rPr lang="en-US" smtClean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01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14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647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2617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374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783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134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126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47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285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28E3C0-5430-4646-A4A0-A9AD0EC2F576}"/>
              </a:ext>
            </a:extLst>
          </p:cNvPr>
          <p:cNvSpPr>
            <a:spLocks noChangeAspect="1"/>
          </p:cNvSpPr>
          <p:nvPr userDrawn="1"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884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8409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1148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12/17/2019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259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12/17/2019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857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9498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938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9104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ction508.gov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v.uk/service-manual/helping-people-to-use-your-service/making-your-service-accessible-an-introduction" TargetMode="External"/><Relationship Id="rId5" Type="http://schemas.openxmlformats.org/officeDocument/2006/relationships/hyperlink" Target="http://www.webcredible.com/blog-reports/web-accessibility/uk-website-legal-requirements.shtml" TargetMode="External"/><Relationship Id="rId4" Type="http://schemas.openxmlformats.org/officeDocument/2006/relationships/hyperlink" Target="http://www.nidirect.gov.uk/the-disability-discrimination-act-dda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WAI/" TargetMode="External"/><Relationship Id="rId2" Type="http://schemas.openxmlformats.org/officeDocument/2006/relationships/hyperlink" Target="https://www.w3.org/standards/webdesign/accessibilit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.org/TR/WCAG21/" TargetMode="External"/><Relationship Id="rId4" Type="http://schemas.openxmlformats.org/officeDocument/2006/relationships/hyperlink" Target="https://www.w3.org/WAI/fundamentals/accessibility-intro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wave-evaluation-tool/jbbplnpkjmmeebjpijfedlgcdilocofh/related" TargetMode="External"/><Relationship Id="rId2" Type="http://schemas.openxmlformats.org/officeDocument/2006/relationships/hyperlink" Target="http://wave.webaim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aim.org/resources/contrastchecker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ccessibility" TargetMode="External"/><Relationship Id="rId2" Type="http://schemas.openxmlformats.org/officeDocument/2006/relationships/hyperlink" Target="https://developers.google.com/web/fundamentals/accessibility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brightclearweb.com/web-accessibility-in-the-uk/" TargetMode="External"/><Relationship Id="rId5" Type="http://schemas.openxmlformats.org/officeDocument/2006/relationships/hyperlink" Target="http://webaim.org/intro/" TargetMode="External"/><Relationship Id="rId4" Type="http://schemas.openxmlformats.org/officeDocument/2006/relationships/hyperlink" Target="https://webaim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3f31oufqFS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WAI/mobile/" TargetMode="External"/><Relationship Id="rId2" Type="http://schemas.openxmlformats.org/officeDocument/2006/relationships/hyperlink" Target="https://www.un.org/development/desa/disabilities/convention-on-the-rights-of-persons-with-disabilities/article-9-accessibility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.org/WAI/bcase/Overview" TargetMode="External"/><Relationship Id="rId5" Type="http://schemas.openxmlformats.org/officeDocument/2006/relationships/hyperlink" Target="http://www.w3.org/WAI/bcase/fin.html#seo" TargetMode="External"/><Relationship Id="rId4" Type="http://schemas.openxmlformats.org/officeDocument/2006/relationships/hyperlink" Target="http://www.w3.org/WAI/bcase/soc.html#old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6424" y="1908824"/>
            <a:ext cx="8991600" cy="10422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 dirty="0"/>
              <a:t>Accessibility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D6EA274B-FF27-4038-83F6-3943F9C627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7347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GB" cap="none" dirty="0"/>
              <a:t>WHY? – The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12602"/>
            <a:ext cx="9905999" cy="3541714"/>
          </a:xfrm>
        </p:spPr>
        <p:txBody>
          <a:bodyPr anchor="t">
            <a:noAutofit/>
          </a:bodyPr>
          <a:lstStyle/>
          <a:p>
            <a:pPr marL="418950" indent="-285750"/>
            <a:r>
              <a:rPr lang="en-GB" sz="2400" dirty="0"/>
              <a:t>America – Section 508</a:t>
            </a:r>
          </a:p>
          <a:p>
            <a:pPr marL="873000" lvl="1" indent="-228600"/>
            <a:r>
              <a:rPr lang="en-GB" sz="2400" dirty="0">
                <a:hlinkClick r:id="rId3"/>
              </a:rPr>
              <a:t>http://www.section508.gov</a:t>
            </a:r>
            <a:endParaRPr lang="en-GB" sz="2400" dirty="0"/>
          </a:p>
          <a:p>
            <a:pPr marL="418950" indent="-285750"/>
            <a:r>
              <a:rPr lang="en-GB" sz="2400" dirty="0"/>
              <a:t>UK Disability Discrimination Act</a:t>
            </a:r>
          </a:p>
          <a:p>
            <a:pPr marL="873000" lvl="1" indent="-228600"/>
            <a:r>
              <a:rPr lang="en-GB" sz="2400" dirty="0">
                <a:hlinkClick r:id="rId4"/>
              </a:rPr>
              <a:t>http://www.nidirect.gov.uk/the-disability-discrimination-act-dda</a:t>
            </a:r>
            <a:endParaRPr lang="en-GB" sz="2400" dirty="0"/>
          </a:p>
          <a:p>
            <a:pPr marL="873000" lvl="1" indent="-228600"/>
            <a:r>
              <a:rPr lang="en-GB" sz="2400" dirty="0">
                <a:hlinkClick r:id="rId5"/>
              </a:rPr>
              <a:t>http://www.webcredible.com/blog-reports/web-accessibility/uk-website-legal-requirements.shtml</a:t>
            </a:r>
            <a:r>
              <a:rPr lang="en-GB" sz="2400" dirty="0"/>
              <a:t> </a:t>
            </a:r>
          </a:p>
          <a:p>
            <a:pPr marL="549000" indent="-228600"/>
            <a:r>
              <a:rPr lang="en-GB" sz="2400" dirty="0"/>
              <a:t>UK Equality Act</a:t>
            </a:r>
          </a:p>
          <a:p>
            <a:pPr marL="873000" lvl="1" indent="-228600"/>
            <a:r>
              <a:rPr lang="en-GB" sz="2400" dirty="0">
                <a:hlinkClick r:id="rId6"/>
              </a:rPr>
              <a:t>https://www.gov.uk/service-manual/helping-people-to-use-your-service/making-your-service-accessible-an-introduction</a:t>
            </a:r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9901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D8F89-9916-440C-A7D8-EF618FA29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6F924-C021-4743-978C-54A1EFF02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GB" sz="2400" dirty="0"/>
              <a:t>A proportion of your audience is disabled.  We don’t want to loose them</a:t>
            </a:r>
          </a:p>
          <a:p>
            <a:r>
              <a:rPr lang="en-GB" sz="2400" dirty="0"/>
              <a:t>Nearly one in every five people in the UK has a disability or impairment, and over half of households have a connection to someone with a disability. </a:t>
            </a:r>
          </a:p>
          <a:p>
            <a:r>
              <a:rPr lang="en-US" sz="2400" dirty="0"/>
              <a:t>In Sri Lanka about 8.7% of the total population above the age of 5 live with some form of disability, and it is estimated that about 300,000 people in the 18-60 age group have some form of disability. About 57% of disabled people are male, and 43% are female, as of 2012.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05102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81275C-3A4B-4AF8-9DC3-4EEFFAAC1E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W3C Guidelines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25AB096-1427-48C9-A603-BCBCE0DE9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757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4BB52-2361-48C3-A5D8-EC0D605A8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their influence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C82C2-4F0D-4843-8648-A4F51B745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44055"/>
          </a:xfrm>
        </p:spPr>
        <p:txBody>
          <a:bodyPr anchor="t">
            <a:normAutofit fontScale="85000" lnSpcReduction="20000"/>
          </a:bodyPr>
          <a:lstStyle/>
          <a:p>
            <a:r>
              <a:rPr lang="en-GB" sz="2600" dirty="0">
                <a:hlinkClick r:id="rId2"/>
              </a:rPr>
              <a:t>https://www.w3.org/standards/webdesign/accessibility</a:t>
            </a:r>
            <a:r>
              <a:rPr lang="en-GB" sz="2600" dirty="0"/>
              <a:t> </a:t>
            </a:r>
          </a:p>
          <a:p>
            <a:r>
              <a:rPr lang="en-GB" sz="2600" dirty="0">
                <a:hlinkClick r:id="rId3"/>
              </a:rPr>
              <a:t>https://www.w3.org/WAI/</a:t>
            </a:r>
            <a:r>
              <a:rPr lang="en-GB" sz="2600" dirty="0"/>
              <a:t> (Web accessibility Initiative)</a:t>
            </a:r>
          </a:p>
          <a:p>
            <a:r>
              <a:rPr lang="en-GB" sz="2600" dirty="0">
                <a:hlinkClick r:id="rId4"/>
              </a:rPr>
              <a:t>https://www.w3.org/WAI/fundamentals/accessibility-intro/</a:t>
            </a:r>
            <a:r>
              <a:rPr lang="en-GB" sz="2600" dirty="0"/>
              <a:t> </a:t>
            </a:r>
          </a:p>
          <a:p>
            <a:endParaRPr lang="en-GB" sz="2600" dirty="0"/>
          </a:p>
          <a:p>
            <a:r>
              <a:rPr lang="en-GB" sz="2600" dirty="0"/>
              <a:t>What you should be bothered about - Web Content Accessibility Guidelines (WCAG) 2.1 - </a:t>
            </a:r>
            <a:r>
              <a:rPr lang="en-GB" sz="2600" dirty="0">
                <a:hlinkClick r:id="rId5"/>
              </a:rPr>
              <a:t>https://www.w3.org/TR/WCAG21/</a:t>
            </a:r>
            <a:r>
              <a:rPr lang="en-GB" sz="2600" dirty="0"/>
              <a:t> (Recommendation June 18) </a:t>
            </a:r>
          </a:p>
          <a:p>
            <a:pPr lvl="1"/>
            <a:r>
              <a:rPr lang="en-GB" sz="2600" dirty="0"/>
              <a:t>Perceivable</a:t>
            </a:r>
          </a:p>
          <a:p>
            <a:pPr lvl="1"/>
            <a:r>
              <a:rPr lang="en-GB" sz="2600" dirty="0"/>
              <a:t>Operable</a:t>
            </a:r>
          </a:p>
          <a:p>
            <a:pPr lvl="1"/>
            <a:r>
              <a:rPr lang="en-GB" sz="2600" dirty="0"/>
              <a:t>Understandable</a:t>
            </a:r>
          </a:p>
          <a:p>
            <a:pPr lvl="1"/>
            <a:r>
              <a:rPr lang="en-GB" sz="2600" dirty="0"/>
              <a:t>Robust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84892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E787E-F67D-44E9-81B8-A50D0EA71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Perceivable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FBEA7-96DB-4377-9B02-48FDB7B2F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/>
          </a:bodyPr>
          <a:lstStyle/>
          <a:p>
            <a:r>
              <a:rPr lang="en-GB" sz="2400" dirty="0"/>
              <a:t>Provide text alternatives for any non-text content so that it can be changed into other forms people need, such as large print, braille, speech, symbols or simpler language.</a:t>
            </a:r>
          </a:p>
          <a:p>
            <a:r>
              <a:rPr lang="en-GB" sz="2400" dirty="0"/>
              <a:t>Provide alternatives for time-based media.</a:t>
            </a:r>
          </a:p>
          <a:p>
            <a:r>
              <a:rPr lang="en-GB" sz="2400" dirty="0"/>
              <a:t>Create content that can be presented in different ways (for example simpler layout) without losing information or structure.</a:t>
            </a:r>
          </a:p>
          <a:p>
            <a:r>
              <a:rPr lang="en-GB" sz="2400" dirty="0"/>
              <a:t>Make it easier for users to see and hear content including separating foreground from background.</a:t>
            </a:r>
          </a:p>
        </p:txBody>
      </p:sp>
    </p:spTree>
    <p:extLst>
      <p:ext uri="{BB962C8B-B14F-4D97-AF65-F5344CB8AC3E}">
        <p14:creationId xmlns:p14="http://schemas.microsoft.com/office/powerpoint/2010/main" val="313947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AEB40-1A02-4DF2-9573-B159F895A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4AEAE-584A-4ECB-8DFB-4E24B4A71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GB" sz="2400" dirty="0"/>
              <a:t>Make all functionality available from a keyboard.</a:t>
            </a:r>
          </a:p>
          <a:p>
            <a:r>
              <a:rPr lang="en-GB" sz="2400" dirty="0"/>
              <a:t>Provide users enough time to read and use content.</a:t>
            </a:r>
          </a:p>
          <a:p>
            <a:r>
              <a:rPr lang="en-GB" sz="2400" dirty="0"/>
              <a:t>Do not design content in a way that is known to cause seizures.</a:t>
            </a:r>
          </a:p>
          <a:p>
            <a:r>
              <a:rPr lang="en-GB" sz="2400" dirty="0"/>
              <a:t>Provide ways to help users navigate, find content, and determine where they are.</a:t>
            </a:r>
          </a:p>
        </p:txBody>
      </p:sp>
    </p:spTree>
    <p:extLst>
      <p:ext uri="{BB962C8B-B14F-4D97-AF65-F5344CB8AC3E}">
        <p14:creationId xmlns:p14="http://schemas.microsoft.com/office/powerpoint/2010/main" val="1570954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76712-8938-4A09-8652-8C0CC9974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Understandable and robust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6F128-0C27-4BDA-876B-527F6F12B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GB" sz="2400" dirty="0"/>
              <a:t>Understandable</a:t>
            </a:r>
          </a:p>
          <a:p>
            <a:pPr lvl="1"/>
            <a:r>
              <a:rPr lang="en-GB" sz="2400" dirty="0"/>
              <a:t>Make text content readable and understandable.</a:t>
            </a:r>
          </a:p>
          <a:p>
            <a:pPr lvl="1"/>
            <a:r>
              <a:rPr lang="en-GB" sz="2400" dirty="0"/>
              <a:t>Make Web pages appear and operate in predictable ways.</a:t>
            </a:r>
          </a:p>
          <a:p>
            <a:pPr lvl="1"/>
            <a:r>
              <a:rPr lang="en-GB" sz="2400" dirty="0"/>
              <a:t>Help users avoid and correct mistakes.</a:t>
            </a:r>
          </a:p>
          <a:p>
            <a:r>
              <a:rPr lang="en-GB" sz="2400" dirty="0"/>
              <a:t>Robust</a:t>
            </a:r>
          </a:p>
          <a:p>
            <a:pPr lvl="1"/>
            <a:r>
              <a:rPr lang="en-GB" sz="2400" dirty="0"/>
              <a:t>Maximize compatibility with current and future user agents, including assistive technologies.</a:t>
            </a:r>
          </a:p>
        </p:txBody>
      </p:sp>
    </p:spTree>
    <p:extLst>
      <p:ext uri="{BB962C8B-B14F-4D97-AF65-F5344CB8AC3E}">
        <p14:creationId xmlns:p14="http://schemas.microsoft.com/office/powerpoint/2010/main" val="2238041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511F4-FB25-4C98-ABEF-64C374CF1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31C6E-106D-403B-BC2E-8FC221888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GB" sz="2400" dirty="0"/>
              <a:t>Level A – Basic accessibility features</a:t>
            </a:r>
          </a:p>
          <a:p>
            <a:r>
              <a:rPr lang="en-GB" sz="2400" dirty="0"/>
              <a:t>Level AA – Most common user barriers</a:t>
            </a:r>
          </a:p>
          <a:p>
            <a:r>
              <a:rPr lang="en-GB" sz="2400" dirty="0"/>
              <a:t>Level AAA – Highest and strongest barriers</a:t>
            </a:r>
          </a:p>
        </p:txBody>
      </p:sp>
    </p:spTree>
    <p:extLst>
      <p:ext uri="{BB962C8B-B14F-4D97-AF65-F5344CB8AC3E}">
        <p14:creationId xmlns:p14="http://schemas.microsoft.com/office/powerpoint/2010/main" val="4180095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142EE3-825A-42D0-94A0-D8981563B8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Consider Colour Blindness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1B2B58F-ED09-4B2E-A68C-0BB3F27E70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374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/>
          </p:cNvSpPr>
          <p:nvPr>
            <p:ph type="title"/>
          </p:nvPr>
        </p:nvSpPr>
        <p:spPr bwMode="auto">
          <a:xfrm>
            <a:off x="1991544" y="764704"/>
            <a:ext cx="7024744" cy="86409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GB" cap="none" dirty="0"/>
              <a:t>COLOUR BLIND</a:t>
            </a:r>
            <a:endParaRPr lang="en-US" cap="none" dirty="0"/>
          </a:p>
        </p:txBody>
      </p:sp>
      <p:sp>
        <p:nvSpPr>
          <p:cNvPr id="416771" name="Rectangle 3"/>
          <p:cNvSpPr>
            <a:spLocks noGrp="1"/>
          </p:cNvSpPr>
          <p:nvPr>
            <p:ph idx="1"/>
          </p:nvPr>
        </p:nvSpPr>
        <p:spPr>
          <a:xfrm>
            <a:off x="1617716" y="5417840"/>
            <a:ext cx="7772400" cy="1440160"/>
          </a:xfrm>
        </p:spPr>
        <p:txBody>
          <a:bodyPr anchor="t">
            <a:normAutofit/>
          </a:bodyPr>
          <a:lstStyle/>
          <a:p>
            <a:r>
              <a:rPr lang="en-GB" sz="2400" dirty="0">
                <a:cs typeface="Times New Roman" pitchFamily="18" charset="0"/>
              </a:rPr>
              <a:t>Care should be taken as  1 in 12 men and 1 in 200 women are colour blind.</a:t>
            </a:r>
          </a:p>
        </p:txBody>
      </p:sp>
      <p:pic>
        <p:nvPicPr>
          <p:cNvPr id="416772" name="Picture 4" descr="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72" y="2253320"/>
            <a:ext cx="2853252" cy="2853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6773" name="Picture 5" descr="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089" y="2253320"/>
            <a:ext cx="2853252" cy="2853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6774" name="Picture 6" descr="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347" y="2081183"/>
            <a:ext cx="3156956" cy="3065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629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7E8E5-2F3E-4C53-9A64-D7A37843A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615A2-1794-481E-9F27-FD9B9AEA4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EB4B89DA-397F-40E3-ACCF-F7214F407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985" y="576431"/>
            <a:ext cx="9677592" cy="544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182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GB" cap="none" dirty="0"/>
              <a:t>COLOUR BLINDNESS</a:t>
            </a:r>
            <a:endParaRPr lang="en-US" cap="none" dirty="0"/>
          </a:p>
        </p:txBody>
      </p:sp>
      <p:sp>
        <p:nvSpPr>
          <p:cNvPr id="418819" name="Rectangle 3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endParaRPr lang="en-GB" dirty="0"/>
          </a:p>
        </p:txBody>
      </p:sp>
      <p:graphicFrame>
        <p:nvGraphicFramePr>
          <p:cNvPr id="418820" name="Group 4"/>
          <p:cNvGraphicFramePr>
            <a:graphicFrameLocks noGrp="1"/>
          </p:cNvGraphicFramePr>
          <p:nvPr/>
        </p:nvGraphicFramePr>
        <p:xfrm>
          <a:off x="787791" y="2924175"/>
          <a:ext cx="8689585" cy="2255838"/>
        </p:xfrm>
        <a:graphic>
          <a:graphicData uri="http://schemas.openxmlformats.org/drawingml/2006/table">
            <a:tbl>
              <a:tblPr/>
              <a:tblGrid>
                <a:gridCol w="2897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3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Hats.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As seen by a person with deuteranopia.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As seen by a person with protanopia, another form of red/green deficit.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1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  </a:t>
                      </a:r>
                      <a:r>
                        <a:rPr kumimoji="0" lang="en-GB" sz="5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 </a:t>
                      </a: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                                               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  </a:t>
                      </a:r>
                      <a:r>
                        <a:rPr kumimoji="0" lang="en-GB" sz="5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 </a:t>
                      </a: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                                               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  </a:t>
                      </a:r>
                      <a:r>
                        <a:rPr kumimoji="0" lang="en-GB" sz="5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 </a:t>
                      </a: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                                               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18831" name="Picture 15" descr="hats &#10;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674" y="3870167"/>
            <a:ext cx="2460625" cy="164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8832" name="Picture 16" descr="hats, deuteranop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502" y="3870167"/>
            <a:ext cx="2316162" cy="154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8833" name="Picture 17" descr="hats, protanop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960" y="3942398"/>
            <a:ext cx="2244725" cy="150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777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cap="none" dirty="0"/>
              <a:t>PROBLEMS</a:t>
            </a:r>
            <a:r>
              <a:rPr lang="en-US" sz="2800" cap="none" dirty="0"/>
              <a:t> FOR PEOPLE WITH COLOUR BLINDNESS</a:t>
            </a:r>
            <a:endParaRPr lang="en-AU" sz="2800" cap="none" dirty="0"/>
          </a:p>
        </p:txBody>
      </p:sp>
      <p:sp>
        <p:nvSpPr>
          <p:cNvPr id="420867" name="Rectangle 3"/>
          <p:cNvSpPr>
            <a:spLocks noGrp="1" noChangeArrowheads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Meaning that is conveyed by colour alone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Colour </a:t>
            </a:r>
            <a:r>
              <a:rPr lang="en-AU" sz="2400" dirty="0"/>
              <a:t>that is used as a unique marker to emphasise text on a Web site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Text</a:t>
            </a:r>
            <a:r>
              <a:rPr lang="en-AU" sz="2400" dirty="0"/>
              <a:t> that inadequately contrasts with background colour or patterns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Browsers</a:t>
            </a:r>
            <a:r>
              <a:rPr lang="en-AU" sz="2400" dirty="0"/>
              <a:t> that do not support user override of authors' style sheets</a:t>
            </a:r>
          </a:p>
          <a:p>
            <a:pPr>
              <a:lnSpc>
                <a:spcPct val="90000"/>
              </a:lnSpc>
            </a:pPr>
            <a:endParaRPr lang="en-AU" sz="2400" dirty="0"/>
          </a:p>
          <a:p>
            <a:pPr>
              <a:lnSpc>
                <a:spcPct val="90000"/>
              </a:lnSpc>
            </a:pPr>
            <a:endParaRPr lang="en-AU" sz="2400" dirty="0"/>
          </a:p>
          <a:p>
            <a:pPr>
              <a:lnSpc>
                <a:spcPct val="90000"/>
              </a:lnSpc>
            </a:pPr>
            <a:r>
              <a:rPr lang="en-AU" sz="2400" dirty="0"/>
              <a:t>Solution - Ensure that all information conveyed with colour is also available without colour, for example from context or mark-up</a:t>
            </a:r>
          </a:p>
        </p:txBody>
      </p:sp>
    </p:spTree>
    <p:extLst>
      <p:ext uri="{BB962C8B-B14F-4D97-AF65-F5344CB8AC3E}">
        <p14:creationId xmlns:p14="http://schemas.microsoft.com/office/powerpoint/2010/main" val="382836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E280FE-26E9-4553-8D3A-00C02F8CC1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Consider blind / poor sight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F2F79AF-D619-4A2A-9624-E573004D79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312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4100" cap="none" dirty="0"/>
              <a:t>TECHNOLOGIES USED</a:t>
            </a:r>
            <a:endParaRPr lang="en-GB" sz="4100" cap="none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223688">
              <a:lnSpc>
                <a:spcPct val="80000"/>
              </a:lnSpc>
            </a:pPr>
            <a:r>
              <a:rPr lang="en-US" sz="2400" dirty="0"/>
              <a:t>Screen readers (JAWS, </a:t>
            </a:r>
            <a:r>
              <a:rPr lang="en-US" sz="2400" dirty="0" err="1"/>
              <a:t>WindowEyes</a:t>
            </a:r>
            <a:r>
              <a:rPr lang="en-US" sz="2400" dirty="0"/>
              <a:t>, Home Page Reader)</a:t>
            </a:r>
          </a:p>
          <a:p>
            <a:pPr marL="223688">
              <a:lnSpc>
                <a:spcPct val="80000"/>
              </a:lnSpc>
            </a:pPr>
            <a:r>
              <a:rPr lang="en-US" sz="2400" dirty="0"/>
              <a:t>Braille readers</a:t>
            </a:r>
          </a:p>
          <a:p>
            <a:pPr marL="223688">
              <a:lnSpc>
                <a:spcPct val="80000"/>
              </a:lnSpc>
            </a:pPr>
            <a:r>
              <a:rPr lang="en-US" sz="2400" dirty="0"/>
              <a:t>Text browsers directing content to speech synthesizers</a:t>
            </a:r>
          </a:p>
          <a:p>
            <a:pPr marL="223688">
              <a:lnSpc>
                <a:spcPct val="80000"/>
              </a:lnSpc>
            </a:pPr>
            <a:r>
              <a:rPr lang="en-US" sz="2400" dirty="0"/>
              <a:t>Screen magnifiers (</a:t>
            </a:r>
            <a:r>
              <a:rPr lang="en-US" sz="2400" dirty="0" err="1"/>
              <a:t>ZoomText</a:t>
            </a:r>
            <a:r>
              <a:rPr lang="en-US" sz="2400" dirty="0"/>
              <a:t> and others)</a:t>
            </a:r>
          </a:p>
          <a:p>
            <a:pPr marL="223688">
              <a:lnSpc>
                <a:spcPct val="80000"/>
              </a:lnSpc>
            </a:pPr>
            <a:r>
              <a:rPr lang="en-US" sz="2400" dirty="0"/>
              <a:t>Large monitors, low resolution (&lt; 640x480)</a:t>
            </a:r>
          </a:p>
          <a:p>
            <a:pPr marL="223688">
              <a:lnSpc>
                <a:spcPct val="80000"/>
              </a:lnSpc>
            </a:pPr>
            <a:r>
              <a:rPr lang="en-US" sz="2400" dirty="0"/>
              <a:t>Personal style sheets (font sizes &amp; </a:t>
            </a:r>
            <a:r>
              <a:rPr lang="en-US" sz="2400" dirty="0" err="1"/>
              <a:t>colour</a:t>
            </a:r>
            <a:r>
              <a:rPr lang="en-US" sz="2400" dirty="0"/>
              <a:t> combinations)</a:t>
            </a:r>
            <a:endParaRPr lang="en-AU" sz="2400" dirty="0"/>
          </a:p>
          <a:p>
            <a:pPr>
              <a:lnSpc>
                <a:spcPct val="80000"/>
              </a:lnSpc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497897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cap="none" dirty="0"/>
              <a:t>PROBLEMS FOR VISUAL IMPAIRMENTS</a:t>
            </a:r>
            <a:endParaRPr lang="en-AU" cap="none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581192" y="2180496"/>
            <a:ext cx="11029615" cy="4375049"/>
          </a:xfrm>
        </p:spPr>
        <p:txBody>
          <a:bodyPr anchor="t">
            <a:normAutofit fontScale="70000" lnSpcReduction="20000"/>
          </a:bodyPr>
          <a:lstStyle/>
          <a:p>
            <a:r>
              <a:rPr lang="en-US" sz="3400" b="1" dirty="0"/>
              <a:t>I</a:t>
            </a:r>
            <a:r>
              <a:rPr lang="en-AU" sz="3400" b="1" dirty="0"/>
              <a:t>mages that do not have alt text </a:t>
            </a:r>
          </a:p>
          <a:p>
            <a:r>
              <a:rPr lang="en-US" sz="3400" dirty="0"/>
              <a:t>Complex</a:t>
            </a:r>
            <a:r>
              <a:rPr lang="en-AU" sz="3400" dirty="0"/>
              <a:t> images (e.g. graphs or charts) that are not adequately described </a:t>
            </a:r>
          </a:p>
          <a:p>
            <a:r>
              <a:rPr lang="en-US" sz="3400" dirty="0"/>
              <a:t>V</a:t>
            </a:r>
            <a:r>
              <a:rPr lang="en-AU" sz="3400" dirty="0" err="1"/>
              <a:t>ideo</a:t>
            </a:r>
            <a:r>
              <a:rPr lang="en-AU" sz="3400" dirty="0"/>
              <a:t> that is not described in text or audio</a:t>
            </a:r>
          </a:p>
          <a:p>
            <a:r>
              <a:rPr lang="en-US" sz="3400" dirty="0"/>
              <a:t>Tables</a:t>
            </a:r>
            <a:r>
              <a:rPr lang="en-AU" sz="3400" dirty="0"/>
              <a:t> that do not make sense when read serially (in a cell-by-cell or "linear" mode) </a:t>
            </a:r>
          </a:p>
          <a:p>
            <a:r>
              <a:rPr lang="en-US" sz="3400" dirty="0"/>
              <a:t>Forms</a:t>
            </a:r>
            <a:r>
              <a:rPr lang="en-AU" sz="3400" dirty="0"/>
              <a:t> that cannot be tabbed through in a logical sequence or that are poorly labelled</a:t>
            </a:r>
            <a:endParaRPr lang="en-US" sz="3400" dirty="0"/>
          </a:p>
          <a:p>
            <a:r>
              <a:rPr lang="en-US" sz="3400" dirty="0"/>
              <a:t>Document</a:t>
            </a:r>
            <a:r>
              <a:rPr lang="en-AU" sz="3400" dirty="0"/>
              <a:t> formats that may be difficult for screen reader</a:t>
            </a:r>
            <a:r>
              <a:rPr lang="en-US" sz="3400" dirty="0"/>
              <a:t>s</a:t>
            </a:r>
            <a:r>
              <a:rPr lang="en-AU" sz="3400" dirty="0"/>
              <a:t> to interpret</a:t>
            </a:r>
          </a:p>
          <a:p>
            <a:r>
              <a:rPr lang="en-AU" sz="3400" dirty="0"/>
              <a:t>Web pages or images, that have poor contrast, and whose contrast cannot be easily changed through user override of author style sheets</a:t>
            </a:r>
            <a:endParaRPr lang="en-US" sz="3400" dirty="0"/>
          </a:p>
          <a:p>
            <a:pPr>
              <a:lnSpc>
                <a:spcPct val="60000"/>
              </a:lnSpc>
            </a:pP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2254817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785874-B91C-40F2-9DF4-3853E51C68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Consider hearing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78772E1-FDAF-4F63-ACAD-6B64D46640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610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cap="none" dirty="0"/>
              <a:t>HEARING IMPAIRMENTS</a:t>
            </a:r>
            <a:endParaRPr lang="en-AU" cap="none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Deafness</a:t>
            </a:r>
          </a:p>
          <a:p>
            <a:pPr marL="547688" lvl="1"/>
            <a:r>
              <a:rPr lang="en-US" sz="2400" dirty="0"/>
              <a:t>Deaf community is a linguistic community</a:t>
            </a:r>
          </a:p>
          <a:p>
            <a:pPr marL="822325" lvl="2" indent="-228600"/>
            <a:r>
              <a:rPr lang="en-US" sz="2400" dirty="0"/>
              <a:t>First language is sign language</a:t>
            </a:r>
          </a:p>
          <a:p>
            <a:r>
              <a:rPr lang="en-US" sz="2400" dirty="0"/>
              <a:t>Hard of hearing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7934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BE186-EAA8-466B-A71D-15EE2E6DE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for hearing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E5996-34DB-45C3-A925-401D82681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547688" lvl="1"/>
            <a:r>
              <a:rPr lang="en-US" sz="2400" dirty="0"/>
              <a:t>Use of long sentences, uncommon or sophisticated vocabulary</a:t>
            </a:r>
          </a:p>
          <a:p>
            <a:pPr marL="547688" lvl="1"/>
            <a:r>
              <a:rPr lang="en-US" sz="2400" dirty="0"/>
              <a:t>Lack</a:t>
            </a:r>
            <a:r>
              <a:rPr lang="en-AU" sz="2400" dirty="0"/>
              <a:t> of captions or transcripts of audio on the Web </a:t>
            </a:r>
          </a:p>
          <a:p>
            <a:pPr marL="547688" lvl="1"/>
            <a:r>
              <a:rPr lang="en-US" sz="2400" dirty="0"/>
              <a:t>Lack</a:t>
            </a:r>
            <a:r>
              <a:rPr lang="en-AU" sz="2400" dirty="0"/>
              <a:t> of content-related images in pages full of text, which can slow comprehension for people whose first language may be a sign language instead of a written/spoken language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93382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3C1915-9478-41A3-BF29-21F4669857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Consider other issues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F9FF03B-E8CC-4211-8398-611EDBB2AD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4920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cap="none" dirty="0"/>
              <a:t>SEIZURES</a:t>
            </a:r>
            <a:endParaRPr lang="en-AU" cap="none" dirty="0"/>
          </a:p>
        </p:txBody>
      </p:sp>
      <p:sp>
        <p:nvSpPr>
          <p:cNvPr id="243715" name="Rectangle 3"/>
          <p:cNvSpPr>
            <a:spLocks noGrp="1" noChangeArrowheads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Seizure disorders</a:t>
            </a:r>
          </a:p>
          <a:p>
            <a:r>
              <a:rPr lang="en-US" sz="2400" dirty="0"/>
              <a:t>Triggered</a:t>
            </a:r>
            <a:r>
              <a:rPr lang="en-AU" sz="2400" dirty="0"/>
              <a:t> by visual flickering or audio signals at a certain frequency</a:t>
            </a:r>
            <a:endParaRPr lang="en-US" sz="2400" dirty="0"/>
          </a:p>
          <a:p>
            <a:r>
              <a:rPr lang="en-AU" sz="2400" dirty="0"/>
              <a:t>To use the Web, people with seizure disorders may need to turn off animations, blinking text, or certain frequencies of audio</a:t>
            </a:r>
          </a:p>
        </p:txBody>
      </p:sp>
    </p:spTree>
    <p:extLst>
      <p:ext uri="{BB962C8B-B14F-4D97-AF65-F5344CB8AC3E}">
        <p14:creationId xmlns:p14="http://schemas.microsoft.com/office/powerpoint/2010/main" val="3249535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Accessibility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sz="2800" dirty="0"/>
              <a:t>“The power of the Web is in its universality.</a:t>
            </a:r>
            <a:br>
              <a:rPr lang="en-GB" sz="2800" dirty="0"/>
            </a:br>
            <a:r>
              <a:rPr lang="en-GB" sz="2800" b="1" dirty="0"/>
              <a:t>Access</a:t>
            </a:r>
            <a:r>
              <a:rPr lang="en-GB" sz="2800" dirty="0"/>
              <a:t> by everyone </a:t>
            </a:r>
            <a:r>
              <a:rPr lang="en-GB" sz="2800" b="1" dirty="0"/>
              <a:t>regardless of disability </a:t>
            </a:r>
            <a:r>
              <a:rPr lang="en-GB" sz="2800" dirty="0"/>
              <a:t>is an </a:t>
            </a:r>
            <a:r>
              <a:rPr lang="en-GB" sz="2800" b="1" dirty="0"/>
              <a:t>essential</a:t>
            </a:r>
            <a:r>
              <a:rPr lang="en-GB" sz="2800" dirty="0"/>
              <a:t> aspect.”</a:t>
            </a:r>
          </a:p>
          <a:p>
            <a:pPr marL="0" indent="0" algn="ctr">
              <a:buNone/>
            </a:pPr>
            <a:br>
              <a:rPr lang="en-GB" sz="2800" dirty="0"/>
            </a:br>
            <a:r>
              <a:rPr lang="en-GB" sz="2800" dirty="0"/>
              <a:t>Tim Berners-Lee, W3C Director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11783398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Cognitive impairments - Dyslexia / Dyscalculia</a:t>
            </a:r>
            <a:endParaRPr lang="en-AU" cap="none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idx="1"/>
          </p:nvPr>
        </p:nvSpPr>
        <p:spPr>
          <a:xfrm>
            <a:off x="581192" y="2180496"/>
            <a:ext cx="11029615" cy="4178101"/>
          </a:xfrm>
        </p:spPr>
        <p:txBody>
          <a:bodyPr anchor="t">
            <a:normAutofit lnSpcReduction="10000"/>
          </a:bodyPr>
          <a:lstStyle/>
          <a:p>
            <a:pPr marL="418950" indent="-285750"/>
            <a:r>
              <a:rPr lang="en-US" sz="2600" dirty="0"/>
              <a:t>Difficulty</a:t>
            </a:r>
            <a:r>
              <a:rPr lang="en-AU" sz="2600" dirty="0"/>
              <a:t> processing written </a:t>
            </a:r>
            <a:r>
              <a:rPr lang="en-US" sz="2600" dirty="0"/>
              <a:t>or spoken language</a:t>
            </a:r>
            <a:r>
              <a:rPr lang="en-AU" sz="2600" dirty="0"/>
              <a:t>, or numbers when read visually or heard</a:t>
            </a:r>
            <a:endParaRPr lang="en-US" sz="2600" dirty="0"/>
          </a:p>
          <a:p>
            <a:pPr marL="418950" indent="-285750"/>
            <a:r>
              <a:rPr lang="en-US" sz="2600" dirty="0"/>
              <a:t>M</a:t>
            </a:r>
            <a:r>
              <a:rPr lang="en-AU" sz="2600" dirty="0"/>
              <a:t>ay rely on getting information in several ways at the same time (e.g. pictures / animation and text)</a:t>
            </a:r>
          </a:p>
          <a:p>
            <a:pPr marL="418950" indent="-285750"/>
            <a:r>
              <a:rPr lang="en-AU" sz="2600" dirty="0"/>
              <a:t>Provide alt text that can be converted to audio to supplement visuals</a:t>
            </a:r>
            <a:endParaRPr lang="en-US" sz="2600" dirty="0"/>
          </a:p>
          <a:p>
            <a:pPr marL="418950" indent="-285750"/>
            <a:r>
              <a:rPr lang="en-US" sz="2600" dirty="0"/>
              <a:t>Don’t use unnecessarily complex language</a:t>
            </a:r>
          </a:p>
          <a:p>
            <a:pPr marL="418950" lvl="1" indent="-285750"/>
            <a:r>
              <a:rPr lang="en-US" sz="2600" dirty="0"/>
              <a:t>Complex sentence structures</a:t>
            </a:r>
          </a:p>
          <a:p>
            <a:pPr marL="418950" lvl="1" indent="-285750"/>
            <a:r>
              <a:rPr lang="en-US" sz="2600" dirty="0"/>
              <a:t>Use of long words or sophisticated language</a:t>
            </a:r>
          </a:p>
        </p:txBody>
      </p:sp>
    </p:spTree>
    <p:extLst>
      <p:ext uri="{BB962C8B-B14F-4D97-AF65-F5344CB8AC3E}">
        <p14:creationId xmlns:p14="http://schemas.microsoft.com/office/powerpoint/2010/main" val="18544098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9C224-3B6A-4606-8175-A424FBD6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Motor / Motability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39680-D8EB-4A19-B846-667D45E74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GB" sz="2400" dirty="0"/>
              <a:t>Without use of hands / arms</a:t>
            </a:r>
          </a:p>
          <a:p>
            <a:r>
              <a:rPr lang="en-GB" sz="2400" dirty="0"/>
              <a:t>Muscular / skeletal conditions</a:t>
            </a:r>
          </a:p>
          <a:p>
            <a:endParaRPr lang="en-GB" sz="2400" dirty="0"/>
          </a:p>
          <a:p>
            <a:r>
              <a:rPr lang="en-GB" sz="2400" dirty="0"/>
              <a:t>Must be able to navigate without a mouse / touch</a:t>
            </a:r>
          </a:p>
        </p:txBody>
      </p:sp>
    </p:spTree>
    <p:extLst>
      <p:ext uri="{BB962C8B-B14F-4D97-AF65-F5344CB8AC3E}">
        <p14:creationId xmlns:p14="http://schemas.microsoft.com/office/powerpoint/2010/main" val="3917142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E7C7DC-139C-4071-9A18-F8CE51C547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Tips and testing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0291019-DD06-4BE4-B7C5-758BBDCC7B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8573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GB" cap="none" dirty="0"/>
              <a:t>ACCESSIBILITY MEANS DULL</a:t>
            </a:r>
          </a:p>
        </p:txBody>
      </p:sp>
      <p:sp>
        <p:nvSpPr>
          <p:cNvPr id="110595" name="Rectangle 3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WRONG!!!!!!</a:t>
            </a:r>
          </a:p>
          <a:p>
            <a:r>
              <a:rPr lang="en-US" sz="2800" dirty="0"/>
              <a:t>An accessible page is NOT a dull, plain boring text</a:t>
            </a:r>
            <a:endParaRPr lang="en-GB" sz="2800" dirty="0"/>
          </a:p>
          <a:p>
            <a:pPr lvl="1"/>
            <a:r>
              <a:rPr lang="en-GB" sz="2800" dirty="0"/>
              <a:t>WAI (</a:t>
            </a:r>
            <a:r>
              <a:rPr lang="en-GB" sz="2800" dirty="0">
                <a:hlinkClick r:id="rId3"/>
              </a:rPr>
              <a:t>www.w3.org</a:t>
            </a:r>
            <a:r>
              <a:rPr lang="en-GB" sz="2800" dirty="0"/>
              <a:t>) guidelines tell you how to do things accessibly, they don’t say “Don’t do it”</a:t>
            </a:r>
          </a:p>
          <a:p>
            <a:pPr lvl="1"/>
            <a:r>
              <a:rPr lang="en-GB" sz="2800" dirty="0"/>
              <a:t>Web accessibility is not about </a:t>
            </a:r>
            <a:r>
              <a:rPr lang="en-GB" sz="2800" b="1" dirty="0"/>
              <a:t>restricting</a:t>
            </a:r>
            <a:r>
              <a:rPr lang="en-GB" sz="2800" dirty="0"/>
              <a:t> your design; it's about </a:t>
            </a:r>
            <a:r>
              <a:rPr lang="en-GB" sz="2800" b="1" dirty="0"/>
              <a:t>enhancing</a:t>
            </a:r>
            <a:r>
              <a:rPr lang="en-GB" sz="2800" dirty="0"/>
              <a:t> it! </a:t>
            </a:r>
          </a:p>
        </p:txBody>
      </p:sp>
    </p:spTree>
    <p:extLst>
      <p:ext uri="{BB962C8B-B14F-4D97-AF65-F5344CB8AC3E}">
        <p14:creationId xmlns:p14="http://schemas.microsoft.com/office/powerpoint/2010/main" val="34120843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Accessibility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039815"/>
            <a:ext cx="11029615" cy="4656407"/>
          </a:xfrm>
        </p:spPr>
        <p:txBody>
          <a:bodyPr anchor="t">
            <a:noAutofit/>
          </a:bodyPr>
          <a:lstStyle/>
          <a:p>
            <a:r>
              <a:rPr lang="en-GB" sz="2400" dirty="0"/>
              <a:t>Validate the HTML and CSS</a:t>
            </a:r>
          </a:p>
          <a:p>
            <a:r>
              <a:rPr lang="en-GB" sz="2400" dirty="0"/>
              <a:t>WAVE Testing</a:t>
            </a:r>
          </a:p>
          <a:p>
            <a:pPr lvl="1"/>
            <a:r>
              <a:rPr lang="en-GB" sz="2400" dirty="0">
                <a:hlinkClick r:id="rId2"/>
              </a:rPr>
              <a:t>http://wave.webaim.org/</a:t>
            </a:r>
            <a:r>
              <a:rPr lang="en-GB" sz="2400" dirty="0"/>
              <a:t> </a:t>
            </a:r>
          </a:p>
          <a:p>
            <a:pPr lvl="1"/>
            <a:r>
              <a:rPr lang="en-GB" sz="2400" dirty="0"/>
              <a:t>Chrome extension </a:t>
            </a:r>
            <a:r>
              <a:rPr lang="en-GB" sz="2400" dirty="0">
                <a:hlinkClick r:id="rId3"/>
              </a:rPr>
              <a:t>https://chrome.google.com/webstore/detail/wave-evaluation-tool/jbbplnpkjmmeebjpijfedlgcdilocofh/related</a:t>
            </a:r>
            <a:endParaRPr lang="en-GB" sz="2400" dirty="0"/>
          </a:p>
          <a:p>
            <a:r>
              <a:rPr lang="en-GB" sz="2400" dirty="0"/>
              <a:t>Test the colours for colour blindness</a:t>
            </a:r>
          </a:p>
          <a:p>
            <a:pPr lvl="1"/>
            <a:r>
              <a:rPr lang="en-GB" sz="2400" dirty="0"/>
              <a:t>Take a screen shot and test in one of the testers</a:t>
            </a:r>
          </a:p>
          <a:p>
            <a:r>
              <a:rPr lang="en-GB" sz="2600" dirty="0"/>
              <a:t>Colour contrast checker - </a:t>
            </a:r>
            <a:r>
              <a:rPr lang="en-GB" sz="2600" dirty="0">
                <a:hlinkClick r:id="rId4"/>
              </a:rPr>
              <a:t>https://webaim.org/resources/contrastchecker/</a:t>
            </a:r>
            <a:r>
              <a:rPr lang="en-GB" sz="2600" dirty="0"/>
              <a:t> </a:t>
            </a:r>
          </a:p>
          <a:p>
            <a:r>
              <a:rPr lang="en-GB" sz="2400" dirty="0"/>
              <a:t>Lighthouse Testing  - dev tools audit</a:t>
            </a:r>
          </a:p>
        </p:txBody>
      </p:sp>
    </p:spTree>
    <p:extLst>
      <p:ext uri="{BB962C8B-B14F-4D97-AF65-F5344CB8AC3E}">
        <p14:creationId xmlns:p14="http://schemas.microsoft.com/office/powerpoint/2010/main" val="15735898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B18D9-24A3-4B4F-83AD-4A35F8CEF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802E7-DF86-48B7-9777-3688A9A0F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GB" sz="2400" dirty="0">
                <a:hlinkClick r:id="rId2"/>
              </a:rPr>
              <a:t>https://developers.google.com/web/fundamentals/accessibility/</a:t>
            </a:r>
            <a:r>
              <a:rPr lang="en-GB" sz="2400" dirty="0"/>
              <a:t> </a:t>
            </a:r>
          </a:p>
          <a:p>
            <a:r>
              <a:rPr lang="en-GB" sz="2400" dirty="0">
                <a:hlinkClick r:id="rId3"/>
              </a:rPr>
              <a:t>https://developer.mozilla.org/en-US/docs/Web/Accessibility</a:t>
            </a:r>
            <a:r>
              <a:rPr lang="en-GB" sz="2400" dirty="0"/>
              <a:t> </a:t>
            </a:r>
          </a:p>
          <a:p>
            <a:r>
              <a:rPr lang="en-GB" sz="2400" dirty="0">
                <a:hlinkClick r:id="rId4"/>
              </a:rPr>
              <a:t>https://webaim.org/</a:t>
            </a:r>
            <a:r>
              <a:rPr lang="en-GB" sz="2400" dirty="0"/>
              <a:t> / </a:t>
            </a:r>
            <a:r>
              <a:rPr lang="en-GB" sz="2400" dirty="0">
                <a:hlinkClick r:id="rId5"/>
              </a:rPr>
              <a:t>http://webaim.org/intro/</a:t>
            </a:r>
            <a:r>
              <a:rPr lang="en-GB" sz="2400" dirty="0"/>
              <a:t> </a:t>
            </a:r>
          </a:p>
          <a:p>
            <a:r>
              <a:rPr lang="en-GB" sz="2400" dirty="0"/>
              <a:t>Infographic - </a:t>
            </a:r>
            <a:r>
              <a:rPr lang="en-GB" sz="2400" dirty="0">
                <a:hlinkClick r:id="rId6"/>
              </a:rPr>
              <a:t>https://www.abrightclearweb.com/web-accessibility-in-the-uk/</a:t>
            </a:r>
            <a:r>
              <a:rPr lang="en-GB" sz="2400" dirty="0"/>
              <a:t>  </a:t>
            </a:r>
          </a:p>
          <a:p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67652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Web Accessibility is a Marketplace Issue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sz="2600" dirty="0"/>
              <a:t>At least 10% of the population in most countries has disabilities; </a:t>
            </a:r>
          </a:p>
          <a:p>
            <a:pPr lvl="1"/>
            <a:r>
              <a:rPr lang="en-GB" sz="2600" dirty="0"/>
              <a:t>visual, auditory, physical, speech, cognitive, and neurological disabilities can all affect access to the Web</a:t>
            </a:r>
          </a:p>
          <a:p>
            <a:r>
              <a:rPr lang="en-GB" sz="2600" dirty="0"/>
              <a:t>Average age of population in many countries is increasing; </a:t>
            </a:r>
          </a:p>
          <a:p>
            <a:pPr lvl="1"/>
            <a:r>
              <a:rPr lang="en-GB" sz="2600" dirty="0"/>
              <a:t>aging sometimes results in combinations of accessibility issues;</a:t>
            </a:r>
          </a:p>
          <a:p>
            <a:pPr lvl="1"/>
            <a:r>
              <a:rPr lang="en-GB" sz="2600" dirty="0"/>
              <a:t>vision &amp; hearing changes, changes in dexterity &amp; memory.</a:t>
            </a:r>
          </a:p>
          <a:p>
            <a:r>
              <a:rPr lang="en-US" sz="2600" dirty="0"/>
              <a:t>Some of us become temporarily disabled due to accident or illness</a:t>
            </a:r>
            <a:endParaRPr lang="en-GB" sz="2600" dirty="0"/>
          </a:p>
          <a:p>
            <a:r>
              <a:rPr lang="en-GB" sz="2600" dirty="0"/>
              <a:t>Few organizations can afford to deliberately miss this market sector.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8508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sz="4000" dirty="0"/>
            </a:br>
            <a:r>
              <a:rPr lang="en-GB" sz="4000" dirty="0"/>
              <a:t>Disabilities == Different abilities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44842"/>
            <a:ext cx="9905999" cy="3946359"/>
          </a:xfrm>
        </p:spPr>
        <p:txBody>
          <a:bodyPr anchor="t">
            <a:normAutofit fontScale="77500" lnSpcReduction="20000"/>
          </a:bodyPr>
          <a:lstStyle/>
          <a:p>
            <a:r>
              <a:rPr lang="en-GB" sz="2800" dirty="0"/>
              <a:t>visual disabilities</a:t>
            </a:r>
          </a:p>
          <a:p>
            <a:pPr lvl="1"/>
            <a:r>
              <a:rPr lang="en-GB" sz="2800" dirty="0"/>
              <a:t>blindness</a:t>
            </a:r>
          </a:p>
          <a:p>
            <a:pPr lvl="1"/>
            <a:r>
              <a:rPr lang="en-GB" sz="2800" dirty="0"/>
              <a:t>low vision</a:t>
            </a:r>
          </a:p>
          <a:p>
            <a:pPr lvl="1"/>
            <a:r>
              <a:rPr lang="en-GB" sz="2800" dirty="0"/>
              <a:t>colour blindness</a:t>
            </a:r>
          </a:p>
          <a:p>
            <a:r>
              <a:rPr lang="en-GB" sz="2800" dirty="0"/>
              <a:t>hearing impairments</a:t>
            </a:r>
          </a:p>
          <a:p>
            <a:pPr lvl="1"/>
            <a:r>
              <a:rPr lang="en-GB" sz="2800" dirty="0"/>
              <a:t>deafness</a:t>
            </a:r>
          </a:p>
          <a:p>
            <a:pPr lvl="1"/>
            <a:r>
              <a:rPr lang="en-GB" sz="2800" dirty="0"/>
              <a:t>hard of hearing</a:t>
            </a:r>
          </a:p>
          <a:p>
            <a:r>
              <a:rPr lang="en-GB" sz="2800" dirty="0"/>
              <a:t>physical disabilities</a:t>
            </a:r>
          </a:p>
          <a:p>
            <a:pPr lvl="1"/>
            <a:r>
              <a:rPr lang="en-GB" sz="2800" dirty="0"/>
              <a:t>motor disabilities</a:t>
            </a:r>
          </a:p>
          <a:p>
            <a:pPr lvl="1"/>
            <a:endParaRPr lang="en-GB" sz="8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A2C2C5-C542-4C14-841F-608471393344}"/>
              </a:ext>
            </a:extLst>
          </p:cNvPr>
          <p:cNvSpPr/>
          <p:nvPr/>
        </p:nvSpPr>
        <p:spPr>
          <a:xfrm>
            <a:off x="5743073" y="1649813"/>
            <a:ext cx="6096000" cy="3347198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80000"/>
              </a:lnSpc>
            </a:pPr>
            <a:endParaRPr lang="en-GB" sz="2200" dirty="0"/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sz="2200" dirty="0"/>
              <a:t>cognitive and neurological disabilities</a:t>
            </a:r>
          </a:p>
          <a:p>
            <a:pPr marL="1051560" lvl="2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sz="2200" dirty="0"/>
              <a:t>dyslexia and dyscalculia</a:t>
            </a:r>
          </a:p>
          <a:p>
            <a:pPr marL="1051560" lvl="2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sz="2200" dirty="0"/>
              <a:t>attention deficit disorder</a:t>
            </a:r>
          </a:p>
          <a:p>
            <a:pPr marL="1051560" lvl="2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sz="2200" dirty="0"/>
              <a:t>intellectual disabilities</a:t>
            </a:r>
          </a:p>
          <a:p>
            <a:pPr marL="1051560" lvl="2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sz="2200" dirty="0"/>
              <a:t>memory impairments</a:t>
            </a:r>
          </a:p>
          <a:p>
            <a:pPr marL="1051560" lvl="2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sz="2200" dirty="0"/>
              <a:t>mental health disabilities</a:t>
            </a:r>
          </a:p>
          <a:p>
            <a:pPr marL="1051560" lvl="2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sz="2200" dirty="0"/>
              <a:t>seizure disorders</a:t>
            </a:r>
          </a:p>
          <a:p>
            <a:pPr marL="708660" lvl="2">
              <a:lnSpc>
                <a:spcPct val="80000"/>
              </a:lnSpc>
            </a:pPr>
            <a:endParaRPr lang="en-GB" sz="2200" dirty="0"/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sz="2200" dirty="0"/>
              <a:t>multiple disabilities</a:t>
            </a:r>
          </a:p>
          <a:p>
            <a:pPr>
              <a:lnSpc>
                <a:spcPct val="80000"/>
              </a:lnSpc>
            </a:pPr>
            <a:endParaRPr lang="en-GB" sz="2200" dirty="0"/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sz="2200" dirty="0"/>
              <a:t>aging-related condition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23175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cap="none" dirty="0"/>
              <a:t>SO…THESE CAN EFFECT OUR ACCESS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 anchor="t">
            <a:normAutofit fontScale="70000" lnSpcReduction="20000"/>
          </a:bodyPr>
          <a:lstStyle/>
          <a:p>
            <a:pPr marL="547688" lvl="1"/>
            <a:r>
              <a:rPr lang="en-GB" sz="2800" dirty="0"/>
              <a:t>Mobile connections</a:t>
            </a:r>
          </a:p>
          <a:p>
            <a:pPr marL="547688" lvl="1"/>
            <a:r>
              <a:rPr lang="en-US" sz="2800" dirty="0"/>
              <a:t>Slow Internet Connection</a:t>
            </a:r>
          </a:p>
          <a:p>
            <a:pPr marL="547688" lvl="1"/>
            <a:r>
              <a:rPr lang="en-US" sz="2800" dirty="0"/>
              <a:t>Old / New Browser</a:t>
            </a:r>
          </a:p>
          <a:p>
            <a:pPr marL="547688" lvl="1"/>
            <a:r>
              <a:rPr lang="en-US" sz="2800" dirty="0"/>
              <a:t>Missing Plug-ins</a:t>
            </a:r>
          </a:p>
          <a:p>
            <a:pPr marL="547688" lvl="1"/>
            <a:r>
              <a:rPr lang="en-US" sz="2800" dirty="0"/>
              <a:t>No Speakers / Noisy Environment</a:t>
            </a:r>
          </a:p>
          <a:p>
            <a:pPr marL="547688" lvl="1"/>
            <a:r>
              <a:rPr lang="en-US" sz="2800" dirty="0"/>
              <a:t>Small Display / Mobile Device</a:t>
            </a:r>
          </a:p>
          <a:p>
            <a:pPr marL="547688" lvl="1"/>
            <a:r>
              <a:rPr lang="en-US" sz="2800" dirty="0"/>
              <a:t>Eyes Busy / Hands Busy</a:t>
            </a:r>
          </a:p>
          <a:p>
            <a:pPr marL="547688" lvl="1"/>
            <a:r>
              <a:rPr lang="en-GB" sz="2800" dirty="0"/>
              <a:t>Language</a:t>
            </a:r>
          </a:p>
          <a:p>
            <a:pPr marL="547688" lvl="1"/>
            <a:r>
              <a:rPr lang="en-GB" sz="2800" dirty="0"/>
              <a:t>Computer / Mobile power / capabilities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9855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01AA-DCA0-42F1-BF76-EFD8CA506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can we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A1F04-BF2E-4C46-907F-376018270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38668"/>
          </a:xfrm>
        </p:spPr>
        <p:txBody>
          <a:bodyPr anchor="t">
            <a:normAutofit/>
          </a:bodyPr>
          <a:lstStyle/>
          <a:p>
            <a:r>
              <a:rPr lang="en-GB" sz="3100" dirty="0"/>
              <a:t>To help the people with disabilities</a:t>
            </a:r>
          </a:p>
          <a:p>
            <a:r>
              <a:rPr lang="en-GB" sz="3100" dirty="0"/>
              <a:t>To help everyone</a:t>
            </a:r>
          </a:p>
          <a:p>
            <a:r>
              <a:rPr lang="en-GB" sz="3100" dirty="0"/>
              <a:t>Your watching - </a:t>
            </a:r>
            <a:r>
              <a:rPr lang="en-GB" sz="3100" dirty="0">
                <a:hlinkClick r:id="rId2"/>
              </a:rPr>
              <a:t>https://www.youtube.com/watch?v=3f31oufqFSM</a:t>
            </a:r>
            <a:endParaRPr lang="en-GB" sz="3100" dirty="0"/>
          </a:p>
          <a:p>
            <a:endParaRPr lang="en-GB" sz="3100" dirty="0"/>
          </a:p>
          <a:p>
            <a:r>
              <a:rPr lang="en-GB" sz="3100" dirty="0"/>
              <a:t>Good code</a:t>
            </a:r>
          </a:p>
          <a:p>
            <a:r>
              <a:rPr lang="en-GB" sz="3100" dirty="0"/>
              <a:t>Test your sites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7814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48B91F-3177-4389-8D57-B8CE5FB71F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Why should we bother?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D361CE3-6AE1-4FA9-AEED-3FF773ED88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240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Why? (According to W3C (2018))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2129171"/>
            <a:ext cx="9905999" cy="4728829"/>
          </a:xfrm>
        </p:spPr>
        <p:txBody>
          <a:bodyPr anchor="t">
            <a:normAutofit fontScale="77500" lnSpcReduction="20000"/>
          </a:bodyPr>
          <a:lstStyle/>
          <a:p>
            <a:r>
              <a:rPr lang="en-GB" dirty="0"/>
              <a:t>The Web must be accessible to provide equal access and equal opportunity to people with diverse abilities. Indeed, the </a:t>
            </a:r>
            <a:r>
              <a:rPr lang="en-GB" dirty="0">
                <a:hlinkClick r:id="rId2"/>
              </a:rPr>
              <a:t>UN Convention on the Rights of Persons with Disabilities</a:t>
            </a:r>
            <a:r>
              <a:rPr lang="en-GB" dirty="0"/>
              <a:t> recognizes access to information and communications technologies, including the Web, as </a:t>
            </a:r>
            <a:r>
              <a:rPr lang="en-GB" b="1" dirty="0"/>
              <a:t>a basic human right</a:t>
            </a:r>
            <a:r>
              <a:rPr lang="en-GB" dirty="0"/>
              <a:t>.</a:t>
            </a:r>
          </a:p>
          <a:p>
            <a:r>
              <a:rPr lang="en-GB" b="1" dirty="0"/>
              <a:t>Accessibility supports social inclusion</a:t>
            </a:r>
            <a:r>
              <a:rPr lang="en-GB" dirty="0"/>
              <a:t> for people with disabilities as well as others, such as older people, people in rural areas, and people in developing countries.</a:t>
            </a:r>
          </a:p>
          <a:p>
            <a:r>
              <a:rPr lang="en-GB" dirty="0"/>
              <a:t>Accessibility also benefits people without disabilities. </a:t>
            </a:r>
          </a:p>
          <a:p>
            <a:r>
              <a:rPr lang="en-GB" b="1" dirty="0"/>
              <a:t>There is also a strong business case for accessibility.</a:t>
            </a:r>
            <a:r>
              <a:rPr lang="en-GB" dirty="0"/>
              <a:t> Accessibility overlaps with other best practices such as </a:t>
            </a:r>
            <a:r>
              <a:rPr lang="en-GB" dirty="0">
                <a:hlinkClick r:id="rId3"/>
              </a:rPr>
              <a:t>mobile web design</a:t>
            </a:r>
            <a:r>
              <a:rPr lang="en-GB" dirty="0"/>
              <a:t>, device independence, multi-modal interaction, usability, </a:t>
            </a:r>
            <a:r>
              <a:rPr lang="en-GB" dirty="0">
                <a:hlinkClick r:id="rId4"/>
              </a:rPr>
              <a:t>design for older users</a:t>
            </a:r>
            <a:r>
              <a:rPr lang="en-GB" dirty="0"/>
              <a:t>, and </a:t>
            </a:r>
            <a:r>
              <a:rPr lang="en-GB" dirty="0">
                <a:hlinkClick r:id="rId5"/>
              </a:rPr>
              <a:t>search engine optimization (SEO)</a:t>
            </a:r>
            <a:r>
              <a:rPr lang="en-GB" dirty="0"/>
              <a:t>. Case studies show that accessible websites have better search results, reduced maintenance costs, and increased audience reach, among other benefits. </a:t>
            </a:r>
            <a:r>
              <a:rPr lang="en-GB" dirty="0">
                <a:hlinkClick r:id="rId6"/>
              </a:rPr>
              <a:t>Developing a Web Accessibility Business Case for Your Organization</a:t>
            </a:r>
            <a:r>
              <a:rPr lang="en-GB" dirty="0"/>
              <a:t> details the benefits of web accessibility.</a:t>
            </a:r>
          </a:p>
          <a:p>
            <a:r>
              <a:rPr lang="en-GB" dirty="0"/>
              <a:t>http://www.w3.org/standards/webdesign/accessibility</a:t>
            </a:r>
          </a:p>
        </p:txBody>
      </p:sp>
    </p:spTree>
    <p:extLst>
      <p:ext uri="{BB962C8B-B14F-4D97-AF65-F5344CB8AC3E}">
        <p14:creationId xmlns:p14="http://schemas.microsoft.com/office/powerpoint/2010/main" val="39634930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A117ECC7E33A4B90134407FE1ABE04" ma:contentTypeVersion="11" ma:contentTypeDescription="Create a new document." ma:contentTypeScope="" ma:versionID="cc7d58445c09b256593e4b2e56e8bded">
  <xsd:schema xmlns:xsd="http://www.w3.org/2001/XMLSchema" xmlns:xs="http://www.w3.org/2001/XMLSchema" xmlns:p="http://schemas.microsoft.com/office/2006/metadata/properties" xmlns:ns3="134222e4-838a-475a-b395-e98d755c8d58" xmlns:ns4="3a0543ac-cf94-484a-851f-ac59fbb78faf" targetNamespace="http://schemas.microsoft.com/office/2006/metadata/properties" ma:root="true" ma:fieldsID="975cfb792c56450db661022a2a371b96" ns3:_="" ns4:_="">
    <xsd:import namespace="134222e4-838a-475a-b395-e98d755c8d58"/>
    <xsd:import namespace="3a0543ac-cf94-484a-851f-ac59fbb78fa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4222e4-838a-475a-b395-e98d755c8d5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0543ac-cf94-484a-851f-ac59fbb78f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DB86E7-1FDE-4AC1-8066-3B637AE49C2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FA70CD4-C3F0-4ECF-A6D2-23C511A1CB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B08F591-F660-4F54-B791-30660A7BBC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34222e4-838a-475a-b395-e98d755c8d58"/>
    <ds:schemaRef ds:uri="3a0543ac-cf94-484a-851f-ac59fbb78f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295</TotalTime>
  <Words>1375</Words>
  <Application>Microsoft Office PowerPoint</Application>
  <PresentationFormat>Widescreen</PresentationFormat>
  <Paragraphs>186</Paragraphs>
  <Slides>35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Century Schoolbook</vt:lpstr>
      <vt:lpstr>Times New Roman</vt:lpstr>
      <vt:lpstr>Trebuchet MS</vt:lpstr>
      <vt:lpstr>Tw Cen MT</vt:lpstr>
      <vt:lpstr>Circuit</vt:lpstr>
      <vt:lpstr>Accessibility</vt:lpstr>
      <vt:lpstr>PowerPoint Presentation</vt:lpstr>
      <vt:lpstr>Accessibility</vt:lpstr>
      <vt:lpstr>Web Accessibility is a Marketplace Issue</vt:lpstr>
      <vt:lpstr> Disabilities == Different abilities </vt:lpstr>
      <vt:lpstr>SO…THESE CAN EFFECT OUR ACCESS</vt:lpstr>
      <vt:lpstr>What can we do</vt:lpstr>
      <vt:lpstr>Why should we bother?</vt:lpstr>
      <vt:lpstr>Why? (According to W3C (2018))</vt:lpstr>
      <vt:lpstr>WHY? – The Law</vt:lpstr>
      <vt:lpstr>Why?</vt:lpstr>
      <vt:lpstr>W3C Guidelines</vt:lpstr>
      <vt:lpstr>About their influence</vt:lpstr>
      <vt:lpstr>Perceivable</vt:lpstr>
      <vt:lpstr>Operable</vt:lpstr>
      <vt:lpstr>Understandable and robust</vt:lpstr>
      <vt:lpstr>The standards</vt:lpstr>
      <vt:lpstr>Consider Colour Blindness</vt:lpstr>
      <vt:lpstr>COLOUR BLIND</vt:lpstr>
      <vt:lpstr>COLOUR BLINDNESS</vt:lpstr>
      <vt:lpstr>PROBLEMS FOR PEOPLE WITH COLOUR BLINDNESS</vt:lpstr>
      <vt:lpstr>Consider blind / poor sight</vt:lpstr>
      <vt:lpstr>TECHNOLOGIES USED</vt:lpstr>
      <vt:lpstr>PROBLEMS FOR VISUAL IMPAIRMENTS</vt:lpstr>
      <vt:lpstr>Consider hearing</vt:lpstr>
      <vt:lpstr>HEARING IMPAIRMENTS</vt:lpstr>
      <vt:lpstr>Problems for hearing issues</vt:lpstr>
      <vt:lpstr>Consider other issues</vt:lpstr>
      <vt:lpstr>SEIZURES</vt:lpstr>
      <vt:lpstr>Cognitive impairments - Dyslexia / Dyscalculia</vt:lpstr>
      <vt:lpstr>Motor / Motability</vt:lpstr>
      <vt:lpstr>Tips and testing</vt:lpstr>
      <vt:lpstr>ACCESSIBILITY MEANS DULL</vt:lpstr>
      <vt:lpstr>Testing Accessibility</vt:lpstr>
      <vt:lpstr>Extra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 and OS</dc:title>
  <dc:creator>KNIGHT Fiona</dc:creator>
  <cp:lastModifiedBy>Umanga Pilapitiya</cp:lastModifiedBy>
  <cp:revision>9</cp:revision>
  <dcterms:created xsi:type="dcterms:W3CDTF">2019-10-17T08:21:40Z</dcterms:created>
  <dcterms:modified xsi:type="dcterms:W3CDTF">2019-12-17T06:24:26Z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0x010100D2A117ECC7E33A4B90134407FE1ABE04</vt:lpwstr>
  </property>
</Properties>
</file>