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335" r:id="rId2"/>
    <p:sldId id="406" r:id="rId3"/>
    <p:sldId id="336" r:id="rId4"/>
    <p:sldId id="337" r:id="rId5"/>
    <p:sldId id="339" r:id="rId6"/>
    <p:sldId id="340" r:id="rId7"/>
    <p:sldId id="393" r:id="rId8"/>
    <p:sldId id="342" r:id="rId9"/>
    <p:sldId id="341" r:id="rId10"/>
    <p:sldId id="357" r:id="rId11"/>
    <p:sldId id="348" r:id="rId12"/>
    <p:sldId id="355" r:id="rId13"/>
    <p:sldId id="403" r:id="rId14"/>
    <p:sldId id="343" r:id="rId15"/>
    <p:sldId id="394" r:id="rId16"/>
    <p:sldId id="344" r:id="rId17"/>
    <p:sldId id="353" r:id="rId18"/>
    <p:sldId id="407" r:id="rId19"/>
    <p:sldId id="408" r:id="rId20"/>
    <p:sldId id="359" r:id="rId21"/>
    <p:sldId id="405" r:id="rId22"/>
    <p:sldId id="361" r:id="rId23"/>
    <p:sldId id="362" r:id="rId24"/>
    <p:sldId id="364" r:id="rId25"/>
    <p:sldId id="366" r:id="rId26"/>
    <p:sldId id="409" r:id="rId27"/>
    <p:sldId id="367" r:id="rId28"/>
    <p:sldId id="368" r:id="rId29"/>
    <p:sldId id="392" r:id="rId30"/>
    <p:sldId id="370" r:id="rId31"/>
    <p:sldId id="371" r:id="rId32"/>
    <p:sldId id="373" r:id="rId33"/>
    <p:sldId id="376" r:id="rId34"/>
    <p:sldId id="377" r:id="rId35"/>
    <p:sldId id="379" r:id="rId36"/>
    <p:sldId id="380" r:id="rId37"/>
    <p:sldId id="399" r:id="rId38"/>
    <p:sldId id="384" r:id="rId39"/>
    <p:sldId id="385" r:id="rId40"/>
    <p:sldId id="415" r:id="rId41"/>
    <p:sldId id="412" r:id="rId42"/>
    <p:sldId id="413" r:id="rId43"/>
    <p:sldId id="386" r:id="rId44"/>
    <p:sldId id="400" r:id="rId45"/>
    <p:sldId id="398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ya Georgieva" initials="AG" lastIdx="1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08E2B-E143-48A0-851B-749BC0A49ECB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118E0-41BB-4AA7-A959-EC463FF25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9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baseline="0" dirty="0" smtClean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0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752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84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5666FFB-C643-4C50-8E91-4E7483914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52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5666FFB-C643-4C50-8E91-4E7483914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0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82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256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431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994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telerikacademy.com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Courses/Courses/Details/290" TargetMode="External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Forum/Category/13/qa-academ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cademy.telerik.com/student-courses/software-technologies/software-quality-assurance/about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istqb.org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392" y="914400"/>
            <a:ext cx="8229600" cy="2286000"/>
          </a:xfrm>
        </p:spPr>
        <p:txBody>
          <a:bodyPr/>
          <a:lstStyle/>
          <a:p>
            <a:r>
              <a:rPr lang="en-US" dirty="0"/>
              <a:t>Software Quality Assurance and Test Automation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392" y="3317080"/>
            <a:ext cx="8153400" cy="569120"/>
          </a:xfrm>
        </p:spPr>
        <p:txBody>
          <a:bodyPr/>
          <a:lstStyle/>
          <a:p>
            <a:r>
              <a:rPr lang="en-US" dirty="0" smtClean="0"/>
              <a:t>Track Overview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20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91" y="1638944"/>
            <a:ext cx="2499809" cy="2247256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400992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5118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Angel Tsvetkov </a:t>
            </a:r>
          </a:p>
          <a:p>
            <a:pPr marL="471488" lvl="1"/>
            <a:r>
              <a:rPr lang="en-US" dirty="0"/>
              <a:t>QA Architect </a:t>
            </a:r>
            <a:r>
              <a:rPr lang="en-US" dirty="0" smtClean="0"/>
              <a:t>@ </a:t>
            </a:r>
            <a:br>
              <a:rPr lang="en-US" dirty="0" smtClean="0"/>
            </a:br>
            <a:r>
              <a:rPr lang="en-US" dirty="0"/>
              <a:t>Core Services Team</a:t>
            </a:r>
            <a:endParaRPr lang="en-US" dirty="0" smtClean="0"/>
          </a:p>
          <a:p>
            <a:pPr marL="471488" lvl="1">
              <a:lnSpc>
                <a:spcPct val="100000"/>
              </a:lnSpc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71488" lvl="1">
              <a:lnSpc>
                <a:spcPct val="10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 smtClean="0"/>
              <a:t> </a:t>
            </a:r>
            <a:r>
              <a:rPr lang="en-US" dirty="0"/>
              <a:t>years QA </a:t>
            </a:r>
            <a:r>
              <a:rPr lang="en-US" dirty="0" smtClean="0"/>
              <a:t>experience</a:t>
            </a:r>
            <a:endParaRPr lang="en-US" dirty="0"/>
          </a:p>
          <a:p>
            <a:pPr marL="471488" lvl="1">
              <a:lnSpc>
                <a:spcPct val="100000"/>
              </a:lnSpc>
            </a:pPr>
            <a:r>
              <a:rPr lang="en-US" dirty="0" smtClean="0"/>
              <a:t>Experienced </a:t>
            </a:r>
            <a:r>
              <a:rPr lang="en-US" dirty="0"/>
              <a:t>in </a:t>
            </a:r>
            <a:r>
              <a:rPr lang="en-US" dirty="0" smtClean="0"/>
              <a:t>automotive software </a:t>
            </a:r>
            <a:r>
              <a:rPr lang="en-US" dirty="0"/>
              <a:t>testing</a:t>
            </a:r>
            <a:r>
              <a:rPr lang="en-US" dirty="0" smtClean="0"/>
              <a:t>, web, </a:t>
            </a:r>
            <a:r>
              <a:rPr lang="en-US" dirty="0"/>
              <a:t>s</a:t>
            </a:r>
            <a:r>
              <a:rPr lang="en-US" dirty="0" smtClean="0"/>
              <a:t>tand alone and mobile apps testing</a:t>
            </a:r>
            <a:endParaRPr lang="bg-BG" dirty="0" smtClean="0"/>
          </a:p>
          <a:p>
            <a:pPr marL="471488" lvl="1">
              <a:lnSpc>
                <a:spcPct val="100000"/>
              </a:lnSpc>
            </a:pPr>
            <a:endParaRPr lang="en-US" dirty="0" smtClean="0"/>
          </a:p>
          <a:p>
            <a:pPr marL="471488" lvl="1">
              <a:lnSpc>
                <a:spcPct val="100000"/>
              </a:lnSpc>
              <a:tabLst>
                <a:tab pos="2119313" algn="l"/>
              </a:tabLst>
            </a:pP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E-mail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: </a:t>
            </a:r>
            <a:r>
              <a:rPr lang="en-US" dirty="0" err="1">
                <a:solidFill>
                  <a:srgbClr val="CCFF66">
                    <a:lumMod val="40000"/>
                    <a:lumOff val="60000"/>
                  </a:srgbClr>
                </a:solidFill>
              </a:rPr>
              <a:t>angel.tsvetkov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[at]telerik.com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" t="3344" r="2883" b="3378"/>
          <a:stretch/>
        </p:blipFill>
        <p:spPr>
          <a:xfrm>
            <a:off x="6527800" y="1066799"/>
            <a:ext cx="1888068" cy="246888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67822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5170714" cy="246888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Anton Angelov </a:t>
            </a:r>
          </a:p>
          <a:p>
            <a:pPr lvl="1"/>
            <a:r>
              <a:rPr lang="en-US" dirty="0"/>
              <a:t>QA Architect @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Licensing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599" y="3784600"/>
            <a:ext cx="8009467" cy="27686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Experienced p</a:t>
            </a:r>
            <a:r>
              <a:rPr lang="en-US" dirty="0" smtClean="0"/>
              <a:t>erformance, automation, web </a:t>
            </a:r>
            <a:r>
              <a:rPr lang="en-US" dirty="0"/>
              <a:t>s</a:t>
            </a:r>
            <a:r>
              <a:rPr lang="en-US" dirty="0" smtClean="0"/>
              <a:t>ervice and data </a:t>
            </a:r>
            <a:r>
              <a:rPr lang="en-US" dirty="0"/>
              <a:t>b</a:t>
            </a:r>
            <a:r>
              <a:rPr lang="en-US" dirty="0" smtClean="0"/>
              <a:t>ase </a:t>
            </a:r>
            <a:r>
              <a:rPr lang="en-US" dirty="0"/>
              <a:t>t</a:t>
            </a:r>
            <a:r>
              <a:rPr lang="en-US" dirty="0" smtClean="0"/>
              <a:t>esting</a:t>
            </a:r>
          </a:p>
          <a:p>
            <a:pPr lvl="1"/>
            <a:r>
              <a:rPr lang="en-US" dirty="0" smtClean="0"/>
              <a:t>ISTQB foundation and advanced level certified</a:t>
            </a:r>
            <a:endParaRPr lang="en-US" dirty="0" smtClean="0">
              <a:solidFill>
                <a:srgbClr val="CCFF66">
                  <a:lumMod val="40000"/>
                  <a:lumOff val="60000"/>
                </a:srgbClr>
              </a:solidFill>
            </a:endParaRPr>
          </a:p>
          <a:p>
            <a:pPr lvl="1"/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dirty="0" err="1">
                <a:solidFill>
                  <a:srgbClr val="CCFF66">
                    <a:lumMod val="40000"/>
                    <a:lumOff val="60000"/>
                  </a:srgbClr>
                </a:solidFill>
              </a:rPr>
              <a:t>anton.angelov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[at]telerik.com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243" y="1153160"/>
            <a:ext cx="1785823" cy="246888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86011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3848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Dimitar Topuzov </a:t>
            </a:r>
          </a:p>
          <a:p>
            <a:pPr marL="471488" lvl="1"/>
            <a:r>
              <a:rPr lang="en-US" dirty="0"/>
              <a:t>Principal </a:t>
            </a:r>
            <a:r>
              <a:rPr lang="en-US" dirty="0" smtClean="0"/>
              <a:t>QA Engineer @</a:t>
            </a:r>
            <a:br>
              <a:rPr lang="en-US" dirty="0" smtClean="0"/>
            </a:br>
            <a:r>
              <a:rPr lang="en-US" dirty="0" err="1"/>
              <a:t>NativeScript</a:t>
            </a:r>
            <a:r>
              <a:rPr lang="en-US" dirty="0"/>
              <a:t> </a:t>
            </a:r>
            <a:r>
              <a:rPr lang="en-US" dirty="0" smtClean="0"/>
              <a:t>Modules Team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71488" lvl="1">
              <a:lnSpc>
                <a:spcPct val="100000"/>
              </a:lnSpc>
            </a:pPr>
            <a:r>
              <a:rPr lang="en-US" dirty="0" smtClean="0"/>
              <a:t>Over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 smtClean="0"/>
              <a:t> years </a:t>
            </a:r>
            <a:r>
              <a:rPr lang="en-US" dirty="0"/>
              <a:t>experience in QA </a:t>
            </a:r>
            <a:endParaRPr lang="en-US" dirty="0" smtClean="0"/>
          </a:p>
          <a:p>
            <a:pPr marL="471488" lvl="1">
              <a:lnSpc>
                <a:spcPct val="100000"/>
              </a:lnSpc>
            </a:pPr>
            <a:r>
              <a:rPr lang="en-US" dirty="0" smtClean="0"/>
              <a:t>Experience in various domains, including</a:t>
            </a:r>
          </a:p>
          <a:p>
            <a:pPr marL="763588" lvl="2">
              <a:lnSpc>
                <a:spcPct val="100000"/>
              </a:lnSpc>
            </a:pPr>
            <a:r>
              <a:rPr lang="en-US" dirty="0" smtClean="0"/>
              <a:t> Dev Tools (Telerik WPF and Silverlight Controls)</a:t>
            </a:r>
          </a:p>
          <a:p>
            <a:pPr marL="763588" lvl="2">
              <a:lnSpc>
                <a:spcPct val="100000"/>
              </a:lnSpc>
            </a:pPr>
            <a:r>
              <a:rPr lang="en-US" dirty="0" smtClean="0"/>
              <a:t> Test Automation Tools (Borland’s Silk products)</a:t>
            </a:r>
          </a:p>
          <a:p>
            <a:pPr marL="763588" lvl="2">
              <a:lnSpc>
                <a:spcPct val="100000"/>
              </a:lnSpc>
            </a:pPr>
            <a:r>
              <a:rPr lang="en-US" dirty="0" smtClean="0"/>
              <a:t>Data warehouse and BI solutions  </a:t>
            </a:r>
          </a:p>
          <a:p>
            <a:pPr lvl="1">
              <a:tabLst>
                <a:tab pos="2119313" algn="l"/>
              </a:tabLst>
            </a:pP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dirty="0" err="1">
                <a:solidFill>
                  <a:srgbClr val="CCFF66">
                    <a:lumMod val="40000"/>
                    <a:lumOff val="60000"/>
                  </a:srgbClr>
                </a:solidFill>
              </a:rPr>
              <a:t>dimitar.topuzov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[at]telerik.com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554" y="838200"/>
            <a:ext cx="2059046" cy="246888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48672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5994400" cy="24384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Iliyan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Panchev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/>
              <a:t>Product Manager@</a:t>
            </a:r>
            <a:br>
              <a:rPr lang="en-US" dirty="0"/>
            </a:br>
            <a:r>
              <a:rPr lang="en-US" dirty="0"/>
              <a:t>Mobile Testing &amp; Test Studio Product </a:t>
            </a:r>
            <a:r>
              <a:rPr lang="en-US" dirty="0" err="1"/>
              <a:t>ManagementTeam</a:t>
            </a:r>
            <a:endParaRPr lang="en-US" sz="30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4064000"/>
            <a:ext cx="8001000" cy="27178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Experienced in automation, functional and </a:t>
            </a:r>
            <a:r>
              <a:rPr lang="en-US" dirty="0" smtClean="0"/>
              <a:t>mobile </a:t>
            </a:r>
            <a:r>
              <a:rPr lang="en-US" dirty="0"/>
              <a:t>apps testing</a:t>
            </a:r>
            <a:endParaRPr lang="en-US" dirty="0" smtClean="0">
              <a:solidFill>
                <a:srgbClr val="CCFF66">
                  <a:lumMod val="40000"/>
                  <a:lumOff val="60000"/>
                </a:srgbClr>
              </a:solidFill>
            </a:endParaRPr>
          </a:p>
          <a:p>
            <a:pPr lvl="1"/>
            <a:endParaRPr lang="en-US" dirty="0" smtClean="0">
              <a:solidFill>
                <a:srgbClr val="CCFF66">
                  <a:lumMod val="40000"/>
                  <a:lumOff val="60000"/>
                </a:srgbClr>
              </a:solidFill>
            </a:endParaRPr>
          </a:p>
          <a:p>
            <a:pPr lvl="1"/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dirty="0" err="1">
                <a:solidFill>
                  <a:srgbClr val="CCFF66">
                    <a:lumMod val="40000"/>
                    <a:lumOff val="60000"/>
                  </a:srgbClr>
                </a:solidFill>
              </a:rPr>
              <a:t>iliyan.panchev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[at]telerik.com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2" r="16876"/>
          <a:stretch/>
        </p:blipFill>
        <p:spPr>
          <a:xfrm>
            <a:off x="6612466" y="1117599"/>
            <a:ext cx="1828801" cy="2424151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58726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6324600" cy="24384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Mihail Parvanov </a:t>
            </a:r>
          </a:p>
          <a:p>
            <a:pPr lvl="1"/>
            <a:r>
              <a:rPr lang="en-US" dirty="0" smtClean="0"/>
              <a:t>Manager, QA @</a:t>
            </a:r>
            <a:br>
              <a:rPr lang="en-US" dirty="0" smtClean="0"/>
            </a:b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ASP .NET AJAX Team</a:t>
            </a:r>
            <a:endParaRPr lang="en-US" sz="3000" dirty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694685"/>
            <a:ext cx="7850886" cy="2972815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7+</a:t>
            </a:r>
            <a:r>
              <a:rPr lang="en-US" dirty="0" smtClean="0"/>
              <a:t> </a:t>
            </a:r>
            <a:r>
              <a:rPr lang="en-US" dirty="0"/>
              <a:t>years QA </a:t>
            </a:r>
            <a:r>
              <a:rPr lang="en-US" dirty="0" smtClean="0"/>
              <a:t>experience</a:t>
            </a:r>
          </a:p>
          <a:p>
            <a:pPr lvl="1"/>
            <a:r>
              <a:rPr lang="en-US" dirty="0"/>
              <a:t>Experienced in automation, </a:t>
            </a:r>
            <a:r>
              <a:rPr lang="en-US" dirty="0" smtClean="0"/>
              <a:t>functional and  </a:t>
            </a:r>
            <a:r>
              <a:rPr lang="en-US" dirty="0"/>
              <a:t>performance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ISTQB </a:t>
            </a:r>
            <a:r>
              <a:rPr lang="en-US" dirty="0"/>
              <a:t>foundation level </a:t>
            </a:r>
            <a:r>
              <a:rPr lang="en-US" dirty="0" smtClean="0"/>
              <a:t>certified</a:t>
            </a:r>
            <a:endParaRPr lang="en-US" dirty="0" smtClean="0">
              <a:solidFill>
                <a:srgbClr val="CCFF66">
                  <a:lumMod val="40000"/>
                  <a:lumOff val="60000"/>
                </a:srgbClr>
              </a:solidFill>
            </a:endParaRPr>
          </a:p>
          <a:p>
            <a:pPr lvl="1"/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dirty="0" err="1">
                <a:solidFill>
                  <a:srgbClr val="CCFF66">
                    <a:lumMod val="40000"/>
                    <a:lumOff val="60000"/>
                  </a:srgbClr>
                </a:solidFill>
              </a:rPr>
              <a:t>mihail.parvanov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[at]telerik.com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9" b="5604"/>
          <a:stretch/>
        </p:blipFill>
        <p:spPr>
          <a:xfrm>
            <a:off x="6746193" y="1139493"/>
            <a:ext cx="1864407" cy="2555192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96476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5638800" cy="24384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Neven Dinev</a:t>
            </a:r>
          </a:p>
          <a:p>
            <a:pPr lvl="1"/>
            <a:r>
              <a:rPr lang="en-US" dirty="0" smtClean="0"/>
              <a:t>QA Architect</a:t>
            </a:r>
            <a:r>
              <a:rPr lang="en-US" dirty="0"/>
              <a:t> </a:t>
            </a:r>
            <a:r>
              <a:rPr lang="en-US" dirty="0" smtClean="0"/>
              <a:t>@ </a:t>
            </a:r>
            <a:r>
              <a:rPr lang="en-US" sz="30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AppBuilder</a:t>
            </a: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Team</a:t>
            </a:r>
            <a:endParaRPr lang="en-US" sz="3000" dirty="0" smtClean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599" y="3826933"/>
            <a:ext cx="8542867" cy="2726267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Quality manager with 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e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xperienced 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in automation, functional and 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performance testing</a:t>
            </a:r>
          </a:p>
          <a:p>
            <a:pPr lvl="1"/>
            <a:endParaRPr lang="en-US" dirty="0">
              <a:solidFill>
                <a:srgbClr val="CCFF66">
                  <a:lumMod val="40000"/>
                  <a:lumOff val="60000"/>
                </a:srgbClr>
              </a:solidFill>
            </a:endParaRPr>
          </a:p>
          <a:p>
            <a:pPr lvl="1"/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dirty="0" err="1">
                <a:solidFill>
                  <a:srgbClr val="CCFF66">
                    <a:lumMod val="40000"/>
                    <a:lumOff val="60000"/>
                  </a:srgbClr>
                </a:solidFill>
              </a:rPr>
              <a:t>neven.dinev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[at]telerik.com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" r="6477"/>
          <a:stretch/>
        </p:blipFill>
        <p:spPr>
          <a:xfrm>
            <a:off x="6493933" y="1422400"/>
            <a:ext cx="1862667" cy="2091267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80627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5638800" cy="24384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Nikolay Nedyalkov</a:t>
            </a:r>
          </a:p>
          <a:p>
            <a:pPr lvl="1"/>
            <a:r>
              <a:rPr lang="en-US" dirty="0" smtClean="0"/>
              <a:t>QA Architect</a:t>
            </a:r>
            <a:r>
              <a:rPr lang="en-US" dirty="0"/>
              <a:t> </a:t>
            </a:r>
            <a:r>
              <a:rPr lang="en-US" dirty="0" smtClean="0"/>
              <a:t>@ </a:t>
            </a:r>
            <a:r>
              <a:rPr lang="en-US" dirty="0"/>
              <a:t>XAML Division</a:t>
            </a:r>
            <a:endParaRPr lang="en-US" sz="3000" dirty="0" smtClean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962400"/>
            <a:ext cx="8001000" cy="25908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Experienced in Silverlight and WPF automation </a:t>
            </a:r>
            <a:r>
              <a:rPr lang="en-US" dirty="0" smtClean="0"/>
              <a:t>testing</a:t>
            </a:r>
            <a:endParaRPr lang="en-US" dirty="0" smtClean="0">
              <a:solidFill>
                <a:srgbClr val="CCFF66">
                  <a:lumMod val="40000"/>
                  <a:lumOff val="60000"/>
                </a:srgbClr>
              </a:solidFill>
            </a:endParaRPr>
          </a:p>
          <a:p>
            <a:pPr lvl="1"/>
            <a:endParaRPr lang="en-US" dirty="0" smtClean="0">
              <a:solidFill>
                <a:srgbClr val="CCFF66">
                  <a:lumMod val="40000"/>
                  <a:lumOff val="60000"/>
                </a:srgbClr>
              </a:solidFill>
            </a:endParaRPr>
          </a:p>
          <a:p>
            <a:pPr lvl="1"/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dirty="0" err="1">
                <a:solidFill>
                  <a:srgbClr val="CCFF66">
                    <a:lumMod val="40000"/>
                    <a:lumOff val="60000"/>
                  </a:srgbClr>
                </a:solidFill>
              </a:rPr>
              <a:t>nikolay.nedyalkov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[at]telerik.com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408" y="1264920"/>
            <a:ext cx="1851659" cy="246888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2269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990600"/>
            <a:ext cx="5562600" cy="25908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Petar Horozov</a:t>
            </a:r>
          </a:p>
          <a:p>
            <a:pPr lvl="1"/>
            <a:r>
              <a:rPr lang="en-US" dirty="0" smtClean="0"/>
              <a:t>Principal QA Engineer @</a:t>
            </a:r>
            <a:r>
              <a:rPr lang="en-US" dirty="0"/>
              <a:t/>
            </a:r>
            <a:br>
              <a:rPr lang="en-US" dirty="0"/>
            </a:b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XAML Team2</a:t>
            </a:r>
            <a:endParaRPr lang="en-US" sz="3000" dirty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599" y="3604308"/>
            <a:ext cx="8517467" cy="294889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 smtClean="0"/>
              <a:t>+ </a:t>
            </a:r>
            <a:r>
              <a:rPr lang="en-US" dirty="0"/>
              <a:t>years experience in software testing and QA</a:t>
            </a:r>
            <a:endParaRPr lang="en-US" dirty="0" smtClean="0"/>
          </a:p>
          <a:p>
            <a:pPr lvl="1"/>
            <a:r>
              <a:rPr lang="en-US" dirty="0"/>
              <a:t>Experienced in </a:t>
            </a:r>
            <a:r>
              <a:rPr lang="en-US" dirty="0" smtClean="0"/>
              <a:t>Silverlight and WPF automation testing</a:t>
            </a:r>
          </a:p>
          <a:p>
            <a:pPr lvl="1"/>
            <a:endParaRPr lang="en-US" dirty="0" smtClean="0"/>
          </a:p>
          <a:p>
            <a:pPr lvl="1"/>
            <a:r>
              <a:rPr lang="en-US" noProof="1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noProof="1">
                <a:solidFill>
                  <a:srgbClr val="CCFF66">
                    <a:lumMod val="40000"/>
                    <a:lumOff val="60000"/>
                  </a:srgbClr>
                </a:solidFill>
              </a:rPr>
              <a:t>petar.horozov[at]telerik.com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927" y="990600"/>
            <a:ext cx="1851660" cy="246888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69784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990600"/>
            <a:ext cx="5562600" cy="25908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Georgi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Darakchiev</a:t>
            </a:r>
          </a:p>
          <a:p>
            <a:pPr lvl="1"/>
            <a:r>
              <a:rPr lang="en-US" dirty="0" smtClean="0"/>
              <a:t>Principal QA Engineer @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XAML Team</a:t>
            </a:r>
            <a:r>
              <a:rPr lang="bg-BG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3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599" y="3604308"/>
            <a:ext cx="8517467" cy="294889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First Telerik QA Academy </a:t>
            </a:r>
            <a:r>
              <a:rPr lang="en-US" dirty="0" smtClean="0"/>
              <a:t>graduate</a:t>
            </a:r>
            <a:endParaRPr lang="en-US" dirty="0"/>
          </a:p>
          <a:p>
            <a:pPr lvl="1"/>
            <a:r>
              <a:rPr lang="en-US" dirty="0" smtClean="0"/>
              <a:t>Experienced </a:t>
            </a:r>
            <a:r>
              <a:rPr lang="en-US" dirty="0"/>
              <a:t>in </a:t>
            </a:r>
            <a:r>
              <a:rPr lang="en-US" dirty="0" smtClean="0"/>
              <a:t>Silverlight and WPF automation testing</a:t>
            </a:r>
          </a:p>
          <a:p>
            <a:pPr lvl="1"/>
            <a:endParaRPr lang="en-US" dirty="0" smtClean="0"/>
          </a:p>
          <a:p>
            <a:pPr lvl="1"/>
            <a:r>
              <a:rPr lang="en-US" noProof="1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E-mail: georgi.darakchiev[at]telerik.com </a:t>
            </a:r>
            <a:endParaRPr lang="en-US" noProof="1">
              <a:solidFill>
                <a:srgbClr val="CCFF66">
                  <a:lumMod val="40000"/>
                  <a:lumOff val="60000"/>
                </a:srgb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878" y="1031033"/>
            <a:ext cx="1635451" cy="2456641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" y="-6805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31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990600"/>
            <a:ext cx="5562600" cy="25908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Miroslava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Ivanova</a:t>
            </a:r>
          </a:p>
          <a:p>
            <a:pPr lvl="1"/>
            <a:r>
              <a:rPr lang="en-US" dirty="0" smtClean="0"/>
              <a:t>Senior QA Engineer @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iOS Team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599" y="3604308"/>
            <a:ext cx="8517467" cy="294889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10 years experience in software testing</a:t>
            </a:r>
            <a:endParaRPr lang="bg-BG" dirty="0"/>
          </a:p>
          <a:p>
            <a:pPr lvl="1"/>
            <a:r>
              <a:rPr lang="en-US" dirty="0"/>
              <a:t>Experienced in Desktop and Mobile manual and automation </a:t>
            </a:r>
            <a:r>
              <a:rPr lang="en-US" dirty="0" smtClean="0"/>
              <a:t>testing</a:t>
            </a:r>
          </a:p>
          <a:p>
            <a:pPr lvl="1"/>
            <a:endParaRPr lang="en-US" dirty="0" smtClean="0"/>
          </a:p>
          <a:p>
            <a:pPr lvl="1"/>
            <a:r>
              <a:rPr lang="en-US" noProof="1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E-mail: miroslava.ivanova[at]telerik.com </a:t>
            </a:r>
            <a:endParaRPr lang="en-US" noProof="1">
              <a:solidFill>
                <a:srgbClr val="CCFF66">
                  <a:lumMod val="40000"/>
                  <a:lumOff val="60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5" r="27224"/>
          <a:stretch/>
        </p:blipFill>
        <p:spPr>
          <a:xfrm>
            <a:off x="6337775" y="1022870"/>
            <a:ext cx="1845891" cy="255853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66922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932331"/>
            <a:ext cx="7581900" cy="5764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Snejina Lazarova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Project Manager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BI &amp; Reporting Team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Dimo Mitev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QA Architect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Backend Services Team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5"/>
          <a:stretch/>
        </p:blipFill>
        <p:spPr>
          <a:xfrm>
            <a:off x="6099452" y="3790421"/>
            <a:ext cx="1441959" cy="202960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450" y="971594"/>
            <a:ext cx="1387326" cy="208098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39744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34037"/>
            <a:ext cx="4391026" cy="2913576"/>
          </a:xfrm>
          <a:prstGeom prst="roundRect">
            <a:avLst>
              <a:gd name="adj" fmla="val 604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01600">
              <a:schemeClr val="tx1">
                <a:alpha val="40000"/>
              </a:schemeClr>
            </a:glow>
            <a:reflection blurRad="12700" stA="38000" endPos="28000" dist="5000" dir="5400000" sy="-100000" algn="bl" rotWithShape="0"/>
            <a:softEdge rad="3175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953000"/>
            <a:ext cx="8229600" cy="1295400"/>
          </a:xfrm>
        </p:spPr>
        <p:txBody>
          <a:bodyPr/>
          <a:lstStyle/>
          <a:p>
            <a:r>
              <a:rPr lang="en-US" dirty="0" smtClean="0"/>
              <a:t>Track Curriculum and Exams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14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86528"/>
            <a:ext cx="8686800" cy="54666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Fundamentals</a:t>
            </a:r>
            <a:r>
              <a:rPr lang="en-US" dirty="0" smtClean="0"/>
              <a:t> of Testing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Fundamental Test Process</a:t>
            </a:r>
          </a:p>
          <a:p>
            <a:pPr>
              <a:lnSpc>
                <a:spcPct val="100000"/>
              </a:lnSpc>
            </a:pPr>
            <a:r>
              <a:rPr lang="en-US" dirty="0"/>
              <a:t>Test Levels and Types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Software </a:t>
            </a:r>
            <a:r>
              <a:rPr lang="en-US" dirty="0"/>
              <a:t>Development Models</a:t>
            </a:r>
          </a:p>
          <a:p>
            <a:pPr>
              <a:lnSpc>
                <a:spcPct val="100000"/>
              </a:lnSpc>
            </a:pPr>
            <a:r>
              <a:rPr lang="en-US" dirty="0"/>
              <a:t>Risk and </a:t>
            </a:r>
            <a:r>
              <a:rPr lang="en-US" dirty="0" smtClean="0"/>
              <a:t>Testing</a:t>
            </a:r>
          </a:p>
          <a:p>
            <a:pPr>
              <a:lnSpc>
                <a:spcPct val="100000"/>
              </a:lnSpc>
            </a:pPr>
            <a:r>
              <a:rPr lang="en-US" dirty="0"/>
              <a:t>Test Organization</a:t>
            </a:r>
          </a:p>
          <a:p>
            <a:pPr>
              <a:lnSpc>
                <a:spcPct val="100000"/>
              </a:lnSpc>
            </a:pPr>
            <a:r>
              <a:rPr lang="en-US" dirty="0"/>
              <a:t>Test Planning and Estimation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2052" name="Picture 4" descr="http://www.hbs.edu/mba/Style%20Library/hbs/images/curriculum/icon-curriculum-he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833" y="4171164"/>
            <a:ext cx="1587767" cy="1462252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54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33" y="914400"/>
            <a:ext cx="8686800" cy="56387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Test Progress Monitoring and </a:t>
            </a:r>
            <a:r>
              <a:rPr lang="en-US" dirty="0" smtClean="0"/>
              <a:t>Control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Tools </a:t>
            </a:r>
            <a:r>
              <a:rPr lang="en-US" dirty="0"/>
              <a:t>for Management of Testing and Tests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Test Automation </a:t>
            </a:r>
            <a:r>
              <a:rPr lang="en-US" dirty="0" smtClean="0"/>
              <a:t>Basics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Web </a:t>
            </a:r>
            <a:r>
              <a:rPr lang="en-US" dirty="0"/>
              <a:t>Testing</a:t>
            </a:r>
          </a:p>
          <a:p>
            <a:pPr>
              <a:lnSpc>
                <a:spcPct val="100000"/>
              </a:lnSpc>
            </a:pPr>
            <a:r>
              <a:rPr lang="en-US" dirty="0"/>
              <a:t>Automated Testing with </a:t>
            </a:r>
            <a:r>
              <a:rPr lang="en-US" dirty="0" smtClean="0"/>
              <a:t>Selenium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/>
              <a:t>Automated Testing with Selenium </a:t>
            </a:r>
            <a:r>
              <a:rPr lang="en-US" dirty="0" smtClean="0"/>
              <a:t>WebDriver</a:t>
            </a:r>
          </a:p>
          <a:p>
            <a:pPr>
              <a:lnSpc>
                <a:spcPct val="100000"/>
              </a:lnSpc>
            </a:pPr>
            <a:r>
              <a:rPr lang="en-US" dirty="0"/>
              <a:t>Automated Testing with Telerik Test Studio</a:t>
            </a:r>
            <a:endParaRPr lang="bg-BG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ts val="3600"/>
              </a:lnSpc>
              <a:spcBef>
                <a:spcPts val="1200"/>
              </a:spcBef>
              <a:spcAft>
                <a:spcPts val="1200"/>
              </a:spcAft>
              <a:tabLst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7" name="Picture 6" descr="plan, project ico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25" b="94531" l="3125" r="898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45193" y="2224879"/>
            <a:ext cx="1691374" cy="169137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8533" y="5654610"/>
            <a:ext cx="6189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33272" indent="-5715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100000"/>
              <a:buFont typeface="+mj-lt"/>
              <a:buAutoNum type="romanUcPeriod"/>
            </a:pP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Intermediate Exam – </a:t>
            </a:r>
            <a:r>
              <a:rPr lang="bg-BG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bg-BG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en-US" sz="32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32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49" y="796066"/>
            <a:ext cx="8775551" cy="583333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Automated </a:t>
            </a:r>
            <a:r>
              <a:rPr lang="en-US" dirty="0"/>
              <a:t>Testing with Telerik Testing </a:t>
            </a:r>
            <a:r>
              <a:rPr lang="en-US" dirty="0" smtClean="0"/>
              <a:t>Framework</a:t>
            </a:r>
            <a:endParaRPr lang="bg-BG" dirty="0" smtClean="0"/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Build Test Automation Framework</a:t>
            </a:r>
            <a:endParaRPr lang="bg-BG" dirty="0" smtClean="0"/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3200" dirty="0" smtClean="0">
                <a:solidFill>
                  <a:srgbClr val="EBFFD2"/>
                </a:solidFill>
              </a:rPr>
              <a:t>Test </a:t>
            </a:r>
            <a:r>
              <a:rPr lang="en-US" sz="3200" dirty="0">
                <a:solidFill>
                  <a:srgbClr val="EBFFD2"/>
                </a:solidFill>
              </a:rPr>
              <a:t>Design Techniques </a:t>
            </a:r>
            <a:endParaRPr lang="bg-BG" sz="3200" dirty="0">
              <a:solidFill>
                <a:srgbClr val="EBFFD2"/>
              </a:solidFill>
            </a:endParaRP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Deriving </a:t>
            </a:r>
            <a:r>
              <a:rPr lang="en-US" dirty="0" smtClean="0"/>
              <a:t>test </a:t>
            </a:r>
            <a:r>
              <a:rPr lang="en-US" dirty="0"/>
              <a:t>cases based </a:t>
            </a:r>
            <a:r>
              <a:rPr lang="en-US" dirty="0" smtClean="0"/>
              <a:t>on</a:t>
            </a:r>
            <a:endParaRPr lang="bg-BG" dirty="0" smtClean="0"/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>
                <a:solidFill>
                  <a:srgbClr val="EBFFD2"/>
                </a:solidFill>
              </a:rPr>
              <a:t>Equivalence </a:t>
            </a:r>
            <a:r>
              <a:rPr lang="en-US" dirty="0">
                <a:solidFill>
                  <a:srgbClr val="EBFFD2"/>
                </a:solidFill>
              </a:rPr>
              <a:t>Partitioning </a:t>
            </a:r>
            <a:endParaRPr lang="bg-BG" dirty="0" smtClean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>
                <a:solidFill>
                  <a:srgbClr val="EBFFD2"/>
                </a:solidFill>
              </a:rPr>
              <a:t>Boundary </a:t>
            </a:r>
            <a:r>
              <a:rPr lang="en-US" dirty="0">
                <a:solidFill>
                  <a:srgbClr val="EBFFD2"/>
                </a:solidFill>
              </a:rPr>
              <a:t>V</a:t>
            </a:r>
            <a:r>
              <a:rPr lang="en-US" dirty="0"/>
              <a:t>alue </a:t>
            </a:r>
            <a:r>
              <a:rPr lang="en-US" dirty="0" smtClean="0"/>
              <a:t>Analysis</a:t>
            </a:r>
          </a:p>
          <a:p>
            <a:pPr lvl="1">
              <a:lnSpc>
                <a:spcPts val="36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>
                <a:solidFill>
                  <a:srgbClr val="EBFFD2"/>
                </a:solidFill>
              </a:rPr>
              <a:t>Use Case Testing</a:t>
            </a:r>
          </a:p>
          <a:p>
            <a:pPr lvl="1">
              <a:lnSpc>
                <a:spcPts val="36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>
                <a:solidFill>
                  <a:srgbClr val="EBFFD2"/>
                </a:solidFill>
              </a:rPr>
              <a:t>Decision Table Testing</a:t>
            </a:r>
            <a:endParaRPr lang="bg-BG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</a:pPr>
            <a:endParaRPr lang="en-US" dirty="0" smtClean="0">
              <a:effectLst/>
            </a:endParaRPr>
          </a:p>
          <a:p>
            <a:pPr>
              <a:lnSpc>
                <a:spcPts val="3600"/>
              </a:lnSpc>
              <a:spcBef>
                <a:spcPts val="1200"/>
              </a:spcBef>
              <a:spcAft>
                <a:spcPts val="1200"/>
              </a:spcAft>
              <a:tabLst/>
            </a:pPr>
            <a:endParaRPr lang="en-US" dirty="0">
              <a:effectLst/>
            </a:endParaRPr>
          </a:p>
          <a:p>
            <a:pPr>
              <a:lnSpc>
                <a:spcPts val="3600"/>
              </a:lnSpc>
              <a:spcBef>
                <a:spcPts val="1200"/>
              </a:spcBef>
              <a:spcAft>
                <a:spcPts val="1200"/>
              </a:spcAft>
              <a:tabLst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26070"/>
            <a:ext cx="8686800" cy="5511797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1200"/>
              </a:spcBef>
              <a:spcAft>
                <a:spcPts val="1200"/>
              </a:spcAft>
              <a:tabLst/>
            </a:pPr>
            <a:r>
              <a:rPr lang="en-US" dirty="0"/>
              <a:t>Deriving </a:t>
            </a:r>
            <a:r>
              <a:rPr lang="en-US" dirty="0" smtClean="0"/>
              <a:t>test </a:t>
            </a:r>
            <a:r>
              <a:rPr lang="en-US" dirty="0"/>
              <a:t>cases </a:t>
            </a:r>
            <a:r>
              <a:rPr lang="en-US" dirty="0" smtClean="0"/>
              <a:t>based </a:t>
            </a:r>
            <a:r>
              <a:rPr lang="en-US" dirty="0"/>
              <a:t>on </a:t>
            </a:r>
            <a:endParaRPr lang="bg-BG" dirty="0" smtClean="0"/>
          </a:p>
          <a:p>
            <a:pPr lvl="1">
              <a:lnSpc>
                <a:spcPts val="3600"/>
              </a:lnSpc>
            </a:pPr>
            <a:r>
              <a:rPr lang="en-US" dirty="0" smtClean="0">
                <a:solidFill>
                  <a:srgbClr val="EBFFD2"/>
                </a:solidFill>
              </a:rPr>
              <a:t>State </a:t>
            </a:r>
            <a:r>
              <a:rPr lang="en-US" dirty="0">
                <a:solidFill>
                  <a:srgbClr val="EBFFD2"/>
                </a:solidFill>
              </a:rPr>
              <a:t>Transition </a:t>
            </a:r>
            <a:r>
              <a:rPr lang="en-US" dirty="0" smtClean="0">
                <a:solidFill>
                  <a:srgbClr val="EBFFD2"/>
                </a:solidFill>
              </a:rPr>
              <a:t>Testing</a:t>
            </a:r>
            <a:endParaRPr lang="bg-BG" dirty="0" smtClean="0">
              <a:solidFill>
                <a:srgbClr val="EBFFD2"/>
              </a:solidFill>
            </a:endParaRPr>
          </a:p>
          <a:p>
            <a:pPr lvl="1">
              <a:lnSpc>
                <a:spcPts val="3600"/>
              </a:lnSpc>
            </a:pPr>
            <a:r>
              <a:rPr lang="en-US" dirty="0" smtClean="0">
                <a:solidFill>
                  <a:srgbClr val="EBFFD2"/>
                </a:solidFill>
              </a:rPr>
              <a:t>Pairwise Testing</a:t>
            </a:r>
            <a:endParaRPr lang="bg-BG" dirty="0" smtClean="0">
              <a:solidFill>
                <a:srgbClr val="EBFFD2"/>
              </a:solidFill>
            </a:endParaRPr>
          </a:p>
          <a:p>
            <a:pPr lvl="1">
              <a:lnSpc>
                <a:spcPts val="3600"/>
              </a:lnSpc>
            </a:pPr>
            <a:r>
              <a:rPr lang="en-US" dirty="0" smtClean="0">
                <a:solidFill>
                  <a:srgbClr val="EBFFD2"/>
                </a:solidFill>
              </a:rPr>
              <a:t>Classification Trees</a:t>
            </a:r>
          </a:p>
          <a:p>
            <a:r>
              <a:rPr lang="en-US" dirty="0"/>
              <a:t>Defect Taxonomies, Error Guessing, Checklist Testing and Exploratory Testing</a:t>
            </a:r>
          </a:p>
          <a:p>
            <a:r>
              <a:rPr lang="en-US" dirty="0"/>
              <a:t>Static Techniques</a:t>
            </a:r>
          </a:p>
          <a:p>
            <a:r>
              <a:rPr lang="en-US" dirty="0"/>
              <a:t>Automated Testing with </a:t>
            </a:r>
            <a:r>
              <a:rPr lang="en-US" dirty="0" err="1"/>
              <a:t>Sikuli</a:t>
            </a:r>
            <a:endParaRPr lang="en-US" dirty="0"/>
          </a:p>
          <a:p>
            <a:pPr>
              <a:lnSpc>
                <a:spcPts val="3600"/>
              </a:lnSpc>
            </a:pPr>
            <a:endParaRPr lang="en-US" b="0" dirty="0">
              <a:solidFill>
                <a:srgbClr val="EBFFD2"/>
              </a:solidFill>
            </a:endParaRPr>
          </a:p>
          <a:p>
            <a:pPr>
              <a:lnSpc>
                <a:spcPts val="3600"/>
              </a:lnSpc>
              <a:tabLst/>
            </a:pPr>
            <a:endParaRPr lang="en-US" dirty="0"/>
          </a:p>
          <a:p>
            <a:pPr marL="0" indent="0">
              <a:lnSpc>
                <a:spcPts val="3600"/>
              </a:lnSpc>
              <a:buNone/>
              <a:tabLst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6" name="Picture 5" descr="http://research.phillipmartin.info/la_syllabus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25120" y="982137"/>
            <a:ext cx="2420675" cy="2383888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31618" y="5999202"/>
            <a:ext cx="63297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33272" indent="-5715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100000"/>
              <a:buFont typeface="+mj-lt"/>
              <a:buAutoNum type="romanUcPeriod" startA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Intermediate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18.01</a:t>
            </a:r>
          </a:p>
        </p:txBody>
      </p:sp>
    </p:spTree>
    <p:extLst>
      <p:ext uri="{BB962C8B-B14F-4D97-AF65-F5344CB8AC3E}">
        <p14:creationId xmlns:p14="http://schemas.microsoft.com/office/powerpoint/2010/main" val="106014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</a:t>
            </a:r>
            <a:r>
              <a:rPr lang="en-US" dirty="0" smtClean="0"/>
              <a:t>Testing</a:t>
            </a:r>
            <a:endParaRPr lang="bg-BG" dirty="0" smtClean="0"/>
          </a:p>
          <a:p>
            <a:r>
              <a:rPr lang="en-US" dirty="0" smtClean="0"/>
              <a:t>Performance Testing</a:t>
            </a:r>
            <a:endParaRPr lang="en-US" dirty="0"/>
          </a:p>
          <a:p>
            <a:r>
              <a:rPr lang="en-US" dirty="0"/>
              <a:t>Web Service </a:t>
            </a:r>
            <a:r>
              <a:rPr lang="en-US" dirty="0" smtClean="0"/>
              <a:t>Testing</a:t>
            </a:r>
            <a:endParaRPr lang="bg-BG" dirty="0" smtClean="0"/>
          </a:p>
          <a:p>
            <a:pPr>
              <a:lnSpc>
                <a:spcPts val="3600"/>
              </a:lnSpc>
              <a:tabLst/>
            </a:pPr>
            <a:r>
              <a:rPr lang="en-US" dirty="0" smtClean="0"/>
              <a:t>Security </a:t>
            </a:r>
            <a:r>
              <a:rPr lang="en-US" dirty="0"/>
              <a:t>Vulnerability </a:t>
            </a:r>
            <a:r>
              <a:rPr lang="en-US" dirty="0" smtClean="0"/>
              <a:t>Testing</a:t>
            </a:r>
          </a:p>
          <a:p>
            <a:pPr>
              <a:lnSpc>
                <a:spcPts val="3600"/>
              </a:lnSpc>
              <a:tabLst/>
            </a:pPr>
            <a:r>
              <a:rPr lang="en-US" dirty="0" smtClean="0"/>
              <a:t>Set up </a:t>
            </a:r>
            <a:r>
              <a:rPr lang="en-US" dirty="0"/>
              <a:t>QA </a:t>
            </a:r>
            <a:r>
              <a:rPr lang="en-US" dirty="0" smtClean="0"/>
              <a:t>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4476571"/>
            <a:ext cx="62124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33272" indent="-5715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100000"/>
              <a:buFont typeface="+mj-lt"/>
              <a:buAutoNum type="romanUcPeriod" startAt="3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Intermediate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8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.02</a:t>
            </a:r>
          </a:p>
        </p:txBody>
      </p:sp>
      <p:pic>
        <p:nvPicPr>
          <p:cNvPr id="8" name="Picture 7" descr="documents, folder ico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66" b="88672" l="4297" r="953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26672" y="4086999"/>
            <a:ext cx="2407722" cy="2407722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78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Curriculum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Additional Topics</a:t>
            </a:r>
          </a:p>
          <a:p>
            <a:pPr lvl="1"/>
            <a:r>
              <a:rPr lang="en-US" dirty="0"/>
              <a:t>BDD with </a:t>
            </a:r>
            <a:r>
              <a:rPr lang="en-US" dirty="0" err="1"/>
              <a:t>SpecFlow</a:t>
            </a:r>
            <a:endParaRPr lang="en-US" dirty="0"/>
          </a:p>
          <a:p>
            <a:pPr lvl="1"/>
            <a:r>
              <a:rPr lang="en-US" dirty="0" err="1"/>
              <a:t>WebService</a:t>
            </a:r>
            <a:r>
              <a:rPr lang="en-US" dirty="0"/>
              <a:t> Testing</a:t>
            </a:r>
          </a:p>
          <a:p>
            <a:pPr lvl="1"/>
            <a:r>
              <a:rPr lang="en-US" dirty="0"/>
              <a:t>Build Test Automation Framework part II</a:t>
            </a:r>
          </a:p>
          <a:p>
            <a:pPr lvl="1"/>
            <a:r>
              <a:rPr lang="en-US" dirty="0" smtClean="0"/>
              <a:t>Python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Workshops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Incident Management</a:t>
            </a:r>
          </a:p>
          <a:p>
            <a:pPr lvl="1"/>
            <a:r>
              <a:rPr lang="en-US" dirty="0" smtClean="0"/>
              <a:t>Learn </a:t>
            </a:r>
            <a:r>
              <a:rPr lang="en-US" dirty="0"/>
              <a:t>the Command </a:t>
            </a:r>
            <a:r>
              <a:rPr lang="en-US" dirty="0" smtClean="0"/>
              <a:t>Line</a:t>
            </a:r>
            <a:endParaRPr lang="en-US" dirty="0"/>
          </a:p>
          <a:p>
            <a:pPr lvl="1"/>
            <a:r>
              <a:rPr lang="en-US" dirty="0" smtClean="0"/>
              <a:t>Mobile </a:t>
            </a:r>
            <a:r>
              <a:rPr lang="en-US" dirty="0"/>
              <a:t>testing</a:t>
            </a:r>
          </a:p>
          <a:p>
            <a:pPr marL="357188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527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http://www.vivantehoa.com/schedule_boo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19200"/>
            <a:ext cx="3445270" cy="30940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01600">
              <a:schemeClr val="tx1">
                <a:alpha val="40000"/>
              </a:schemeClr>
            </a:glow>
            <a:reflection blurRad="12700" stA="38000" endPos="28000" dist="5000" dir="5400000" sy="-100000" algn="bl" rotWithShape="0"/>
            <a:softEdge rad="1270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5084506"/>
            <a:ext cx="8229600" cy="685800"/>
          </a:xfrm>
        </p:spPr>
        <p:txBody>
          <a:bodyPr/>
          <a:lstStyle/>
          <a:p>
            <a:r>
              <a:rPr lang="en-US" dirty="0" smtClean="0"/>
              <a:t>Course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50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Duration</a:t>
            </a:r>
            <a:endParaRPr lang="en-US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06071"/>
            <a:ext cx="8686800" cy="3603812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/>
              <a:t>Lectures: ~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90</a:t>
            </a:r>
            <a:r>
              <a:rPr lang="en-US" dirty="0" smtClean="0"/>
              <a:t> hours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Practical exercises: ~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en-US" dirty="0" smtClean="0"/>
              <a:t> hours</a:t>
            </a:r>
            <a:endParaRPr lang="en-US" dirty="0"/>
          </a:p>
          <a:p>
            <a:pPr>
              <a:lnSpc>
                <a:spcPts val="3600"/>
              </a:lnSpc>
            </a:pPr>
            <a:r>
              <a:rPr lang="en-US" dirty="0" smtClean="0"/>
              <a:t>Exams: </a:t>
            </a:r>
            <a:r>
              <a:rPr lang="en-US" dirty="0"/>
              <a:t>~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dirty="0" smtClean="0"/>
              <a:t> hours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Homework and Teamwork:</a:t>
            </a:r>
            <a:br>
              <a:rPr lang="en-US" dirty="0" smtClean="0"/>
            </a:br>
            <a:r>
              <a:rPr lang="en-US" dirty="0" smtClean="0"/>
              <a:t>~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dirty="0" smtClean="0"/>
              <a:t> hours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18434" name="Picture 2" descr="http://www.craigharper.com.au/uploaded_images/runninggirl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267" y="2095500"/>
            <a:ext cx="1905000" cy="3086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101600">
              <a:schemeClr val="tx1">
                <a:alpha val="40000"/>
              </a:schemeClr>
            </a:glow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02036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  <a:spcBef>
                <a:spcPts val="3000"/>
              </a:spcBef>
            </a:pPr>
            <a:r>
              <a:rPr lang="en-US" dirty="0"/>
              <a:t>Time allocation</a:t>
            </a:r>
          </a:p>
          <a:p>
            <a:pPr lvl="1">
              <a:lnSpc>
                <a:spcPts val="36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/>
              <a:t> </a:t>
            </a:r>
            <a:r>
              <a:rPr lang="en-US" dirty="0"/>
              <a:t>months </a:t>
            </a:r>
            <a:r>
              <a:rPr lang="en-US" dirty="0" smtClean="0"/>
              <a:t>*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/>
              <a:t> days weekly,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/>
              <a:t> hours / day</a:t>
            </a:r>
          </a:p>
          <a:p>
            <a:pPr lvl="1">
              <a:lnSpc>
                <a:spcPts val="3600"/>
              </a:lnSpc>
            </a:pPr>
            <a:r>
              <a:rPr lang="en-US" dirty="0"/>
              <a:t>Mondays and Wednesdays from 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/>
              <a:t> </a:t>
            </a:r>
            <a:r>
              <a:rPr lang="en-US" dirty="0" smtClean="0"/>
              <a:t>PM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lectures + work in class </a:t>
            </a:r>
            <a:r>
              <a:rPr lang="en-US" dirty="0"/>
              <a:t>with the </a:t>
            </a:r>
            <a:r>
              <a:rPr lang="en-US" dirty="0" smtClean="0"/>
              <a:t>trainer</a:t>
            </a:r>
          </a:p>
          <a:p>
            <a:pPr lvl="1">
              <a:lnSpc>
                <a:spcPts val="3600"/>
              </a:lnSpc>
            </a:pPr>
            <a:r>
              <a:rPr lang="en-US" dirty="0"/>
              <a:t>Fridays from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/>
              <a:t> </a:t>
            </a:r>
            <a:r>
              <a:rPr lang="en-US" dirty="0" smtClean="0"/>
              <a:t>PM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work </a:t>
            </a:r>
            <a:r>
              <a:rPr lang="en-US" dirty="0"/>
              <a:t>in class</a:t>
            </a:r>
          </a:p>
          <a:p>
            <a:pPr lvl="3">
              <a:lnSpc>
                <a:spcPts val="3600"/>
              </a:lnSpc>
            </a:pPr>
            <a:r>
              <a:rPr lang="en-US" dirty="0"/>
              <a:t>practical exercises, advanced topics,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workshops and teamwork</a:t>
            </a:r>
            <a:endParaRPr lang="bg-BG" dirty="0"/>
          </a:p>
          <a:p>
            <a:pPr lvl="3">
              <a:lnSpc>
                <a:spcPts val="3600"/>
              </a:lnSpc>
            </a:pPr>
            <a:endParaRPr lang="en-US" dirty="0" smtClean="0"/>
          </a:p>
          <a:p>
            <a:pPr lvl="3">
              <a:lnSpc>
                <a:spcPts val="3600"/>
              </a:lnSpc>
            </a:pPr>
            <a:endParaRPr lang="en-US" dirty="0"/>
          </a:p>
          <a:p>
            <a:pPr lvl="2">
              <a:lnSpc>
                <a:spcPts val="3600"/>
              </a:lnSpc>
            </a:pP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656" y="4038521"/>
            <a:ext cx="2026744" cy="1981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101600">
              <a:schemeClr val="tx1">
                <a:alpha val="40000"/>
              </a:schemeClr>
            </a:glow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768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39" y="1151068"/>
            <a:ext cx="8721762" cy="5554532"/>
          </a:xfrm>
        </p:spPr>
        <p:txBody>
          <a:bodyPr/>
          <a:lstStyle/>
          <a:p>
            <a:pPr>
              <a:lnSpc>
                <a:spcPts val="3600"/>
              </a:lnSpc>
              <a:tabLst/>
            </a:pPr>
            <a:r>
              <a:rPr lang="en-US" dirty="0" smtClean="0"/>
              <a:t>Course Objectives</a:t>
            </a:r>
          </a:p>
          <a:p>
            <a:pPr>
              <a:lnSpc>
                <a:spcPts val="3600"/>
              </a:lnSpc>
              <a:tabLst/>
            </a:pPr>
            <a:r>
              <a:rPr lang="en-US" dirty="0"/>
              <a:t>Trainers </a:t>
            </a:r>
            <a:r>
              <a:rPr lang="en-US" dirty="0" smtClean="0"/>
              <a:t>Team</a:t>
            </a:r>
          </a:p>
          <a:p>
            <a:pPr>
              <a:lnSpc>
                <a:spcPts val="3600"/>
              </a:lnSpc>
              <a:tabLst/>
            </a:pPr>
            <a:r>
              <a:rPr lang="en-US" dirty="0" smtClean="0"/>
              <a:t>Course Curriculum </a:t>
            </a:r>
            <a:br>
              <a:rPr lang="en-US" dirty="0" smtClean="0"/>
            </a:br>
            <a:r>
              <a:rPr lang="en-US" dirty="0" smtClean="0"/>
              <a:t>and Exams</a:t>
            </a:r>
          </a:p>
          <a:p>
            <a:pPr>
              <a:lnSpc>
                <a:spcPts val="3600"/>
              </a:lnSpc>
              <a:tabLst/>
            </a:pPr>
            <a:r>
              <a:rPr lang="en-US" dirty="0" smtClean="0"/>
              <a:t>Course Schedule</a:t>
            </a:r>
          </a:p>
          <a:p>
            <a:pPr>
              <a:lnSpc>
                <a:spcPts val="3600"/>
              </a:lnSpc>
              <a:tabLst/>
            </a:pPr>
            <a:r>
              <a:rPr lang="en-US" dirty="0" smtClean="0"/>
              <a:t>Assessment</a:t>
            </a:r>
          </a:p>
          <a:p>
            <a:pPr>
              <a:lnSpc>
                <a:spcPts val="3600"/>
              </a:lnSpc>
              <a:tabLst/>
            </a:pPr>
            <a:r>
              <a:rPr lang="en-US" dirty="0"/>
              <a:t>Recommended </a:t>
            </a:r>
            <a:r>
              <a:rPr lang="en-US" dirty="0" smtClean="0"/>
              <a:t>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31746" name="Picture 2" descr="http://www.colophon.com/gallery/gelman/library/toc-gelman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867" y="1583900"/>
            <a:ext cx="4519377" cy="3068619"/>
          </a:xfrm>
          <a:prstGeom prst="ellipse">
            <a:avLst/>
          </a:prstGeom>
          <a:ln>
            <a:noFill/>
          </a:ln>
          <a:effectLst>
            <a:glow rad="101600">
              <a:schemeClr val="tx1">
                <a:alpha val="40000"/>
              </a:schemeClr>
            </a:glow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909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385736"/>
            <a:ext cx="7924800" cy="685800"/>
          </a:xfrm>
        </p:spPr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112015"/>
            <a:ext cx="7924800" cy="569120"/>
          </a:xfrm>
        </p:spPr>
        <p:txBody>
          <a:bodyPr/>
          <a:lstStyle/>
          <a:p>
            <a:r>
              <a:rPr lang="en-US" dirty="0" smtClean="0"/>
              <a:t>How, What, When?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2285" y="1224120"/>
            <a:ext cx="2634342" cy="27120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101600">
              <a:schemeClr val="tx1">
                <a:alpha val="40000"/>
              </a:schemeClr>
            </a:glow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 rot="899630">
            <a:off x="3132148" y="2931002"/>
            <a:ext cx="2236510" cy="646331"/>
          </a:xfrm>
          <a:prstGeom prst="rect">
            <a:avLst/>
          </a:prstGeom>
          <a:ln>
            <a:noFill/>
          </a:ln>
          <a:effectLst>
            <a:glow rad="101600">
              <a:schemeClr val="tx1">
                <a:alpha val="40000"/>
              </a:schemeClr>
            </a:glow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1800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38100" dir="3600000" sx="102000" sy="102000" algn="tl">
                    <a:schemeClr val="bg1">
                      <a:alpha val="50000"/>
                    </a:schemeClr>
                  </a:outerShdw>
                </a:effectLst>
                <a:latin typeface="Berlin Sans FB Demi" pitchFamily="34" charset="0"/>
              </a:rPr>
              <a:t>Assurance</a:t>
            </a:r>
          </a:p>
        </p:txBody>
      </p:sp>
      <p:sp>
        <p:nvSpPr>
          <p:cNvPr id="10" name="TextBox 9"/>
          <p:cNvSpPr txBox="1"/>
          <p:nvPr/>
        </p:nvSpPr>
        <p:spPr>
          <a:xfrm rot="901101">
            <a:off x="3788784" y="1252607"/>
            <a:ext cx="1401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n w="1800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38100" dir="3600000" sx="102000" sy="102000" algn="tl">
                    <a:schemeClr val="bg1">
                      <a:alpha val="50000"/>
                    </a:schemeClr>
                  </a:outerShdw>
                </a:effectLst>
                <a:latin typeface="Berlin Sans FB Demi" pitchFamily="34" charset="0"/>
              </a:rPr>
              <a:t>Quality</a:t>
            </a:r>
            <a:endParaRPr lang="en-US" sz="2000" b="1" dirty="0">
              <a:ln w="18000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miter lim="800000"/>
              </a:ln>
              <a:noFill/>
              <a:effectLst>
                <a:outerShdw blurRad="38100" dir="3600000" sx="102000" sy="102000" algn="tl">
                  <a:schemeClr val="bg1">
                    <a:alpha val="50000"/>
                  </a:schemeClr>
                </a:outerShdw>
              </a:effectLst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88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1745"/>
            <a:ext cx="7086600" cy="838200"/>
          </a:xfrm>
        </p:spPr>
        <p:txBody>
          <a:bodyPr/>
          <a:lstStyle/>
          <a:p>
            <a:r>
              <a:rPr lang="en-US" dirty="0" smtClean="0"/>
              <a:t>The Exams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Assessment</a:t>
            </a:r>
            <a:r>
              <a:rPr lang="en-US" dirty="0" smtClean="0"/>
              <a:t> for the course is based 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multiple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intermediate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exams </a:t>
            </a:r>
          </a:p>
          <a:p>
            <a:pPr lvl="1"/>
            <a:r>
              <a:rPr lang="en-US" dirty="0" smtClean="0"/>
              <a:t>There is no comprehensive final exam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intermediate </a:t>
            </a:r>
            <a:r>
              <a:rPr lang="en-US" dirty="0" smtClean="0"/>
              <a:t>exam covers the preceding topics</a:t>
            </a:r>
          </a:p>
          <a:p>
            <a:pPr lvl="1"/>
            <a:r>
              <a:rPr lang="en-US" dirty="0"/>
              <a:t>The final score is cumulative </a:t>
            </a:r>
            <a:endParaRPr lang="en-US" dirty="0" smtClean="0"/>
          </a:p>
          <a:p>
            <a:r>
              <a:rPr lang="en-US" dirty="0"/>
              <a:t>Exams measure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individual performance</a:t>
            </a:r>
          </a:p>
          <a:p>
            <a:pPr lvl="1"/>
            <a:r>
              <a:rPr lang="en-US" dirty="0"/>
              <a:t>Serve as filter for skillful people</a:t>
            </a:r>
          </a:p>
          <a:p>
            <a:pPr lvl="1"/>
            <a:r>
              <a:rPr lang="en-US" dirty="0" smtClean="0"/>
              <a:t>Exams </a:t>
            </a:r>
            <a:r>
              <a:rPr lang="en-US" dirty="0"/>
              <a:t>are not the only filter!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topics include homework assignments</a:t>
            </a:r>
          </a:p>
          <a:p>
            <a:pPr lvl="1"/>
            <a:r>
              <a:rPr lang="en-US" dirty="0" smtClean="0"/>
              <a:t>Homeworks are obligatory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/>
              <a:t>Students who do not fulfill their homeworks fall off the </a:t>
            </a:r>
            <a:r>
              <a:rPr lang="en-US" dirty="0" smtClean="0"/>
              <a:t>program</a:t>
            </a:r>
          </a:p>
          <a:p>
            <a:r>
              <a:rPr lang="en-US" dirty="0"/>
              <a:t>Homework assignments are due </a:t>
            </a:r>
            <a:r>
              <a:rPr lang="en-US" dirty="0" smtClean="0"/>
              <a:t>to </a:t>
            </a:r>
            <a:r>
              <a:rPr lang="en-US" dirty="0"/>
              <a:t>in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/>
              <a:t> week after </a:t>
            </a:r>
            <a:r>
              <a:rPr lang="en-US" dirty="0"/>
              <a:t>each </a:t>
            </a:r>
            <a:r>
              <a:rPr lang="en-US" dirty="0" smtClean="0"/>
              <a:t>lecture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Submission </a:t>
            </a:r>
            <a:r>
              <a:rPr lang="en-US" dirty="0"/>
              <a:t>will be accepted through the student's system:</a:t>
            </a:r>
            <a:br>
              <a:rPr lang="en-US" dirty="0"/>
            </a:br>
            <a:r>
              <a:rPr lang="en-US" dirty="0" smtClean="0">
                <a:hlinkClick r:id="rId2"/>
              </a:rPr>
              <a:t>telerikacademy.com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656" l="9375" r="984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5334000"/>
            <a:ext cx="1219200" cy="1219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101600">
              <a:schemeClr val="tx1">
                <a:alpha val="40000"/>
              </a:schemeClr>
            </a:glow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3738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Peer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 feedback </a:t>
            </a:r>
            <a:r>
              <a:rPr lang="en-US" dirty="0" smtClean="0"/>
              <a:t>for their homework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give feedback </a:t>
            </a:r>
            <a:r>
              <a:rPr lang="en-US" dirty="0" smtClean="0"/>
              <a:t>for few random homework submissions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Students submit homework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anonymously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Please exclude your name from the submissions!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For each homework</a:t>
            </a:r>
            <a:r>
              <a:rPr lang="en-US" dirty="0"/>
              <a:t> submitted</a:t>
            </a:r>
            <a:endParaRPr lang="en-US" dirty="0" smtClean="0"/>
          </a:p>
          <a:p>
            <a:pPr lvl="2">
              <a:lnSpc>
                <a:spcPct val="95000"/>
              </a:lnSpc>
            </a:pPr>
            <a:r>
              <a:rPr lang="en-US" dirty="0" smtClean="0"/>
              <a:t>Students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random homeworks</a:t>
            </a:r>
          </a:p>
          <a:p>
            <a:pPr lvl="2">
              <a:lnSpc>
                <a:spcPct val="95000"/>
              </a:lnSpc>
            </a:pPr>
            <a:r>
              <a:rPr lang="en-US" dirty="0"/>
              <a:t>From the same topic, after the deadline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Give written feedback, at least 200 characters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Low-quality feedback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report </a:t>
            </a:r>
            <a:r>
              <a:rPr lang="en-US" dirty="0"/>
              <a:t>for punishment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Evaluation for </a:t>
            </a:r>
            <a:r>
              <a:rPr lang="en-US" dirty="0" smtClean="0"/>
              <a:t>onsite participants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31331"/>
            <a:ext cx="8686800" cy="499536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000" dirty="0"/>
              <a:t>Formal Criteria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3436545"/>
            <a:ext cx="8686800" cy="3274918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 smtClean="0"/>
              <a:t>Informal Criteria</a:t>
            </a:r>
          </a:p>
          <a:p>
            <a:pPr lvl="1">
              <a:spcBef>
                <a:spcPts val="100"/>
              </a:spcBef>
              <a:spcAft>
                <a:spcPts val="100"/>
              </a:spcAft>
              <a:tabLst>
                <a:tab pos="290513" algn="l"/>
              </a:tabLst>
            </a:pP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</a:t>
            </a:r>
            <a:r>
              <a:rPr lang="en-US" sz="2700" dirty="0" smtClean="0"/>
              <a:t> 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sz="2700" dirty="0" smtClean="0"/>
              <a:t> – bonus up to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spcBef>
                <a:spcPts val="100"/>
              </a:spcBef>
              <a:spcAft>
                <a:spcPts val="100"/>
              </a:spcAft>
              <a:tabLst>
                <a:tab pos="290513" algn="l"/>
              </a:tabLst>
            </a:pP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</a:t>
            </a:r>
            <a:r>
              <a:rPr lang="en-US" sz="2700" dirty="0" smtClean="0"/>
              <a:t> </a:t>
            </a:r>
            <a:r>
              <a:rPr lang="en-US" sz="2700" dirty="0"/>
              <a:t>– send e-mail </a:t>
            </a:r>
            <a:r>
              <a:rPr lang="en-US" sz="2700" dirty="0" smtClean="0"/>
              <a:t>notifications</a:t>
            </a:r>
            <a:endParaRPr lang="en-US" sz="27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00"/>
              </a:spcBef>
              <a:spcAft>
                <a:spcPts val="100"/>
              </a:spcAft>
              <a:tabLst>
                <a:tab pos="290513" algn="l"/>
              </a:tabLst>
            </a:pP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Participation</a:t>
            </a:r>
            <a:r>
              <a:rPr lang="en-US" sz="2700" dirty="0" smtClean="0"/>
              <a:t> – ask questions, give ideas, express your thoughts</a:t>
            </a:r>
            <a:endParaRPr lang="en-US" sz="2700" dirty="0"/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3359066"/>
              </p:ext>
            </p:extLst>
          </p:nvPr>
        </p:nvGraphicFramePr>
        <p:xfrm>
          <a:off x="3057461" y="1638375"/>
          <a:ext cx="3029078" cy="1714425"/>
        </p:xfrm>
        <a:graphic>
          <a:graphicData uri="http://schemas.openxmlformats.org/drawingml/2006/table">
            <a:tbl>
              <a:tblPr/>
              <a:tblGrid>
                <a:gridCol w="2167827"/>
                <a:gridCol w="861251"/>
              </a:tblGrid>
              <a:tr h="373305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Criterion</a:t>
                      </a:r>
                      <a:endParaRPr lang="en-US" sz="1800" b="1" kern="1200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Weight</a:t>
                      </a:r>
                      <a:endParaRPr kumimoji="0" lang="en-US" sz="16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21417"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Exams (*</a:t>
                      </a:r>
                      <a:r>
                        <a:rPr kumimoji="0" 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</a:t>
                      </a:r>
                      <a:r>
                        <a:rPr kumimoji="0" 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US" sz="16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55</a:t>
                      </a:r>
                      <a:r>
                        <a:rPr kumimoji="0" 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kumimoji="0" lang="en-US" sz="16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17"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Team works</a:t>
                      </a:r>
                      <a:endParaRPr kumimoji="0" lang="en-US" sz="16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30</a:t>
                      </a:r>
                      <a:r>
                        <a:rPr kumimoji="0" 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kumimoji="0" lang="en-US" sz="16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17"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Homework</a:t>
                      </a:r>
                      <a:endParaRPr kumimoji="0" lang="en-US" sz="16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  <a:r>
                        <a:rPr kumimoji="0" 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kumimoji="0" lang="en-US" sz="16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17"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Homework evaluation</a:t>
                      </a:r>
                      <a:endParaRPr kumimoji="0" lang="en-US" sz="16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  <a:r>
                        <a:rPr kumimoji="0" 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kumimoji="0" lang="en-US" sz="16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53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image.guardian.co.uk/sys-images/Arts/Arts_/Pictures/2007/02/06/books460.jpg"/>
          <p:cNvPicPr>
            <a:picLocks noChangeAspect="1" noChangeArrowheads="1"/>
          </p:cNvPicPr>
          <p:nvPr/>
        </p:nvPicPr>
        <p:blipFill>
          <a:blip r:embed="rId2" cstate="print">
            <a:lum bright="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1202266"/>
            <a:ext cx="4381500" cy="3133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01600">
              <a:schemeClr val="tx1"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5076039"/>
            <a:ext cx="8229600" cy="685800"/>
          </a:xfrm>
        </p:spPr>
        <p:txBody>
          <a:bodyPr/>
          <a:lstStyle/>
          <a:p>
            <a:r>
              <a:rPr lang="en-US" dirty="0" smtClean="0"/>
              <a:t>Recommended </a:t>
            </a:r>
            <a:r>
              <a:rPr lang="en-US" dirty="0"/>
              <a:t>R</a:t>
            </a:r>
            <a:r>
              <a:rPr lang="en-US" dirty="0" smtClean="0"/>
              <a:t>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84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Telerik Integrated</a:t>
            </a:r>
            <a:br>
              <a:rPr lang="en-US" dirty="0" smtClean="0"/>
            </a:br>
            <a:r>
              <a:rPr lang="en-US" dirty="0" smtClean="0"/>
              <a:t>Learning System (TILS)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Telerik Integrated Learning System (TILS)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/>
              <a:t>Homework peer </a:t>
            </a:r>
            <a:r>
              <a:rPr lang="en-US" dirty="0" smtClean="0"/>
              <a:t>reviews</a:t>
            </a:r>
          </a:p>
          <a:p>
            <a:pPr lvl="1"/>
            <a:r>
              <a:rPr lang="en-US" dirty="0"/>
              <a:t>Presence cards with </a:t>
            </a:r>
            <a:r>
              <a:rPr lang="en-US" dirty="0" smtClean="0"/>
              <a:t>barcode</a:t>
            </a:r>
            <a:endParaRPr lang="en-US" dirty="0"/>
          </a:p>
          <a:p>
            <a:pPr lvl="1"/>
            <a:r>
              <a:rPr lang="en-US" dirty="0" smtClean="0"/>
              <a:t>Reports about your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8601" y="5896100"/>
            <a:ext cx="8585200" cy="6571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2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http://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telerikacademy.com/Courses/Courses/Details/290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2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lum bright="10000" contrast="10000"/>
          </a:blip>
          <a:stretch>
            <a:fillRect/>
          </a:stretch>
        </p:blipFill>
        <p:spPr>
          <a:xfrm>
            <a:off x="6188842" y="3144776"/>
            <a:ext cx="2421758" cy="21960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01600">
              <a:schemeClr val="tx1"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389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 smtClean="0"/>
              <a:t>SQA </a:t>
            </a:r>
            <a:r>
              <a:rPr lang="en-US" dirty="0"/>
              <a:t>Track official web site:</a:t>
            </a:r>
          </a:p>
          <a:p>
            <a:endParaRPr lang="en-US" sz="3100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Register for the "Telerik Academy Forums":</a:t>
            </a:r>
            <a:endParaRPr lang="en-US" sz="2900" dirty="0"/>
          </a:p>
          <a:p>
            <a:pPr lvl="1"/>
            <a:r>
              <a:rPr lang="en-US" sz="27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Share ideas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5189560"/>
            <a:ext cx="8077200" cy="6368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http://telerikacademy.com/Forum/Category/13/qa-academy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3400" y="1914869"/>
            <a:ext cx="8077200" cy="745067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http://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academy.telerik.com/student-courses/software-technologies/software-quality-assurance/about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80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1944688" indent="0">
              <a:lnSpc>
                <a:spcPts val="3600"/>
              </a:lnSpc>
              <a:buNone/>
              <a:tabLst>
                <a:tab pos="2627313" algn="l"/>
              </a:tabLst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Lessons Learned in Software Testing: A Context-Driven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Approach</a:t>
            </a:r>
            <a:b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sz="2800" dirty="0" smtClean="0"/>
              <a:t>By </a:t>
            </a:r>
            <a:r>
              <a:rPr lang="en-US" sz="2800" dirty="0"/>
              <a:t>Bret </a:t>
            </a:r>
            <a:r>
              <a:rPr lang="en-US" sz="2800" dirty="0" err="1"/>
              <a:t>Pettichord</a:t>
            </a:r>
            <a:r>
              <a:rPr lang="en-US" sz="2800" dirty="0"/>
              <a:t>, James Bach, </a:t>
            </a:r>
            <a:r>
              <a:rPr lang="en-US" sz="2800" dirty="0" err="1"/>
              <a:t>Cem</a:t>
            </a:r>
            <a:r>
              <a:rPr lang="en-US" sz="2800" dirty="0"/>
              <a:t> </a:t>
            </a:r>
            <a:r>
              <a:rPr lang="en-US" sz="2800" dirty="0" err="1"/>
              <a:t>Kaner</a:t>
            </a:r>
            <a:endParaRPr lang="en-US" sz="2800" dirty="0"/>
          </a:p>
          <a:p>
            <a:pPr marL="1944688" indent="0">
              <a:lnSpc>
                <a:spcPts val="3600"/>
              </a:lnSpc>
              <a:buNone/>
              <a:tabLst>
                <a:tab pos="2627313" algn="l"/>
              </a:tabLst>
            </a:pP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effectLst/>
            </a:endParaRPr>
          </a:p>
          <a:p>
            <a:pPr marL="1944688" indent="0">
              <a:lnSpc>
                <a:spcPts val="3600"/>
              </a:lnSpc>
              <a:buNone/>
              <a:tabLst>
                <a:tab pos="2627313" algn="l"/>
              </a:tabLst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 Practitioner's Guide to Software Test Design</a:t>
            </a:r>
            <a:endParaRPr lang="en-US" sz="2800" dirty="0"/>
          </a:p>
          <a:p>
            <a:pPr marL="1944688" indent="0">
              <a:lnSpc>
                <a:spcPts val="3600"/>
              </a:lnSpc>
              <a:buNone/>
              <a:tabLst>
                <a:tab pos="2627313" algn="l"/>
              </a:tabLst>
            </a:pPr>
            <a:r>
              <a:rPr lang="en-US" sz="2800" dirty="0" smtClean="0"/>
              <a:t>By Lee Copeland</a:t>
            </a:r>
            <a:r>
              <a:rPr lang="en-US" sz="2800" dirty="0" smtClean="0">
                <a:effectLst/>
              </a:rPr>
              <a:t/>
            </a:r>
            <a:br>
              <a:rPr lang="en-US" sz="2800" dirty="0" smtClean="0">
                <a:effectLst/>
              </a:rPr>
            </a:b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22" y="3733800"/>
            <a:ext cx="1435868" cy="1848757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538"/>
          <a:stretch/>
        </p:blipFill>
        <p:spPr>
          <a:xfrm>
            <a:off x="367469" y="1118786"/>
            <a:ext cx="1469921" cy="186369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36948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Books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1944688" indent="0">
              <a:lnSpc>
                <a:spcPts val="3600"/>
              </a:lnSpc>
              <a:buNone/>
              <a:tabLst>
                <a:tab pos="2627313" algn="l"/>
              </a:tabLst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Pragmatic Software Testing: Becoming an Effective and Efficient Test Professional</a:t>
            </a:r>
            <a:r>
              <a:rPr lang="en-US" sz="2800" dirty="0"/>
              <a:t>, </a:t>
            </a:r>
            <a:r>
              <a:rPr lang="en-US" sz="2800" dirty="0" smtClean="0"/>
              <a:t>By Rex </a:t>
            </a:r>
            <a:r>
              <a:rPr lang="en-US" sz="2800" dirty="0"/>
              <a:t>Black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97" y="1183655"/>
            <a:ext cx="1486839" cy="1872593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302108" y="3708116"/>
            <a:ext cx="6324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Agile Testing: A Practical Guide for Testers and Agile Teams</a:t>
            </a:r>
          </a:p>
          <a:p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Lisa Crispin, Janet Gregory</a:t>
            </a: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97" y="3708116"/>
            <a:ext cx="1486839" cy="195363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32039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3600"/>
            <a:ext cx="8229600" cy="685800"/>
          </a:xfrm>
        </p:spPr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59879"/>
            <a:ext cx="8229600" cy="569120"/>
          </a:xfrm>
        </p:spPr>
        <p:txBody>
          <a:bodyPr/>
          <a:lstStyle/>
          <a:p>
            <a:r>
              <a:rPr lang="en-US" dirty="0" smtClean="0"/>
              <a:t>Why Do We Teach This Course?</a:t>
            </a:r>
            <a:endParaRPr lang="en-US" dirty="0"/>
          </a:p>
        </p:txBody>
      </p:sp>
      <p:pic>
        <p:nvPicPr>
          <p:cNvPr id="26626" name="Picture 2" descr="http://www.lili.org/forlibs/ce/able/course2/images/bs00554_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760" y="3886200"/>
            <a:ext cx="2384390" cy="2081339"/>
          </a:xfrm>
          <a:prstGeom prst="rect">
            <a:avLst/>
          </a:prstGeom>
          <a:ln>
            <a:noFill/>
          </a:ln>
          <a:effectLst>
            <a:glow rad="101600">
              <a:schemeClr val="tx1">
                <a:alpha val="40000"/>
              </a:schemeClr>
            </a:glow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963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Books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1944688" indent="0">
              <a:lnSpc>
                <a:spcPts val="3600"/>
              </a:lnSpc>
              <a:buNone/>
              <a:tabLst>
                <a:tab pos="2627313" algn="l"/>
              </a:tabLst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Advanced Software Testing Vol. 1: Guide to the ISTQB Advanced Certification as an Advanced Test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Analyst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By Rex Black</a:t>
            </a:r>
            <a:br>
              <a:rPr lang="en-US" sz="28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800" dirty="0" smtClean="0"/>
          </a:p>
          <a:p>
            <a:pPr marL="1944688" indent="0">
              <a:lnSpc>
                <a:spcPts val="3600"/>
              </a:lnSpc>
              <a:buNone/>
              <a:tabLst>
                <a:tab pos="2627313" algn="l"/>
              </a:tabLst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Advanced Software Testing Vol. 2: Guide to the ISTQB Advanced Certification as an Advanced Test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Manager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By Rex </a:t>
            </a:r>
            <a:r>
              <a:rPr lang="en-US" sz="2800" dirty="0"/>
              <a:t>Black</a:t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90172"/>
            <a:ext cx="1455724" cy="1828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84655"/>
            <a:ext cx="1455724" cy="185679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Books 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22" y="3928884"/>
            <a:ext cx="1704975" cy="216217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2362912" y="3810000"/>
            <a:ext cx="62476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 First Design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Patterns</a:t>
            </a:r>
          </a:p>
          <a:p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Eric Freeman, Elisabeth Robson, Bert Bates, Kathy Sierra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403359"/>
            <a:ext cx="2217791" cy="1750039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14" name="Rectangle 13"/>
          <p:cNvSpPr/>
          <p:nvPr/>
        </p:nvSpPr>
        <p:spPr>
          <a:xfrm>
            <a:off x="2820112" y="1254943"/>
            <a:ext cx="62476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Automated Testing Handbook </a:t>
            </a:r>
          </a:p>
          <a:p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Linda G. Hayes </a:t>
            </a:r>
          </a:p>
        </p:txBody>
      </p:sp>
    </p:spTree>
    <p:extLst>
      <p:ext uri="{BB962C8B-B14F-4D97-AF65-F5344CB8AC3E}">
        <p14:creationId xmlns:p14="http://schemas.microsoft.com/office/powerpoint/2010/main" val="294156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Books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1944688" indent="0">
              <a:lnSpc>
                <a:spcPts val="3600"/>
              </a:lnSpc>
              <a:buNone/>
              <a:tabLst>
                <a:tab pos="2627313" algn="l"/>
              </a:tabLst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Selenium 2 Testing Tools: Beginner's Guide </a:t>
            </a:r>
            <a:r>
              <a:rPr lang="en-US" sz="2800" dirty="0" smtClean="0"/>
              <a:t>By </a:t>
            </a:r>
            <a:r>
              <a:rPr lang="en-US" sz="2800" dirty="0"/>
              <a:t>Burns </a:t>
            </a:r>
            <a:r>
              <a:rPr lang="en-US" sz="2800" dirty="0" smtClean="0"/>
              <a:t>David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62912" y="3810000"/>
            <a:ext cx="62476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Training Kit (Exam 70-461) Querying Microsoft SQL Server 2012 (MCSA)</a:t>
            </a:r>
          </a:p>
          <a:p>
            <a:r>
              <a:rPr lang="sv-SE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Dejan Sarka, Itzik Ben-Gan, Ron Talmage</a:t>
            </a:r>
            <a:endParaRPr lang="en-US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4" y="1159335"/>
            <a:ext cx="1684989" cy="204841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64" y="3921851"/>
            <a:ext cx="1722385" cy="2034567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0378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ISTQB (International Software Testing Qualifications Board) syllabus</a:t>
            </a:r>
          </a:p>
          <a:p>
            <a:pPr lvl="1"/>
            <a:r>
              <a:rPr lang="en-US" dirty="0">
                <a:hlinkClick r:id="rId2"/>
              </a:rPr>
              <a:t>http://istqb.org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11759"/>
            <a:ext cx="7315200" cy="2294312"/>
          </a:xfrm>
          <a:prstGeom prst="roundRect">
            <a:avLst>
              <a:gd name="adj" fmla="val 10735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402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Quality Assurance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7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Questions?</a:t>
            </a:r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6" y="4306876"/>
            <a:ext cx="949687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612392"/>
            <a:ext cx="859648" cy="224676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4" y="1910885"/>
            <a:ext cx="949687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7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47180"/>
            <a:ext cx="584096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7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71046"/>
            <a:ext cx="58409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9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9" y="2163176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8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6624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5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SQA Track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331" y="1172584"/>
            <a:ext cx="8829339" cy="5533016"/>
          </a:xfrm>
        </p:spPr>
        <p:txBody>
          <a:bodyPr/>
          <a:lstStyle/>
          <a:p>
            <a:r>
              <a:rPr lang="en-US" dirty="0"/>
              <a:t>“Software Quality </a:t>
            </a:r>
            <a:r>
              <a:rPr lang="en-US" dirty="0" smtClean="0"/>
              <a:t>Assurance” track:</a:t>
            </a:r>
          </a:p>
          <a:p>
            <a:pPr lvl="1"/>
            <a:r>
              <a:rPr lang="en-US" dirty="0" smtClean="0"/>
              <a:t>Give the trainees the fundamental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knowledge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skills</a:t>
            </a:r>
            <a:r>
              <a:rPr lang="en-US" dirty="0" smtClean="0"/>
              <a:t> required in Quality Assurance</a:t>
            </a:r>
          </a:p>
          <a:p>
            <a:pPr lvl="1"/>
            <a:r>
              <a:rPr lang="en-US" dirty="0" smtClean="0"/>
              <a:t>Establish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logical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and critical thinking</a:t>
            </a:r>
          </a:p>
          <a:p>
            <a:pPr lvl="2"/>
            <a:r>
              <a:rPr lang="en-US" dirty="0" smtClean="0"/>
              <a:t>Development of problems solving skills</a:t>
            </a:r>
          </a:p>
          <a:p>
            <a:pPr lvl="1"/>
            <a:r>
              <a:rPr lang="en-US" dirty="0" smtClean="0"/>
              <a:t>Learn basic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design techniques</a:t>
            </a:r>
          </a:p>
          <a:p>
            <a:pPr lvl="1"/>
            <a:r>
              <a:rPr lang="en-US" dirty="0" smtClean="0"/>
              <a:t>Study the most popular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automation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6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1447800"/>
            <a:ext cx="8229600" cy="685800"/>
          </a:xfrm>
        </p:spPr>
        <p:txBody>
          <a:bodyPr/>
          <a:lstStyle/>
          <a:p>
            <a:r>
              <a:rPr lang="en-US" dirty="0" smtClean="0"/>
              <a:t>Trainers Team</a:t>
            </a:r>
            <a:endParaRPr lang="en-US" dirty="0"/>
          </a:p>
        </p:txBody>
      </p:sp>
      <p:pic>
        <p:nvPicPr>
          <p:cNvPr id="21508" name="Picture 4" descr="http://www.svc.edu/images/horizontals_wide/classroom/professor_teach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299" y="2743200"/>
            <a:ext cx="6882176" cy="3276600"/>
          </a:xfrm>
          <a:prstGeom prst="roundRect">
            <a:avLst>
              <a:gd name="adj" fmla="val 7074"/>
            </a:avLst>
          </a:prstGeom>
          <a:noFill/>
          <a:effectLst>
            <a:glow rad="101600">
              <a:schemeClr val="tx1">
                <a:alpha val="40000"/>
              </a:schemeClr>
            </a:glo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66370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990599"/>
            <a:ext cx="5774267" cy="308186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Asya Georgieva 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The </a:t>
            </a:r>
            <a:r>
              <a:rPr lang="en-US" dirty="0"/>
              <a:t>main organizer of QA </a:t>
            </a:r>
            <a:r>
              <a:rPr lang="en-US" dirty="0" smtClean="0"/>
              <a:t>Track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2015</a:t>
            </a:r>
          </a:p>
          <a:p>
            <a:pPr lvl="1"/>
            <a:r>
              <a:rPr lang="en-US" dirty="0" smtClean="0"/>
              <a:t>QA Engineer</a:t>
            </a:r>
            <a:r>
              <a:rPr lang="en-US" dirty="0"/>
              <a:t> </a:t>
            </a:r>
            <a:r>
              <a:rPr lang="en-US" dirty="0" smtClean="0"/>
              <a:t>@ </a:t>
            </a:r>
            <a:r>
              <a:rPr lang="en-US" sz="30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AppBuilder</a:t>
            </a: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599" y="4148665"/>
            <a:ext cx="8291213" cy="3131819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9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Experienced in </a:t>
            </a:r>
            <a:r>
              <a:rPr lang="en-US" sz="2800" dirty="0" smtClean="0"/>
              <a:t>functional</a:t>
            </a:r>
            <a:r>
              <a:rPr lang="en-US" sz="29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 testing </a:t>
            </a:r>
            <a:r>
              <a:rPr lang="en-US" sz="2900" dirty="0">
                <a:solidFill>
                  <a:srgbClr val="CCFF66">
                    <a:lumMod val="40000"/>
                    <a:lumOff val="60000"/>
                  </a:srgbClr>
                </a:solidFill>
              </a:rPr>
              <a:t>and interest in Exploratory </a:t>
            </a:r>
            <a:r>
              <a:rPr lang="en-US" sz="29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approach</a:t>
            </a:r>
          </a:p>
          <a:p>
            <a:pPr lvl="1"/>
            <a:r>
              <a:rPr lang="en-US" sz="2900" dirty="0"/>
              <a:t>ISTQB foundation level </a:t>
            </a:r>
            <a:r>
              <a:rPr lang="en-US" sz="2900" dirty="0" smtClean="0"/>
              <a:t>certified</a:t>
            </a:r>
            <a:endParaRPr lang="en-US" sz="2900" dirty="0">
              <a:solidFill>
                <a:srgbClr val="CCFF66">
                  <a:lumMod val="40000"/>
                  <a:lumOff val="60000"/>
                </a:srgbClr>
              </a:solidFill>
            </a:endParaRPr>
          </a:p>
          <a:p>
            <a:pPr lvl="1"/>
            <a:r>
              <a:rPr lang="en-US" sz="29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sz="29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asya.georgieva</a:t>
            </a: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[at]telerik.com </a:t>
            </a:r>
            <a:endParaRPr lang="en-US" sz="29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0" r="-4178"/>
          <a:stretch/>
        </p:blipFill>
        <p:spPr>
          <a:xfrm>
            <a:off x="6544277" y="1087967"/>
            <a:ext cx="1975535" cy="247802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88472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990599"/>
            <a:ext cx="8794821" cy="586740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Snejina Lazarova</a:t>
            </a:r>
          </a:p>
          <a:p>
            <a:pPr lvl="1"/>
            <a:r>
              <a:rPr lang="en-US" dirty="0"/>
              <a:t>Product Manager @</a:t>
            </a:r>
            <a:br>
              <a:rPr lang="en-US" dirty="0"/>
            </a:br>
            <a:r>
              <a:rPr lang="en-US" dirty="0"/>
              <a:t>BI &amp; Reporting </a:t>
            </a:r>
            <a:r>
              <a:rPr lang="en-US" dirty="0" smtClean="0"/>
              <a:t>Team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Over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9 </a:t>
            </a:r>
            <a:r>
              <a:rPr lang="en-US" dirty="0" smtClean="0"/>
              <a:t>years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experience in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QA</a:t>
            </a:r>
          </a:p>
          <a:p>
            <a:pPr lvl="1"/>
            <a:r>
              <a:rPr lang="en-US" dirty="0"/>
              <a:t>Experienced in automation, </a:t>
            </a:r>
            <a:r>
              <a:rPr lang="en-US" dirty="0" smtClean="0"/>
              <a:t>functional, performance </a:t>
            </a:r>
            <a:r>
              <a:rPr lang="en-US" dirty="0"/>
              <a:t>and web service </a:t>
            </a:r>
            <a:r>
              <a:rPr lang="en-US" dirty="0" smtClean="0"/>
              <a:t>testing</a:t>
            </a: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dirty="0"/>
              <a:t>ISTQB foundation and advanced level </a:t>
            </a:r>
            <a:r>
              <a:rPr lang="en-US" dirty="0" smtClean="0"/>
              <a:t>certified</a:t>
            </a:r>
            <a:endParaRPr lang="bg-BG" dirty="0" smtClean="0"/>
          </a:p>
          <a:p>
            <a:pPr lvl="1"/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E-mail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: </a:t>
            </a:r>
            <a:r>
              <a:rPr lang="en-US" noProof="1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snejina.lazarova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[at]telerik.com</a:t>
            </a:r>
            <a:endParaRPr lang="en-US" dirty="0">
              <a:solidFill>
                <a:srgbClr val="CCFF66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593" y="1219672"/>
            <a:ext cx="1672601" cy="2508902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416420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Dimo Mitev</a:t>
            </a:r>
          </a:p>
          <a:p>
            <a:pPr marL="471488" lvl="1">
              <a:lnSpc>
                <a:spcPct val="100000"/>
              </a:lnSpc>
            </a:pPr>
            <a:r>
              <a:rPr lang="en-US" dirty="0" smtClean="0"/>
              <a:t>QA Architect @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/>
              <a:t>Backend Services Team</a:t>
            </a:r>
            <a:br>
              <a:rPr lang="en-US" dirty="0" smtClean="0"/>
            </a:br>
            <a:endParaRPr lang="en-US" dirty="0" smtClean="0"/>
          </a:p>
          <a:p>
            <a:pPr marL="471488" lvl="1">
              <a:lnSpc>
                <a:spcPct val="100000"/>
              </a:lnSpc>
            </a:pPr>
            <a:r>
              <a:rPr lang="en-US" dirty="0" smtClean="0"/>
              <a:t>10 </a:t>
            </a:r>
            <a:r>
              <a:rPr lang="en-US" dirty="0"/>
              <a:t>years QA experience 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/>
              <a:t> companies</a:t>
            </a:r>
          </a:p>
          <a:p>
            <a:pPr marL="471488" lvl="1">
              <a:lnSpc>
                <a:spcPct val="100000"/>
              </a:lnSpc>
            </a:pPr>
            <a:r>
              <a:rPr lang="en-US" dirty="0" smtClean="0"/>
              <a:t>Experienced </a:t>
            </a:r>
            <a:r>
              <a:rPr lang="en-US" dirty="0"/>
              <a:t>in automation, functional and web service </a:t>
            </a:r>
            <a:r>
              <a:rPr lang="en-US" dirty="0" smtClean="0"/>
              <a:t>testing</a:t>
            </a:r>
            <a:endParaRPr lang="en-US" dirty="0"/>
          </a:p>
          <a:p>
            <a:pPr marL="471488" lvl="1">
              <a:lnSpc>
                <a:spcPct val="100000"/>
              </a:lnSpc>
            </a:pPr>
            <a:r>
              <a:rPr lang="en-US" dirty="0" smtClean="0"/>
              <a:t>ISTQB </a:t>
            </a:r>
            <a:r>
              <a:rPr lang="en-US" dirty="0"/>
              <a:t>foundation and advanced level certified</a:t>
            </a:r>
          </a:p>
          <a:p>
            <a:pPr marL="471488" lvl="1">
              <a:lnSpc>
                <a:spcPct val="10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/>
              <a:t> </a:t>
            </a:r>
            <a:r>
              <a:rPr lang="en-US" dirty="0"/>
              <a:t>publication in Quality Matters </a:t>
            </a:r>
            <a:r>
              <a:rPr lang="en-US" dirty="0" smtClean="0"/>
              <a:t>magazine</a:t>
            </a:r>
            <a:endParaRPr lang="en-US" dirty="0"/>
          </a:p>
          <a:p>
            <a:pPr marL="471488" lvl="1">
              <a:lnSpc>
                <a:spcPct val="100000"/>
              </a:lnSpc>
              <a:tabLst>
                <a:tab pos="2119313" algn="l"/>
              </a:tabLst>
            </a:pP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E-mail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: </a:t>
            </a:r>
            <a:r>
              <a:rPr lang="en-US" noProof="1">
                <a:solidFill>
                  <a:srgbClr val="CCFF66">
                    <a:lumMod val="40000"/>
                    <a:lumOff val="60000"/>
                  </a:srgbClr>
                </a:solidFill>
              </a:rPr>
              <a:t>dimo.mitev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[at]telerik.com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5"/>
          <a:stretch/>
        </p:blipFill>
        <p:spPr>
          <a:xfrm>
            <a:off x="7161356" y="914400"/>
            <a:ext cx="1754044" cy="246888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408790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6734</TotalTime>
  <Words>1078</Words>
  <Application>Microsoft Office PowerPoint</Application>
  <PresentationFormat>On-screen Show (4:3)</PresentationFormat>
  <Paragraphs>341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Berlin Sans FB Demi</vt:lpstr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Software Quality Assurance and Test Automation</vt:lpstr>
      <vt:lpstr>The Lectors</vt:lpstr>
      <vt:lpstr>Table of Contents</vt:lpstr>
      <vt:lpstr>Course Objectives</vt:lpstr>
      <vt:lpstr>SQA Track Objectives</vt:lpstr>
      <vt:lpstr>Trainers Team</vt:lpstr>
      <vt:lpstr>Trainers Team</vt:lpstr>
      <vt:lpstr>Trainers Team</vt:lpstr>
      <vt:lpstr>Trainers Team</vt:lpstr>
      <vt:lpstr>Trainers Team</vt:lpstr>
      <vt:lpstr>Trainers Team</vt:lpstr>
      <vt:lpstr>Trainers Team</vt:lpstr>
      <vt:lpstr>Trainers Team</vt:lpstr>
      <vt:lpstr>Trainers Team</vt:lpstr>
      <vt:lpstr>Trainers Team</vt:lpstr>
      <vt:lpstr>Trainers Team</vt:lpstr>
      <vt:lpstr>Trainers Team</vt:lpstr>
      <vt:lpstr>Trainers Team</vt:lpstr>
      <vt:lpstr>Trainers Team</vt:lpstr>
      <vt:lpstr>Track Curriculum and Exams</vt:lpstr>
      <vt:lpstr>Curriculum</vt:lpstr>
      <vt:lpstr>Curriculum</vt:lpstr>
      <vt:lpstr>Curriculum</vt:lpstr>
      <vt:lpstr>Curriculum</vt:lpstr>
      <vt:lpstr>Curriculum</vt:lpstr>
      <vt:lpstr>Curriculum</vt:lpstr>
      <vt:lpstr>Course Schedule</vt:lpstr>
      <vt:lpstr>Training Duration</vt:lpstr>
      <vt:lpstr>Schedule</vt:lpstr>
      <vt:lpstr>Assessment</vt:lpstr>
      <vt:lpstr>The Exams</vt:lpstr>
      <vt:lpstr>Homework</vt:lpstr>
      <vt:lpstr>Homework Peer Reviews</vt:lpstr>
      <vt:lpstr>Evaluation for onsite participants </vt:lpstr>
      <vt:lpstr>Recommended Resources</vt:lpstr>
      <vt:lpstr>Telerik Integrated Learning System (TILS)</vt:lpstr>
      <vt:lpstr>Course Web Site &amp; Forums</vt:lpstr>
      <vt:lpstr>Recommended Books</vt:lpstr>
      <vt:lpstr>Recommended Books (2)</vt:lpstr>
      <vt:lpstr>Recommended Books (3)</vt:lpstr>
      <vt:lpstr>Recommended Books (4)</vt:lpstr>
      <vt:lpstr>Recommended Books (5)</vt:lpstr>
      <vt:lpstr>Web Resources</vt:lpstr>
      <vt:lpstr>Software Quality Assurance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Assurance and  Test Automation</dc:title>
  <dc:creator>Asya Georgieva</dc:creator>
  <cp:lastModifiedBy>Asya Georgieva</cp:lastModifiedBy>
  <cp:revision>258</cp:revision>
  <dcterms:created xsi:type="dcterms:W3CDTF">2013-01-28T08:45:40Z</dcterms:created>
  <dcterms:modified xsi:type="dcterms:W3CDTF">2015-11-09T10:39:09Z</dcterms:modified>
</cp:coreProperties>
</file>