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4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3DD7-84E7-4C9C-91C3-B9A65D9AAB98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B920-1E30-4F58-A257-19CB93B1C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5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3DD7-84E7-4C9C-91C3-B9A65D9AAB98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B920-1E30-4F58-A257-19CB93B1C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48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3DD7-84E7-4C9C-91C3-B9A65D9AAB98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B920-1E30-4F58-A257-19CB93B1C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87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3DD7-84E7-4C9C-91C3-B9A65D9AAB98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B920-1E30-4F58-A257-19CB93B1C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21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3DD7-84E7-4C9C-91C3-B9A65D9AAB98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B920-1E30-4F58-A257-19CB93B1C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96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3DD7-84E7-4C9C-91C3-B9A65D9AAB98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B920-1E30-4F58-A257-19CB93B1C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58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3DD7-84E7-4C9C-91C3-B9A65D9AAB98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B920-1E30-4F58-A257-19CB93B1C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22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3DD7-84E7-4C9C-91C3-B9A65D9AAB98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B920-1E30-4F58-A257-19CB93B1C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41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3DD7-84E7-4C9C-91C3-B9A65D9AAB98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B920-1E30-4F58-A257-19CB93B1C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61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3DD7-84E7-4C9C-91C3-B9A65D9AAB98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B920-1E30-4F58-A257-19CB93B1C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72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3DD7-84E7-4C9C-91C3-B9A65D9AAB98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B920-1E30-4F58-A257-19CB93B1C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31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93DD7-84E7-4C9C-91C3-B9A65D9AAB98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4B920-1E30-4F58-A257-19CB93B1C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14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Tanzania paediatric HIV analysis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31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Cumulative probability of ART start by Enrolment Years.</a:t>
            </a:r>
            <a:endParaRPr lang="en-GB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609" y="1690688"/>
            <a:ext cx="9747191" cy="4804116"/>
          </a:xfrm>
        </p:spPr>
      </p:pic>
    </p:spTree>
    <p:extLst>
      <p:ext uri="{BB962C8B-B14F-4D97-AF65-F5344CB8AC3E}">
        <p14:creationId xmlns:p14="http://schemas.microsoft.com/office/powerpoint/2010/main" val="283871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462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u="sng" dirty="0" smtClean="0"/>
              <a:t>Next steps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Figure out how better to do and report survival analysis (censoring LTUF prior ART start).</a:t>
            </a:r>
          </a:p>
          <a:p>
            <a:r>
              <a:rPr lang="en-GB" dirty="0" smtClean="0"/>
              <a:t>Start</a:t>
            </a:r>
            <a:r>
              <a:rPr lang="en-GB" dirty="0" smtClean="0"/>
              <a:t> </a:t>
            </a:r>
            <a:r>
              <a:rPr lang="en-GB" dirty="0" smtClean="0"/>
              <a:t>literature reviews and draft zero for the manuscript.</a:t>
            </a:r>
          </a:p>
          <a:p>
            <a:r>
              <a:rPr lang="en-GB" dirty="0" smtClean="0"/>
              <a:t>Propose plans towards manuscript submission.</a:t>
            </a:r>
          </a:p>
          <a:p>
            <a:r>
              <a:rPr lang="en-GB" dirty="0" smtClean="0"/>
              <a:t>Think of other analyses (same for adults??)</a:t>
            </a:r>
          </a:p>
          <a:p>
            <a:r>
              <a:rPr lang="en-GB" dirty="0" smtClean="0"/>
              <a:t>Propose analysis results package for policy makers at ministry of Health Tanzania.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745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My Life time event when </a:t>
            </a:r>
            <a:r>
              <a:rPr lang="en-GB" b="1" dirty="0" smtClean="0"/>
              <a:t>at McMaster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3721" cy="4351338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On Thursday 1</a:t>
            </a:r>
            <a:r>
              <a:rPr lang="en-GB" baseline="30000" dirty="0" smtClean="0"/>
              <a:t>st</a:t>
            </a:r>
            <a:r>
              <a:rPr lang="en-GB" dirty="0" smtClean="0"/>
              <a:t> October 2015 at </a:t>
            </a:r>
            <a:r>
              <a:rPr lang="en-GB" b="1" u="sng" dirty="0" smtClean="0"/>
              <a:t>22:16 EAT </a:t>
            </a:r>
            <a:r>
              <a:rPr lang="en-GB" dirty="0" smtClean="0"/>
              <a:t>(My 5</a:t>
            </a:r>
            <a:r>
              <a:rPr lang="en-GB" baseline="30000" dirty="0" smtClean="0"/>
              <a:t>th</a:t>
            </a:r>
            <a:r>
              <a:rPr lang="en-GB" dirty="0" smtClean="0"/>
              <a:t> week at this visit)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895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My wife Vivianne gave birth to our son </a:t>
            </a:r>
            <a:r>
              <a:rPr lang="en-GB" b="1" dirty="0" smtClean="0"/>
              <a:t>Jensen</a:t>
            </a:r>
            <a:endParaRPr lang="en-GB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906" y="1825625"/>
            <a:ext cx="2442188" cy="4351338"/>
          </a:xfrm>
        </p:spPr>
      </p:pic>
    </p:spTree>
    <p:extLst>
      <p:ext uri="{BB962C8B-B14F-4D97-AF65-F5344CB8AC3E}">
        <p14:creationId xmlns:p14="http://schemas.microsoft.com/office/powerpoint/2010/main" val="424522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31207"/>
            <a:ext cx="10515600" cy="32457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 you all!!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12140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u="sng" dirty="0" smtClean="0"/>
              <a:t>Progress.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Data management stuffs</a:t>
            </a:r>
          </a:p>
          <a:p>
            <a:r>
              <a:rPr lang="en-GB" dirty="0" smtClean="0"/>
              <a:t>Most of data cleanings are already done</a:t>
            </a:r>
            <a:r>
              <a:rPr lang="en-GB" dirty="0"/>
              <a:t> </a:t>
            </a:r>
            <a:r>
              <a:rPr lang="en-GB" dirty="0" smtClean="0"/>
              <a:t>(weight not yet).</a:t>
            </a:r>
          </a:p>
          <a:p>
            <a:r>
              <a:rPr lang="en-GB" dirty="0" smtClean="0"/>
              <a:t>New variables generated (e.g. ARV eligibility in every child’s </a:t>
            </a:r>
            <a:r>
              <a:rPr lang="en-GB" dirty="0" smtClean="0"/>
              <a:t>visit, baseline values).</a:t>
            </a:r>
            <a:endParaRPr lang="en-GB" dirty="0" smtClean="0"/>
          </a:p>
          <a:p>
            <a:r>
              <a:rPr lang="en-GB" dirty="0" smtClean="0"/>
              <a:t>Datasets for different analyses have been prepared (e.g. Baseline, Survival) .</a:t>
            </a:r>
          </a:p>
          <a:p>
            <a:r>
              <a:rPr lang="en-GB" dirty="0" smtClean="0"/>
              <a:t>These datasets are set for more analyses than what planned so far.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5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u="sng" dirty="0" smtClean="0"/>
              <a:t>Analyses.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Children's baseline characteristics during enrolments (2011 – 2014).</a:t>
            </a:r>
          </a:p>
          <a:p>
            <a:r>
              <a:rPr lang="en-GB" dirty="0" smtClean="0"/>
              <a:t>Number and year initiated on ARV by enrolment years.</a:t>
            </a:r>
          </a:p>
          <a:p>
            <a:r>
              <a:rPr lang="en-GB" dirty="0" smtClean="0"/>
              <a:t> Individual ARV eligibility status during each clinic visit.</a:t>
            </a:r>
          </a:p>
          <a:p>
            <a:r>
              <a:rPr lang="en-GB" dirty="0" smtClean="0"/>
              <a:t>Survival (from clinic enrolment day to ARV start day).</a:t>
            </a:r>
          </a:p>
          <a:p>
            <a:r>
              <a:rPr lang="en-GB" dirty="0" smtClean="0"/>
              <a:t>We will report cumulative probabilities for ARV initiation by comparing different baseline characteristics.</a:t>
            </a:r>
          </a:p>
          <a:p>
            <a:r>
              <a:rPr lang="en-GB" dirty="0" smtClean="0"/>
              <a:t>Considers censoring for Lost to follow up events before ARV initiation.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3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2183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u="sng" dirty="0" smtClean="0"/>
              <a:t>Results.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5535" cy="4351338"/>
          </a:xfrm>
        </p:spPr>
        <p:txBody>
          <a:bodyPr/>
          <a:lstStyle/>
          <a:p>
            <a:r>
              <a:rPr lang="en-GB" dirty="0" smtClean="0"/>
              <a:t>Data from 740 health facilities across Tanzania Mainland (all 25 regions)</a:t>
            </a:r>
          </a:p>
          <a:p>
            <a:r>
              <a:rPr lang="en-GB" dirty="0" smtClean="0"/>
              <a:t>A total of 29,531 children (0-14yrs) were enrolled from 2011 to 2014.</a:t>
            </a:r>
          </a:p>
          <a:p>
            <a:r>
              <a:rPr lang="en-GB" dirty="0" smtClean="0"/>
              <a:t>Approximately 6,700 to 8,000 children per year.</a:t>
            </a:r>
          </a:p>
          <a:p>
            <a:r>
              <a:rPr lang="en-GB" dirty="0" smtClean="0"/>
              <a:t>Male to female ratio (48:52) was similar over enrolment years.</a:t>
            </a:r>
          </a:p>
          <a:p>
            <a:r>
              <a:rPr lang="en-GB" dirty="0" smtClean="0"/>
              <a:t>Under WHO-staging, a total of 10,475(35.5%) in stage 3 while 3,215(10.8%) in stage 4, was similar over time.</a:t>
            </a:r>
          </a:p>
          <a:p>
            <a:r>
              <a:rPr lang="en-GB" dirty="0" smtClean="0"/>
              <a:t>Over time, a higher proportion enrolled in dispensaries 33%(2014) </a:t>
            </a:r>
            <a:r>
              <a:rPr lang="en-GB" dirty="0" err="1" smtClean="0"/>
              <a:t>vs</a:t>
            </a:r>
            <a:r>
              <a:rPr lang="en-GB" dirty="0" smtClean="0"/>
              <a:t> 18%(2011) and smaller in </a:t>
            </a:r>
            <a:r>
              <a:rPr lang="en-GB" dirty="0" err="1"/>
              <a:t>H</a:t>
            </a:r>
            <a:r>
              <a:rPr lang="en-GB" dirty="0" err="1" smtClean="0"/>
              <a:t>osp</a:t>
            </a:r>
            <a:r>
              <a:rPr lang="en-GB" dirty="0" smtClean="0"/>
              <a:t> 22% </a:t>
            </a:r>
            <a:r>
              <a:rPr lang="en-GB" dirty="0" err="1" smtClean="0"/>
              <a:t>vs</a:t>
            </a:r>
            <a:r>
              <a:rPr lang="en-GB" dirty="0" smtClean="0"/>
              <a:t> 31% respectively.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8296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common referral point was VCT 872(18%) followed by PMTCT 306(12%), though 19,064(65%) didn’t have referral point recorded.</a:t>
            </a:r>
          </a:p>
          <a:p>
            <a:r>
              <a:rPr lang="en-GB" dirty="0" smtClean="0"/>
              <a:t>Approximately 2-3% were identified as positive for TB at enrolment.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03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u="sng" dirty="0" smtClean="0"/>
              <a:t>ARV eligibility by age at enrolment.</a:t>
            </a:r>
            <a:endParaRPr lang="en-GB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422521"/>
              </p:ext>
            </p:extLst>
          </p:nvPr>
        </p:nvGraphicFramePr>
        <p:xfrm>
          <a:off x="828941" y="1690686"/>
          <a:ext cx="10152404" cy="3940992"/>
        </p:xfrm>
        <a:graphic>
          <a:graphicData uri="http://schemas.openxmlformats.org/drawingml/2006/table">
            <a:tbl>
              <a:tblPr/>
              <a:tblGrid>
                <a:gridCol w="2185738"/>
                <a:gridCol w="1517460"/>
                <a:gridCol w="1517460"/>
                <a:gridCol w="1517460"/>
                <a:gridCol w="1517460"/>
                <a:gridCol w="1896826"/>
              </a:tblGrid>
              <a:tr h="656832"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at enrolment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6832"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to 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to 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to 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68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Eligible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68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Eligible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68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9749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68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8569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56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u="sng" dirty="0" smtClean="0"/>
              <a:t>Time to </a:t>
            </a:r>
            <a:r>
              <a:rPr lang="en-GB" b="1" u="sng" dirty="0" smtClean="0"/>
              <a:t>ART start by Age at enrolment</a:t>
            </a:r>
            <a:endParaRPr lang="en-GB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12987"/>
              </p:ext>
            </p:extLst>
          </p:nvPr>
        </p:nvGraphicFramePr>
        <p:xfrm>
          <a:off x="717847" y="1690680"/>
          <a:ext cx="9955850" cy="4240100"/>
        </p:xfrm>
        <a:graphic>
          <a:graphicData uri="http://schemas.openxmlformats.org/drawingml/2006/table">
            <a:tbl>
              <a:tblPr/>
              <a:tblGrid>
                <a:gridCol w="2532236"/>
                <a:gridCol w="1730894"/>
                <a:gridCol w="1500108"/>
                <a:gridCol w="1038537"/>
                <a:gridCol w="1615501"/>
                <a:gridCol w="1538574"/>
              </a:tblGrid>
              <a:tr h="424010">
                <a:tc>
                  <a:txBody>
                    <a:bodyPr/>
                    <a:lstStyle/>
                    <a:p>
                      <a:pPr algn="l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 at enrolment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010">
                <a:tc>
                  <a:txBody>
                    <a:bodyPr/>
                    <a:lstStyle/>
                    <a:p>
                      <a:pPr algn="l" fontAlgn="b"/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to 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 to 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 to 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010">
                <a:tc>
                  <a:txBody>
                    <a:bodyPr/>
                    <a:lstStyle/>
                    <a:p>
                      <a:pPr algn="l" fontAlgn="b"/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2969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20608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01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Within 1 month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13717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01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Within 2 month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2596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3138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15695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01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Within 3 month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3376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16576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01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Within 6 month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3671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17952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01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Within 12 month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2896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19242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01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 12 month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1366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01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 yet started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7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369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u="sng" dirty="0" smtClean="0"/>
              <a:t>Survival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u="sng" dirty="0" smtClean="0"/>
              <a:t>Event</a:t>
            </a:r>
            <a:r>
              <a:rPr lang="en-GB" dirty="0" smtClean="0"/>
              <a:t>: start ART </a:t>
            </a:r>
            <a:r>
              <a:rPr lang="en-GB" dirty="0" smtClean="0"/>
              <a:t>Yes/No (having ART start date recorded or Not)</a:t>
            </a:r>
            <a:endParaRPr lang="en-GB" dirty="0" smtClean="0"/>
          </a:p>
          <a:p>
            <a:r>
              <a:rPr lang="en-GB" b="1" u="sng" dirty="0" smtClean="0"/>
              <a:t>Start-date</a:t>
            </a:r>
            <a:r>
              <a:rPr lang="en-GB" dirty="0" smtClean="0"/>
              <a:t>: Clinic enrolment date.</a:t>
            </a:r>
          </a:p>
          <a:p>
            <a:r>
              <a:rPr lang="en-GB" b="1" u="sng" dirty="0" smtClean="0"/>
              <a:t>End-dates</a:t>
            </a:r>
            <a:r>
              <a:rPr lang="en-GB" dirty="0" smtClean="0"/>
              <a:t>: </a:t>
            </a:r>
            <a:r>
              <a:rPr lang="en-GB" dirty="0" smtClean="0"/>
              <a:t>ART start </a:t>
            </a:r>
            <a:r>
              <a:rPr lang="en-GB" dirty="0" smtClean="0"/>
              <a:t>date, lost to follow-up </a:t>
            </a:r>
            <a:r>
              <a:rPr lang="en-GB" dirty="0" smtClean="0"/>
              <a:t>date prior to ART                    start(last </a:t>
            </a:r>
            <a:r>
              <a:rPr lang="en-GB" dirty="0" smtClean="0"/>
              <a:t>visit date), end of analysis (31</a:t>
            </a:r>
            <a:r>
              <a:rPr lang="en-GB" baseline="30000" dirty="0" smtClean="0"/>
              <a:t>st</a:t>
            </a:r>
            <a:r>
              <a:rPr lang="en-GB" dirty="0" smtClean="0"/>
              <a:t> Dec 2014).</a:t>
            </a:r>
          </a:p>
          <a:p>
            <a:r>
              <a:rPr lang="en-GB" b="1" u="sng" dirty="0" smtClean="0"/>
              <a:t>Follow-up time </a:t>
            </a:r>
            <a:r>
              <a:rPr lang="en-GB" dirty="0" smtClean="0"/>
              <a:t>: End-date – Start-date.</a:t>
            </a:r>
          </a:p>
          <a:p>
            <a:r>
              <a:rPr lang="en-GB" dirty="0" smtClean="0"/>
              <a:t>We reported failures (ART starts) over follow-up time by KM plots of cumulative probabilities.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9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8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Overall cumulative probability for ART start.</a:t>
            </a:r>
            <a:endParaRPr lang="en-GB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277" y="1153682"/>
            <a:ext cx="7469023" cy="4905806"/>
          </a:xfrm>
        </p:spPr>
      </p:pic>
    </p:spTree>
    <p:extLst>
      <p:ext uri="{BB962C8B-B14F-4D97-AF65-F5344CB8AC3E}">
        <p14:creationId xmlns:p14="http://schemas.microsoft.com/office/powerpoint/2010/main" val="34091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581</Words>
  <Application>Microsoft Office PowerPoint</Application>
  <PresentationFormat>Widescreen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Tanzania paediatric HIV analysis</vt:lpstr>
      <vt:lpstr>Progress.</vt:lpstr>
      <vt:lpstr>Analyses.</vt:lpstr>
      <vt:lpstr>Results.</vt:lpstr>
      <vt:lpstr>PowerPoint Presentation</vt:lpstr>
      <vt:lpstr>ARV eligibility by age at enrolment.</vt:lpstr>
      <vt:lpstr>Time to ART start by Age at enrolment</vt:lpstr>
      <vt:lpstr>Survival</vt:lpstr>
      <vt:lpstr>Overall cumulative probability for ART start.</vt:lpstr>
      <vt:lpstr>Cumulative probability of ART start by Enrolment Years.</vt:lpstr>
      <vt:lpstr>Next steps</vt:lpstr>
      <vt:lpstr>My Life time event when at McMaster</vt:lpstr>
      <vt:lpstr>My wife Vivianne gave birth to our son Jensen</vt:lpstr>
      <vt:lpstr>PowerPoint Presentation</vt:lpstr>
    </vt:vector>
  </TitlesOfParts>
  <Company>London School of Hygiene &amp; Tropical Medicine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Tanzania paediatric HIV analysis</dc:title>
  <dc:creator>Joseph Nondi</dc:creator>
  <cp:lastModifiedBy>Joseph Nondi</cp:lastModifiedBy>
  <cp:revision>29</cp:revision>
  <dcterms:created xsi:type="dcterms:W3CDTF">2015-10-07T00:59:15Z</dcterms:created>
  <dcterms:modified xsi:type="dcterms:W3CDTF">2015-10-08T15:10:26Z</dcterms:modified>
</cp:coreProperties>
</file>