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0DD71A6-2E2A-4624-B40A-102AFBFAF1B9}">
  <a:tblStyle styleId="{B0DD71A6-2E2A-4624-B40A-102AFBFAF1B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Master" Target="slideMasters/slideMaster1.xml"/><Relationship Id="rId19" Type="http://schemas.openxmlformats.org/officeDocument/2006/relationships/font" Target="fonts/Roboto-boldItalic.fntdata"/><Relationship Id="rId6" Type="http://schemas.openxmlformats.org/officeDocument/2006/relationships/notesMaster" Target="notesMasters/notesMaster1.xml"/><Relationship Id="rId18"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a008bdff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a008bdff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a008bdff6_7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a008bdff6_7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a008bdff6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9a008bdff6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a008bdff6_7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9a008bdff6_7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a008bdff6_5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a008bdff6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a008bdff6_5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9a008bdff6_5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9a008bdff6_7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9a008bdff6_7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9a008bdff6_1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9a008bdff6_1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8.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kdnuggets.com/2020/01/explaining-black-box-models-ensemble-deep-learning-lime-shap.html" TargetMode="External"/><Relationship Id="rId4" Type="http://schemas.openxmlformats.org/officeDocument/2006/relationships/hyperlink" Target="https://catboost.ai/docs/concepts/python-reference_catboostclassifier.html" TargetMode="External"/><Relationship Id="rId5" Type="http://schemas.openxmlformats.org/officeDocument/2006/relationships/hyperlink" Target="https://scikit-learn.org/stable/modules/generated/sklearn.neural_network.MLPClassifier.html" TargetMode="External"/><Relationship Id="rId6" Type="http://schemas.openxmlformats.org/officeDocument/2006/relationships/hyperlink" Target="https://shap.readthedocs.io/en/latest/" TargetMode="External"/><Relationship Id="rId7" Type="http://schemas.openxmlformats.org/officeDocument/2006/relationships/hyperlink" Target="https://towardsdatascience.com/6-different-ways-to-compensate-for-missing-values-data-imputation-with-examples-6022d9ca0779"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74775" y="113374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Resolvr Case Study 2020</a:t>
            </a:r>
            <a:endParaRPr>
              <a:latin typeface="Calibri"/>
              <a:ea typeface="Calibri"/>
              <a:cs typeface="Calibri"/>
              <a:sym typeface="Calibri"/>
            </a:endParaRPr>
          </a:p>
        </p:txBody>
      </p:sp>
      <p:sp>
        <p:nvSpPr>
          <p:cNvPr id="86" name="Google Shape;86;p13"/>
          <p:cNvSpPr txBox="1"/>
          <p:nvPr>
            <p:ph idx="1" type="subTitle"/>
          </p:nvPr>
        </p:nvSpPr>
        <p:spPr>
          <a:xfrm>
            <a:off x="574763" y="2074438"/>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Airplane Consumer Satisfaction Optimization using Machine Learning Applications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Team Members - </a:t>
            </a:r>
            <a:endParaRPr>
              <a:latin typeface="Calibri"/>
              <a:ea typeface="Calibri"/>
              <a:cs typeface="Calibri"/>
              <a:sym typeface="Calibri"/>
            </a:endParaRPr>
          </a:p>
          <a:p>
            <a:pPr indent="0" lvl="0" marL="0" rtl="0" algn="ctr">
              <a:spcBef>
                <a:spcPts val="0"/>
              </a:spcBef>
              <a:spcAft>
                <a:spcPts val="0"/>
              </a:spcAft>
              <a:buNone/>
            </a:pPr>
            <a:r>
              <a:rPr lang="en">
                <a:latin typeface="Calibri"/>
                <a:ea typeface="Calibri"/>
                <a:cs typeface="Calibri"/>
                <a:sym typeface="Calibri"/>
              </a:rPr>
              <a:t>Anuraag</a:t>
            </a:r>
            <a:endParaRPr>
              <a:latin typeface="Calibri"/>
              <a:ea typeface="Calibri"/>
              <a:cs typeface="Calibri"/>
              <a:sym typeface="Calibri"/>
            </a:endParaRPr>
          </a:p>
          <a:p>
            <a:pPr indent="0" lvl="0" marL="0" rtl="0" algn="ctr">
              <a:spcBef>
                <a:spcPts val="0"/>
              </a:spcBef>
              <a:spcAft>
                <a:spcPts val="0"/>
              </a:spcAft>
              <a:buNone/>
            </a:pPr>
            <a:r>
              <a:rPr lang="en">
                <a:latin typeface="Calibri"/>
                <a:ea typeface="Calibri"/>
                <a:cs typeface="Calibri"/>
                <a:sym typeface="Calibri"/>
              </a:rPr>
              <a:t>Deepak Kumar</a:t>
            </a:r>
            <a:endParaRPr>
              <a:latin typeface="Calibri"/>
              <a:ea typeface="Calibri"/>
              <a:cs typeface="Calibri"/>
              <a:sym typeface="Calibri"/>
            </a:endParaRPr>
          </a:p>
          <a:p>
            <a:pPr indent="0" lvl="0" marL="0" rtl="0" algn="ctr">
              <a:spcBef>
                <a:spcPts val="0"/>
              </a:spcBef>
              <a:spcAft>
                <a:spcPts val="0"/>
              </a:spcAft>
              <a:buNone/>
            </a:pPr>
            <a:r>
              <a:rPr lang="en">
                <a:latin typeface="Calibri"/>
                <a:ea typeface="Calibri"/>
                <a:cs typeface="Calibri"/>
                <a:sym typeface="Calibri"/>
              </a:rPr>
              <a:t>Pranav Dev</a:t>
            </a:r>
            <a:endParaRPr>
              <a:latin typeface="Calibri"/>
              <a:ea typeface="Calibri"/>
              <a:cs typeface="Calibri"/>
              <a:sym typeface="Calibri"/>
            </a:endParaRPr>
          </a:p>
          <a:p>
            <a:pPr indent="0" lvl="0" marL="0" rtl="0" algn="ctr">
              <a:spcBef>
                <a:spcPts val="0"/>
              </a:spcBef>
              <a:spcAft>
                <a:spcPts val="0"/>
              </a:spcAft>
              <a:buNone/>
            </a:pPr>
            <a:r>
              <a:rPr lang="en">
                <a:latin typeface="Calibri"/>
                <a:ea typeface="Calibri"/>
                <a:cs typeface="Calibri"/>
                <a:sym typeface="Calibri"/>
              </a:rPr>
              <a:t>Dushyant Singh Udawat</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graphicFrame>
        <p:nvGraphicFramePr>
          <p:cNvPr id="92" name="Google Shape;92;p14"/>
          <p:cNvGraphicFramePr/>
          <p:nvPr/>
        </p:nvGraphicFramePr>
        <p:xfrm>
          <a:off x="311700" y="1138350"/>
          <a:ext cx="3000000" cy="3000000"/>
        </p:xfrm>
        <a:graphic>
          <a:graphicData uri="http://schemas.openxmlformats.org/drawingml/2006/table">
            <a:tbl>
              <a:tblPr>
                <a:noFill/>
                <a:tableStyleId>{B0DD71A6-2E2A-4624-B40A-102AFBFAF1B9}</a:tableStyleId>
              </a:tblPr>
              <a:tblGrid>
                <a:gridCol w="770525"/>
                <a:gridCol w="5435400"/>
                <a:gridCol w="2417850"/>
              </a:tblGrid>
              <a:tr h="402300">
                <a:tc>
                  <a:txBody>
                    <a:bodyPr/>
                    <a:lstStyle/>
                    <a:p>
                      <a:pPr indent="0" lvl="0" marL="0" rtl="0" algn="l">
                        <a:spcBef>
                          <a:spcPts val="0"/>
                        </a:spcBef>
                        <a:spcAft>
                          <a:spcPts val="0"/>
                        </a:spcAft>
                        <a:buNone/>
                      </a:pPr>
                      <a:r>
                        <a:rPr lang="en" sz="1100"/>
                        <a:t>Sr. No.</a:t>
                      </a:r>
                      <a:endParaRPr sz="1100"/>
                    </a:p>
                  </a:txBody>
                  <a:tcPr marT="91425" marB="91425" marR="91425" marL="91425"/>
                </a:tc>
                <a:tc>
                  <a:txBody>
                    <a:bodyPr/>
                    <a:lstStyle/>
                    <a:p>
                      <a:pPr indent="0" lvl="0" marL="0" rtl="0" algn="l">
                        <a:spcBef>
                          <a:spcPts val="0"/>
                        </a:spcBef>
                        <a:spcAft>
                          <a:spcPts val="0"/>
                        </a:spcAft>
                        <a:buNone/>
                      </a:pPr>
                      <a:r>
                        <a:rPr lang="en" sz="1100"/>
                        <a:t>Title</a:t>
                      </a:r>
                      <a:endParaRPr sz="1100"/>
                    </a:p>
                  </a:txBody>
                  <a:tcPr marT="91425" marB="91425" marR="91425" marL="91425"/>
                </a:tc>
                <a:tc>
                  <a:txBody>
                    <a:bodyPr/>
                    <a:lstStyle/>
                    <a:p>
                      <a:pPr indent="0" lvl="0" marL="0" rtl="0" algn="l">
                        <a:spcBef>
                          <a:spcPts val="0"/>
                        </a:spcBef>
                        <a:spcAft>
                          <a:spcPts val="0"/>
                        </a:spcAft>
                        <a:buNone/>
                      </a:pPr>
                      <a:r>
                        <a:rPr lang="en" sz="1100"/>
                        <a:t>Page</a:t>
                      </a:r>
                      <a:endParaRPr sz="1100"/>
                    </a:p>
                  </a:txBody>
                  <a:tcPr marT="91425" marB="91425" marR="91425" marL="91425"/>
                </a:tc>
              </a:tr>
              <a:tr h="331200">
                <a:tc>
                  <a:txBody>
                    <a:bodyPr/>
                    <a:lstStyle/>
                    <a:p>
                      <a:pPr indent="0" lvl="0" marL="0" rtl="0" algn="l">
                        <a:spcBef>
                          <a:spcPts val="0"/>
                        </a:spcBef>
                        <a:spcAft>
                          <a:spcPts val="0"/>
                        </a:spcAft>
                        <a:buNone/>
                      </a:pPr>
                      <a:r>
                        <a:rPr lang="en" sz="1100"/>
                        <a:t>1</a:t>
                      </a:r>
                      <a:endParaRPr sz="1100"/>
                    </a:p>
                  </a:txBody>
                  <a:tcPr marT="91425" marB="91425" marR="91425" marL="91425"/>
                </a:tc>
                <a:tc>
                  <a:txBody>
                    <a:bodyPr/>
                    <a:lstStyle/>
                    <a:p>
                      <a:pPr indent="0" lvl="0" marL="0" rtl="0" algn="l">
                        <a:spcBef>
                          <a:spcPts val="0"/>
                        </a:spcBef>
                        <a:spcAft>
                          <a:spcPts val="0"/>
                        </a:spcAft>
                        <a:buNone/>
                      </a:pPr>
                      <a:r>
                        <a:rPr lang="en" sz="1100"/>
                        <a:t>Exploratory Data Analysis - Univariate</a:t>
                      </a:r>
                      <a:endParaRPr sz="1100"/>
                    </a:p>
                  </a:txBody>
                  <a:tcPr marT="91425" marB="91425" marR="91425" marL="91425"/>
                </a:tc>
                <a:tc>
                  <a:txBody>
                    <a:bodyPr/>
                    <a:lstStyle/>
                    <a:p>
                      <a:pPr indent="0" lvl="0" marL="0" rtl="0" algn="l">
                        <a:spcBef>
                          <a:spcPts val="0"/>
                        </a:spcBef>
                        <a:spcAft>
                          <a:spcPts val="0"/>
                        </a:spcAft>
                        <a:buNone/>
                      </a:pPr>
                      <a:r>
                        <a:rPr lang="en" sz="1100"/>
                        <a:t>3</a:t>
                      </a:r>
                      <a:endParaRPr sz="1100"/>
                    </a:p>
                  </a:txBody>
                  <a:tcPr marT="91425" marB="91425" marR="91425" marL="91425"/>
                </a:tc>
              </a:tr>
              <a:tr h="299050">
                <a:tc>
                  <a:txBody>
                    <a:bodyPr/>
                    <a:lstStyle/>
                    <a:p>
                      <a:pPr indent="0" lvl="0" marL="0" rtl="0" algn="l">
                        <a:spcBef>
                          <a:spcPts val="0"/>
                        </a:spcBef>
                        <a:spcAft>
                          <a:spcPts val="0"/>
                        </a:spcAft>
                        <a:buNone/>
                      </a:pPr>
                      <a:r>
                        <a:rPr lang="en" sz="1100"/>
                        <a:t>2</a:t>
                      </a:r>
                      <a:endParaRPr sz="1100"/>
                    </a:p>
                  </a:txBody>
                  <a:tcPr marT="91425" marB="91425" marR="91425" marL="91425"/>
                </a:tc>
                <a:tc>
                  <a:txBody>
                    <a:bodyPr/>
                    <a:lstStyle/>
                    <a:p>
                      <a:pPr indent="0" lvl="0" marL="0" rtl="0" algn="l">
                        <a:spcBef>
                          <a:spcPts val="0"/>
                        </a:spcBef>
                        <a:spcAft>
                          <a:spcPts val="0"/>
                        </a:spcAft>
                        <a:buNone/>
                      </a:pPr>
                      <a:r>
                        <a:rPr lang="en" sz="1100"/>
                        <a:t>Exploratory Data Analysis - Bivariate</a:t>
                      </a:r>
                      <a:endParaRPr sz="1100"/>
                    </a:p>
                  </a:txBody>
                  <a:tcPr marT="91425" marB="91425" marR="91425" marL="91425"/>
                </a:tc>
                <a:tc>
                  <a:txBody>
                    <a:bodyPr/>
                    <a:lstStyle/>
                    <a:p>
                      <a:pPr indent="0" lvl="0" marL="0" rtl="0" algn="l">
                        <a:spcBef>
                          <a:spcPts val="0"/>
                        </a:spcBef>
                        <a:spcAft>
                          <a:spcPts val="0"/>
                        </a:spcAft>
                        <a:buNone/>
                      </a:pPr>
                      <a:r>
                        <a:rPr lang="en" sz="1100"/>
                        <a:t>4-5</a:t>
                      </a:r>
                      <a:endParaRPr sz="1100"/>
                    </a:p>
                  </a:txBody>
                  <a:tcPr marT="91425" marB="91425" marR="91425" marL="91425"/>
                </a:tc>
              </a:tr>
              <a:tr h="266900">
                <a:tc>
                  <a:txBody>
                    <a:bodyPr/>
                    <a:lstStyle/>
                    <a:p>
                      <a:pPr indent="0" lvl="0" marL="0" rtl="0" algn="l">
                        <a:spcBef>
                          <a:spcPts val="0"/>
                        </a:spcBef>
                        <a:spcAft>
                          <a:spcPts val="0"/>
                        </a:spcAft>
                        <a:buNone/>
                      </a:pPr>
                      <a:r>
                        <a:rPr lang="en" sz="1100"/>
                        <a:t>3</a:t>
                      </a:r>
                      <a:endParaRPr sz="1100"/>
                    </a:p>
                  </a:txBody>
                  <a:tcPr marT="91425" marB="91425" marR="91425" marL="91425"/>
                </a:tc>
                <a:tc>
                  <a:txBody>
                    <a:bodyPr/>
                    <a:lstStyle/>
                    <a:p>
                      <a:pPr indent="0" lvl="0" marL="0" rtl="0" algn="l">
                        <a:spcBef>
                          <a:spcPts val="0"/>
                        </a:spcBef>
                        <a:spcAft>
                          <a:spcPts val="0"/>
                        </a:spcAft>
                        <a:buNone/>
                      </a:pPr>
                      <a:r>
                        <a:rPr lang="en" sz="1100"/>
                        <a:t>Data Preprocessing</a:t>
                      </a:r>
                      <a:endParaRPr sz="11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6</a:t>
                      </a:r>
                      <a:endParaRPr sz="1100"/>
                    </a:p>
                  </a:txBody>
                  <a:tcPr marT="91425" marB="91425" marR="91425" marL="91425"/>
                </a:tc>
              </a:tr>
              <a:tr h="224050">
                <a:tc>
                  <a:txBody>
                    <a:bodyPr/>
                    <a:lstStyle/>
                    <a:p>
                      <a:pPr indent="0" lvl="0" marL="0" rtl="0" algn="l">
                        <a:spcBef>
                          <a:spcPts val="0"/>
                        </a:spcBef>
                        <a:spcAft>
                          <a:spcPts val="0"/>
                        </a:spcAft>
                        <a:buNone/>
                      </a:pPr>
                      <a:r>
                        <a:rPr lang="en" sz="1100"/>
                        <a:t>4</a:t>
                      </a:r>
                      <a:endParaRPr sz="11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t>Model Selection </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7</a:t>
                      </a:r>
                      <a:endParaRPr sz="1100"/>
                    </a:p>
                  </a:txBody>
                  <a:tcPr marT="91425" marB="91425" marR="91425" marL="91425">
                    <a:lnL cap="flat" cmpd="sng" w="9525">
                      <a:solidFill>
                        <a:srgbClr val="9E9E9E"/>
                      </a:solidFill>
                      <a:prstDash val="solid"/>
                      <a:round/>
                      <a:headEnd len="sm" w="sm" type="none"/>
                      <a:tailEnd len="sm" w="sm" type="none"/>
                    </a:lnL>
                  </a:tcPr>
                </a:tc>
              </a:tr>
              <a:tr h="245475">
                <a:tc>
                  <a:txBody>
                    <a:bodyPr/>
                    <a:lstStyle/>
                    <a:p>
                      <a:pPr indent="0" lvl="0" marL="0" rtl="0" algn="l">
                        <a:spcBef>
                          <a:spcPts val="0"/>
                        </a:spcBef>
                        <a:spcAft>
                          <a:spcPts val="0"/>
                        </a:spcAft>
                        <a:buNone/>
                      </a:pPr>
                      <a:r>
                        <a:rPr lang="en" sz="1100"/>
                        <a:t>6</a:t>
                      </a:r>
                      <a:endParaRPr sz="11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t>Recommendations</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8</a:t>
                      </a:r>
                      <a:endParaRPr sz="1100"/>
                    </a:p>
                  </a:txBody>
                  <a:tcPr marT="91425" marB="91425" marR="91425" marL="91425">
                    <a:lnL cap="flat" cmpd="sng" w="9525">
                      <a:solidFill>
                        <a:srgbClr val="9E9E9E"/>
                      </a:solidFill>
                      <a:prstDash val="solid"/>
                      <a:round/>
                      <a:headEnd len="sm" w="sm" type="none"/>
                      <a:tailEnd len="sm" w="sm" type="none"/>
                    </a:lnL>
                  </a:tcPr>
                </a:tc>
              </a:tr>
              <a:tr h="245475">
                <a:tc>
                  <a:txBody>
                    <a:bodyPr/>
                    <a:lstStyle/>
                    <a:p>
                      <a:pPr indent="0" lvl="0" marL="0" rtl="0" algn="l">
                        <a:spcBef>
                          <a:spcPts val="0"/>
                        </a:spcBef>
                        <a:spcAft>
                          <a:spcPts val="0"/>
                        </a:spcAft>
                        <a:buNone/>
                      </a:pPr>
                      <a:r>
                        <a:rPr lang="en" sz="1100"/>
                        <a:t>7</a:t>
                      </a:r>
                      <a:endParaRPr sz="11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t>Bibliography</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9</a:t>
                      </a:r>
                      <a:endParaRPr sz="1100"/>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5"/>
          <p:cNvPicPr preferRelativeResize="0"/>
          <p:nvPr/>
        </p:nvPicPr>
        <p:blipFill>
          <a:blip r:embed="rId3">
            <a:alphaModFix/>
          </a:blip>
          <a:stretch>
            <a:fillRect/>
          </a:stretch>
        </p:blipFill>
        <p:spPr>
          <a:xfrm>
            <a:off x="597700" y="794325"/>
            <a:ext cx="2398175" cy="1481425"/>
          </a:xfrm>
          <a:prstGeom prst="rect">
            <a:avLst/>
          </a:prstGeom>
          <a:noFill/>
          <a:ln>
            <a:noFill/>
          </a:ln>
        </p:spPr>
      </p:pic>
      <p:pic>
        <p:nvPicPr>
          <p:cNvPr id="98" name="Google Shape;98;p15"/>
          <p:cNvPicPr preferRelativeResize="0"/>
          <p:nvPr/>
        </p:nvPicPr>
        <p:blipFill>
          <a:blip r:embed="rId4">
            <a:alphaModFix/>
          </a:blip>
          <a:stretch>
            <a:fillRect/>
          </a:stretch>
        </p:blipFill>
        <p:spPr>
          <a:xfrm>
            <a:off x="3221125" y="794325"/>
            <a:ext cx="2398175" cy="1481425"/>
          </a:xfrm>
          <a:prstGeom prst="rect">
            <a:avLst/>
          </a:prstGeom>
          <a:noFill/>
          <a:ln>
            <a:noFill/>
          </a:ln>
        </p:spPr>
      </p:pic>
      <p:sp>
        <p:nvSpPr>
          <p:cNvPr id="99" name="Google Shape;99;p15"/>
          <p:cNvSpPr txBox="1"/>
          <p:nvPr/>
        </p:nvSpPr>
        <p:spPr>
          <a:xfrm>
            <a:off x="223100" y="82425"/>
            <a:ext cx="5936700" cy="7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u="sng">
                <a:solidFill>
                  <a:srgbClr val="1C4587"/>
                </a:solidFill>
                <a:latin typeface="Roboto"/>
                <a:ea typeface="Roboto"/>
                <a:cs typeface="Roboto"/>
                <a:sym typeface="Roboto"/>
              </a:rPr>
              <a:t>Exploratory Data Analysis</a:t>
            </a:r>
            <a:r>
              <a:rPr b="1" lang="en" sz="2100">
                <a:latin typeface="Roboto"/>
                <a:ea typeface="Roboto"/>
                <a:cs typeface="Roboto"/>
                <a:sym typeface="Roboto"/>
              </a:rPr>
              <a:t>-Univariate Analysis</a:t>
            </a:r>
            <a:endParaRPr sz="2100" u="sng">
              <a:solidFill>
                <a:srgbClr val="1C4587"/>
              </a:solidFill>
              <a:latin typeface="Roboto"/>
              <a:ea typeface="Roboto"/>
              <a:cs typeface="Roboto"/>
              <a:sym typeface="Roboto"/>
            </a:endParaRPr>
          </a:p>
        </p:txBody>
      </p:sp>
      <p:sp>
        <p:nvSpPr>
          <p:cNvPr id="100" name="Google Shape;100;p15"/>
          <p:cNvSpPr txBox="1"/>
          <p:nvPr/>
        </p:nvSpPr>
        <p:spPr>
          <a:xfrm>
            <a:off x="87550" y="2474300"/>
            <a:ext cx="6394500" cy="26073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Calibri"/>
              <a:buChar char="●"/>
            </a:pPr>
            <a:r>
              <a:rPr lang="en" sz="1600">
                <a:latin typeface="Calibri"/>
                <a:ea typeface="Calibri"/>
                <a:cs typeface="Calibri"/>
                <a:sym typeface="Calibri"/>
              </a:rPr>
              <a:t>Outliers can be observed in three of the features-  “Flight Distance”, “Arrival Delay in minutes” and “Departure Delay in minutes”.</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latin typeface="Calibri"/>
                <a:ea typeface="Calibri"/>
                <a:cs typeface="Calibri"/>
                <a:sym typeface="Calibri"/>
              </a:rPr>
              <a:t> For “Flight Distance”, it can be assumed to be somewhat normally d</a:t>
            </a:r>
            <a:r>
              <a:rPr lang="en" sz="1600">
                <a:latin typeface="Calibri"/>
                <a:ea typeface="Calibri"/>
                <a:cs typeface="Calibri"/>
                <a:sym typeface="Calibri"/>
              </a:rPr>
              <a:t>istributed (probability of very short paths similar to that of very long path) hence log transformation is suggested</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latin typeface="Calibri"/>
                <a:ea typeface="Calibri"/>
                <a:cs typeface="Calibri"/>
                <a:sym typeface="Calibri"/>
              </a:rPr>
              <a:t>For the latter ,two very high time taken should have lesser occurrences as we are talking about time delay</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latin typeface="Calibri"/>
                <a:ea typeface="Calibri"/>
                <a:cs typeface="Calibri"/>
                <a:sym typeface="Calibri"/>
              </a:rPr>
              <a:t> Hence winsorization(clipping data considered to be erroneous) is not suggested. Scaling should be preferred instead.</a:t>
            </a:r>
            <a:endParaRPr sz="1600">
              <a:latin typeface="Calibri"/>
              <a:ea typeface="Calibri"/>
              <a:cs typeface="Calibri"/>
              <a:sym typeface="Calibri"/>
            </a:endParaRPr>
          </a:p>
        </p:txBody>
      </p:sp>
      <p:pic>
        <p:nvPicPr>
          <p:cNvPr id="101" name="Google Shape;101;p15"/>
          <p:cNvPicPr preferRelativeResize="0"/>
          <p:nvPr/>
        </p:nvPicPr>
        <p:blipFill>
          <a:blip r:embed="rId5">
            <a:alphaModFix/>
          </a:blip>
          <a:stretch>
            <a:fillRect/>
          </a:stretch>
        </p:blipFill>
        <p:spPr>
          <a:xfrm>
            <a:off x="6554600" y="414650"/>
            <a:ext cx="2398176" cy="1748438"/>
          </a:xfrm>
          <a:prstGeom prst="rect">
            <a:avLst/>
          </a:prstGeom>
          <a:noFill/>
          <a:ln>
            <a:noFill/>
          </a:ln>
        </p:spPr>
      </p:pic>
      <p:pic>
        <p:nvPicPr>
          <p:cNvPr id="102" name="Google Shape;102;p15"/>
          <p:cNvPicPr preferRelativeResize="0"/>
          <p:nvPr/>
        </p:nvPicPr>
        <p:blipFill>
          <a:blip r:embed="rId6">
            <a:alphaModFix/>
          </a:blip>
          <a:stretch>
            <a:fillRect/>
          </a:stretch>
        </p:blipFill>
        <p:spPr>
          <a:xfrm>
            <a:off x="6535188" y="2948887"/>
            <a:ext cx="2437000" cy="18087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339400" y="1111325"/>
            <a:ext cx="4331700" cy="41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u="sng">
                <a:solidFill>
                  <a:srgbClr val="1C4587"/>
                </a:solidFill>
              </a:rPr>
              <a:t>Non useful parameters</a:t>
            </a:r>
            <a:endParaRPr sz="1400" u="sng">
              <a:solidFill>
                <a:srgbClr val="1C4587"/>
              </a:solidFill>
            </a:endParaRPr>
          </a:p>
        </p:txBody>
      </p:sp>
      <p:sp>
        <p:nvSpPr>
          <p:cNvPr id="108" name="Google Shape;108;p16"/>
          <p:cNvSpPr txBox="1"/>
          <p:nvPr>
            <p:ph idx="1" type="body"/>
          </p:nvPr>
        </p:nvSpPr>
        <p:spPr>
          <a:xfrm>
            <a:off x="256150" y="1526225"/>
            <a:ext cx="3883500" cy="1309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Gate Location- 0%</a:t>
            </a:r>
            <a:endParaRPr sz="1400">
              <a:solidFill>
                <a:srgbClr val="000000"/>
              </a:solidFill>
              <a:latin typeface="Calibri"/>
              <a:ea typeface="Calibri"/>
              <a:cs typeface="Calibri"/>
              <a:sym typeface="Calibri"/>
            </a:endParaRPr>
          </a:p>
          <a:p>
            <a:pPr indent="-317500" lvl="0" marL="457200" rtl="0" algn="l">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Departure</a:t>
            </a:r>
            <a:r>
              <a:rPr lang="en" sz="1400">
                <a:solidFill>
                  <a:srgbClr val="000000"/>
                </a:solidFill>
                <a:latin typeface="Calibri"/>
                <a:ea typeface="Calibri"/>
                <a:cs typeface="Calibri"/>
                <a:sym typeface="Calibri"/>
              </a:rPr>
              <a:t> Delay in minutes- -5%</a:t>
            </a:r>
            <a:endParaRPr sz="1400">
              <a:solidFill>
                <a:srgbClr val="000000"/>
              </a:solidFill>
              <a:latin typeface="Calibri"/>
              <a:ea typeface="Calibri"/>
              <a:cs typeface="Calibri"/>
              <a:sym typeface="Calibri"/>
            </a:endParaRPr>
          </a:p>
          <a:p>
            <a:pPr indent="-317500" lvl="0" marL="457200" rtl="0" algn="l">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Arrival delay in Minutes- -6%</a:t>
            </a:r>
            <a:endParaRPr sz="1400">
              <a:solidFill>
                <a:srgbClr val="000000"/>
              </a:solidFill>
              <a:latin typeface="Calibri"/>
              <a:ea typeface="Calibri"/>
              <a:cs typeface="Calibri"/>
              <a:sym typeface="Calibri"/>
            </a:endParaRPr>
          </a:p>
          <a:p>
            <a:pPr indent="-317500" lvl="0" marL="457200" rtl="0" algn="l">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Departure/Arrival Time convenient- -5%</a:t>
            </a:r>
            <a:endParaRPr sz="1400">
              <a:solidFill>
                <a:srgbClr val="000000"/>
              </a:solidFill>
              <a:latin typeface="Calibri"/>
              <a:ea typeface="Calibri"/>
              <a:cs typeface="Calibri"/>
              <a:sym typeface="Calibri"/>
            </a:endParaRPr>
          </a:p>
          <a:p>
            <a:pPr indent="0" lvl="0" marL="457200" rtl="0" algn="l">
              <a:spcBef>
                <a:spcPts val="1600"/>
              </a:spcBef>
              <a:spcAft>
                <a:spcPts val="1600"/>
              </a:spcAft>
              <a:buNone/>
            </a:pPr>
            <a:r>
              <a:t/>
            </a:r>
            <a:endParaRPr>
              <a:solidFill>
                <a:srgbClr val="000000"/>
              </a:solidFill>
            </a:endParaRPr>
          </a:p>
        </p:txBody>
      </p:sp>
      <p:sp>
        <p:nvSpPr>
          <p:cNvPr id="109" name="Google Shape;109;p16"/>
          <p:cNvSpPr txBox="1"/>
          <p:nvPr>
            <p:ph type="title"/>
          </p:nvPr>
        </p:nvSpPr>
        <p:spPr>
          <a:xfrm>
            <a:off x="339400" y="2898000"/>
            <a:ext cx="3248400" cy="41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u="sng">
                <a:solidFill>
                  <a:srgbClr val="1C4587"/>
                </a:solidFill>
                <a:latin typeface="Calibri"/>
                <a:ea typeface="Calibri"/>
                <a:cs typeface="Calibri"/>
                <a:sym typeface="Calibri"/>
              </a:rPr>
              <a:t>Most useful parameters</a:t>
            </a:r>
            <a:endParaRPr sz="1400" u="sng">
              <a:solidFill>
                <a:srgbClr val="1C4587"/>
              </a:solidFill>
              <a:latin typeface="Calibri"/>
              <a:ea typeface="Calibri"/>
              <a:cs typeface="Calibri"/>
              <a:sym typeface="Calibri"/>
            </a:endParaRPr>
          </a:p>
        </p:txBody>
      </p:sp>
      <p:sp>
        <p:nvSpPr>
          <p:cNvPr id="110" name="Google Shape;110;p16"/>
          <p:cNvSpPr txBox="1"/>
          <p:nvPr>
            <p:ph idx="1" type="body"/>
          </p:nvPr>
        </p:nvSpPr>
        <p:spPr>
          <a:xfrm>
            <a:off x="256150" y="3312900"/>
            <a:ext cx="3437400" cy="1562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Font typeface="Calibri"/>
              <a:buChar char="●"/>
            </a:pPr>
            <a:r>
              <a:rPr lang="en" sz="1300">
                <a:solidFill>
                  <a:srgbClr val="000000"/>
                </a:solidFill>
                <a:latin typeface="Calibri"/>
                <a:ea typeface="Calibri"/>
                <a:cs typeface="Calibri"/>
                <a:sym typeface="Calibri"/>
              </a:rPr>
              <a:t>Online Boarding- 50%</a:t>
            </a:r>
            <a:endParaRPr sz="1300">
              <a:solidFill>
                <a:srgbClr val="000000"/>
              </a:solidFill>
              <a:latin typeface="Calibri"/>
              <a:ea typeface="Calibri"/>
              <a:cs typeface="Calibri"/>
              <a:sym typeface="Calibri"/>
            </a:endParaRPr>
          </a:p>
          <a:p>
            <a:pPr indent="-311150" lvl="0" marL="457200" rtl="0" algn="l">
              <a:spcBef>
                <a:spcPts val="0"/>
              </a:spcBef>
              <a:spcAft>
                <a:spcPts val="0"/>
              </a:spcAft>
              <a:buClr>
                <a:srgbClr val="000000"/>
              </a:buClr>
              <a:buSzPts val="1300"/>
              <a:buFont typeface="Calibri"/>
              <a:buChar char="●"/>
            </a:pPr>
            <a:r>
              <a:rPr lang="en" sz="1300">
                <a:solidFill>
                  <a:srgbClr val="000000"/>
                </a:solidFill>
                <a:latin typeface="Calibri"/>
                <a:ea typeface="Calibri"/>
                <a:cs typeface="Calibri"/>
                <a:sym typeface="Calibri"/>
              </a:rPr>
              <a:t>Inflight </a:t>
            </a:r>
            <a:r>
              <a:rPr lang="en" sz="1300">
                <a:solidFill>
                  <a:srgbClr val="000000"/>
                </a:solidFill>
                <a:latin typeface="Calibri"/>
                <a:ea typeface="Calibri"/>
                <a:cs typeface="Calibri"/>
                <a:sym typeface="Calibri"/>
              </a:rPr>
              <a:t>Entertainment- </a:t>
            </a:r>
            <a:r>
              <a:rPr lang="en" sz="1300">
                <a:solidFill>
                  <a:srgbClr val="000000"/>
                </a:solidFill>
                <a:latin typeface="Calibri"/>
                <a:ea typeface="Calibri"/>
                <a:cs typeface="Calibri"/>
                <a:sym typeface="Calibri"/>
              </a:rPr>
              <a:t>40%</a:t>
            </a:r>
            <a:endParaRPr sz="1300">
              <a:solidFill>
                <a:srgbClr val="000000"/>
              </a:solidFill>
              <a:latin typeface="Calibri"/>
              <a:ea typeface="Calibri"/>
              <a:cs typeface="Calibri"/>
              <a:sym typeface="Calibri"/>
            </a:endParaRPr>
          </a:p>
          <a:p>
            <a:pPr indent="-311150" lvl="0" marL="457200" rtl="0" algn="l">
              <a:spcBef>
                <a:spcPts val="0"/>
              </a:spcBef>
              <a:spcAft>
                <a:spcPts val="0"/>
              </a:spcAft>
              <a:buClr>
                <a:srgbClr val="000000"/>
              </a:buClr>
              <a:buSzPts val="1300"/>
              <a:buFont typeface="Calibri"/>
              <a:buChar char="●"/>
            </a:pPr>
            <a:r>
              <a:rPr lang="en" sz="1300">
                <a:solidFill>
                  <a:srgbClr val="000000"/>
                </a:solidFill>
                <a:latin typeface="Calibri"/>
                <a:ea typeface="Calibri"/>
                <a:cs typeface="Calibri"/>
                <a:sym typeface="Calibri"/>
              </a:rPr>
              <a:t>Seat Comfort- 35%</a:t>
            </a:r>
            <a:endParaRPr sz="1300">
              <a:solidFill>
                <a:srgbClr val="000000"/>
              </a:solidFill>
              <a:latin typeface="Calibri"/>
              <a:ea typeface="Calibri"/>
              <a:cs typeface="Calibri"/>
              <a:sym typeface="Calibri"/>
            </a:endParaRPr>
          </a:p>
          <a:p>
            <a:pPr indent="-311150" lvl="0" marL="457200" rtl="0" algn="l">
              <a:spcBef>
                <a:spcPts val="0"/>
              </a:spcBef>
              <a:spcAft>
                <a:spcPts val="0"/>
              </a:spcAft>
              <a:buClr>
                <a:srgbClr val="000000"/>
              </a:buClr>
              <a:buSzPts val="1300"/>
              <a:buFont typeface="Calibri"/>
              <a:buChar char="●"/>
            </a:pPr>
            <a:r>
              <a:rPr lang="en" sz="1300">
                <a:solidFill>
                  <a:srgbClr val="000000"/>
                </a:solidFill>
                <a:latin typeface="Calibri"/>
                <a:ea typeface="Calibri"/>
                <a:cs typeface="Calibri"/>
                <a:sym typeface="Calibri"/>
              </a:rPr>
              <a:t>On Board Service- 32%</a:t>
            </a:r>
            <a:endParaRPr sz="1300">
              <a:solidFill>
                <a:srgbClr val="000000"/>
              </a:solidFill>
              <a:latin typeface="Calibri"/>
              <a:ea typeface="Calibri"/>
              <a:cs typeface="Calibri"/>
              <a:sym typeface="Calibri"/>
            </a:endParaRPr>
          </a:p>
          <a:p>
            <a:pPr indent="-311150" lvl="0" marL="457200" rtl="0" algn="l">
              <a:spcBef>
                <a:spcPts val="0"/>
              </a:spcBef>
              <a:spcAft>
                <a:spcPts val="0"/>
              </a:spcAft>
              <a:buClr>
                <a:srgbClr val="000000"/>
              </a:buClr>
              <a:buSzPts val="1300"/>
              <a:buFont typeface="Calibri"/>
              <a:buChar char="●"/>
            </a:pPr>
            <a:r>
              <a:rPr lang="en" sz="1300">
                <a:solidFill>
                  <a:srgbClr val="000000"/>
                </a:solidFill>
                <a:latin typeface="Calibri"/>
                <a:ea typeface="Calibri"/>
                <a:cs typeface="Calibri"/>
                <a:sym typeface="Calibri"/>
              </a:rPr>
              <a:t>Leg Room Service- 31%</a:t>
            </a:r>
            <a:endParaRPr sz="1300">
              <a:solidFill>
                <a:srgbClr val="000000"/>
              </a:solidFill>
              <a:latin typeface="Calibri"/>
              <a:ea typeface="Calibri"/>
              <a:cs typeface="Calibri"/>
              <a:sym typeface="Calibri"/>
            </a:endParaRPr>
          </a:p>
          <a:p>
            <a:pPr indent="-311150" lvl="0" marL="457200" rtl="0" algn="l">
              <a:spcBef>
                <a:spcPts val="0"/>
              </a:spcBef>
              <a:spcAft>
                <a:spcPts val="0"/>
              </a:spcAft>
              <a:buClr>
                <a:srgbClr val="000000"/>
              </a:buClr>
              <a:buSzPts val="1300"/>
              <a:buFont typeface="Calibri"/>
              <a:buChar char="●"/>
            </a:pPr>
            <a:r>
              <a:rPr lang="en" sz="1300">
                <a:solidFill>
                  <a:srgbClr val="000000"/>
                </a:solidFill>
                <a:latin typeface="Calibri"/>
                <a:ea typeface="Calibri"/>
                <a:cs typeface="Calibri"/>
                <a:sym typeface="Calibri"/>
              </a:rPr>
              <a:t>Cleanliness</a:t>
            </a:r>
            <a:r>
              <a:rPr lang="en" sz="1300">
                <a:solidFill>
                  <a:srgbClr val="000000"/>
                </a:solidFill>
                <a:latin typeface="Calibri"/>
                <a:ea typeface="Calibri"/>
                <a:cs typeface="Calibri"/>
                <a:sym typeface="Calibri"/>
              </a:rPr>
              <a:t>- 31%</a:t>
            </a:r>
            <a:endParaRPr sz="1300">
              <a:solidFill>
                <a:srgbClr val="000000"/>
              </a:solidFill>
              <a:latin typeface="Calibri"/>
              <a:ea typeface="Calibri"/>
              <a:cs typeface="Calibri"/>
              <a:sym typeface="Calibri"/>
            </a:endParaRPr>
          </a:p>
          <a:p>
            <a:pPr indent="-311150" lvl="0" marL="457200" rtl="0" algn="l">
              <a:spcBef>
                <a:spcPts val="0"/>
              </a:spcBef>
              <a:spcAft>
                <a:spcPts val="0"/>
              </a:spcAft>
              <a:buClr>
                <a:srgbClr val="000000"/>
              </a:buClr>
              <a:buSzPts val="1300"/>
              <a:buFont typeface="Calibri"/>
              <a:buChar char="●"/>
            </a:pPr>
            <a:r>
              <a:rPr lang="en" sz="1300">
                <a:solidFill>
                  <a:srgbClr val="000000"/>
                </a:solidFill>
                <a:latin typeface="Calibri"/>
                <a:ea typeface="Calibri"/>
                <a:cs typeface="Calibri"/>
                <a:sym typeface="Calibri"/>
              </a:rPr>
              <a:t>Flight Distance- 30%</a:t>
            </a:r>
            <a:endParaRPr sz="1300">
              <a:solidFill>
                <a:srgbClr val="000000"/>
              </a:solidFill>
              <a:latin typeface="Calibri"/>
              <a:ea typeface="Calibri"/>
              <a:cs typeface="Calibri"/>
              <a:sym typeface="Calibri"/>
            </a:endParaRPr>
          </a:p>
          <a:p>
            <a:pPr indent="0" lvl="0" marL="457200" rtl="0" algn="l">
              <a:spcBef>
                <a:spcPts val="1600"/>
              </a:spcBef>
              <a:spcAft>
                <a:spcPts val="1600"/>
              </a:spcAft>
              <a:buNone/>
            </a:pPr>
            <a:r>
              <a:t/>
            </a:r>
            <a:endParaRPr/>
          </a:p>
        </p:txBody>
      </p:sp>
      <p:sp>
        <p:nvSpPr>
          <p:cNvPr id="111" name="Google Shape;111;p16"/>
          <p:cNvSpPr txBox="1"/>
          <p:nvPr/>
        </p:nvSpPr>
        <p:spPr>
          <a:xfrm>
            <a:off x="82625" y="718950"/>
            <a:ext cx="5544300" cy="48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u="sng">
                <a:latin typeface="Roboto"/>
                <a:ea typeface="Roboto"/>
                <a:cs typeface="Roboto"/>
                <a:sym typeface="Roboto"/>
              </a:rPr>
              <a:t>Correlation with satisfaction based f</a:t>
            </a:r>
            <a:r>
              <a:rPr b="1" lang="en" sz="1500" u="sng">
                <a:latin typeface="Roboto"/>
                <a:ea typeface="Roboto"/>
                <a:cs typeface="Roboto"/>
                <a:sym typeface="Roboto"/>
              </a:rPr>
              <a:t>eature selection </a:t>
            </a:r>
            <a:endParaRPr b="1" sz="1500" u="sng">
              <a:latin typeface="Roboto"/>
              <a:ea typeface="Roboto"/>
              <a:cs typeface="Roboto"/>
              <a:sym typeface="Roboto"/>
            </a:endParaRPr>
          </a:p>
        </p:txBody>
      </p:sp>
      <p:pic>
        <p:nvPicPr>
          <p:cNvPr id="112" name="Google Shape;112;p16"/>
          <p:cNvPicPr preferRelativeResize="0"/>
          <p:nvPr/>
        </p:nvPicPr>
        <p:blipFill>
          <a:blip r:embed="rId3">
            <a:alphaModFix/>
          </a:blip>
          <a:stretch>
            <a:fillRect/>
          </a:stretch>
        </p:blipFill>
        <p:spPr>
          <a:xfrm>
            <a:off x="3890650" y="2976625"/>
            <a:ext cx="3883450" cy="2094700"/>
          </a:xfrm>
          <a:prstGeom prst="rect">
            <a:avLst/>
          </a:prstGeom>
          <a:noFill/>
          <a:ln>
            <a:noFill/>
          </a:ln>
        </p:spPr>
      </p:pic>
      <p:sp>
        <p:nvSpPr>
          <p:cNvPr id="113" name="Google Shape;113;p16"/>
          <p:cNvSpPr txBox="1"/>
          <p:nvPr/>
        </p:nvSpPr>
        <p:spPr>
          <a:xfrm>
            <a:off x="355550" y="198300"/>
            <a:ext cx="7721400" cy="6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1C4587"/>
                </a:solidFill>
                <a:latin typeface="Roboto"/>
                <a:ea typeface="Roboto"/>
                <a:cs typeface="Roboto"/>
                <a:sym typeface="Roboto"/>
              </a:rPr>
              <a:t>Exploratory Data Analysis</a:t>
            </a:r>
            <a:r>
              <a:rPr b="1" lang="en" sz="2100">
                <a:latin typeface="Roboto"/>
                <a:ea typeface="Roboto"/>
                <a:cs typeface="Roboto"/>
                <a:sym typeface="Roboto"/>
              </a:rPr>
              <a:t>- Bivariate Analysis</a:t>
            </a:r>
            <a:endParaRPr b="1" sz="2100">
              <a:latin typeface="Roboto"/>
              <a:ea typeface="Roboto"/>
              <a:cs typeface="Roboto"/>
              <a:sym typeface="Roboto"/>
            </a:endParaRPr>
          </a:p>
        </p:txBody>
      </p:sp>
      <p:pic>
        <p:nvPicPr>
          <p:cNvPr id="114" name="Google Shape;114;p16"/>
          <p:cNvPicPr preferRelativeResize="0"/>
          <p:nvPr/>
        </p:nvPicPr>
        <p:blipFill>
          <a:blip r:embed="rId4">
            <a:alphaModFix/>
          </a:blip>
          <a:stretch>
            <a:fillRect/>
          </a:stretch>
        </p:blipFill>
        <p:spPr>
          <a:xfrm>
            <a:off x="8076939" y="0"/>
            <a:ext cx="924186" cy="4023825"/>
          </a:xfrm>
          <a:prstGeom prst="rect">
            <a:avLst/>
          </a:prstGeom>
          <a:noFill/>
          <a:ln>
            <a:noFill/>
          </a:ln>
        </p:spPr>
      </p:pic>
      <p:pic>
        <p:nvPicPr>
          <p:cNvPr id="115" name="Google Shape;115;p16"/>
          <p:cNvPicPr preferRelativeResize="0"/>
          <p:nvPr/>
        </p:nvPicPr>
        <p:blipFill>
          <a:blip r:embed="rId5">
            <a:alphaModFix/>
          </a:blip>
          <a:stretch>
            <a:fillRect/>
          </a:stretch>
        </p:blipFill>
        <p:spPr>
          <a:xfrm>
            <a:off x="6321500" y="0"/>
            <a:ext cx="1755444" cy="3628168"/>
          </a:xfrm>
          <a:prstGeom prst="rect">
            <a:avLst/>
          </a:prstGeom>
          <a:noFill/>
          <a:ln>
            <a:noFill/>
          </a:ln>
        </p:spPr>
      </p:pic>
      <p:sp>
        <p:nvSpPr>
          <p:cNvPr id="116" name="Google Shape;116;p16"/>
          <p:cNvSpPr txBox="1"/>
          <p:nvPr/>
        </p:nvSpPr>
        <p:spPr>
          <a:xfrm>
            <a:off x="7774100" y="3851100"/>
            <a:ext cx="12429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latin typeface="Roboto"/>
                <a:ea typeface="Roboto"/>
                <a:cs typeface="Roboto"/>
                <a:sym typeface="Roboto"/>
              </a:rPr>
              <a:t>Correlation Table</a:t>
            </a:r>
            <a:endParaRPr b="1" u="sng">
              <a:latin typeface="Roboto"/>
              <a:ea typeface="Roboto"/>
              <a:cs typeface="Roboto"/>
              <a:sym typeface="Roboto"/>
            </a:endParaRPr>
          </a:p>
        </p:txBody>
      </p:sp>
      <p:sp>
        <p:nvSpPr>
          <p:cNvPr id="117" name="Google Shape;117;p16"/>
          <p:cNvSpPr txBox="1"/>
          <p:nvPr/>
        </p:nvSpPr>
        <p:spPr>
          <a:xfrm>
            <a:off x="4474225" y="2330075"/>
            <a:ext cx="2342400" cy="73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Decision tree presenting the increasingly significant Decisions (Bottom to Up)</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17"/>
          <p:cNvPicPr preferRelativeResize="0"/>
          <p:nvPr/>
        </p:nvPicPr>
        <p:blipFill>
          <a:blip r:embed="rId3">
            <a:alphaModFix/>
          </a:blip>
          <a:stretch>
            <a:fillRect/>
          </a:stretch>
        </p:blipFill>
        <p:spPr>
          <a:xfrm>
            <a:off x="0" y="0"/>
            <a:ext cx="9144000" cy="5143500"/>
          </a:xfrm>
          <a:prstGeom prst="rect">
            <a:avLst/>
          </a:prstGeom>
          <a:noFill/>
          <a:ln>
            <a:noFill/>
          </a:ln>
        </p:spPr>
      </p:pic>
      <p:sp>
        <p:nvSpPr>
          <p:cNvPr id="123" name="Google Shape;123;p17"/>
          <p:cNvSpPr txBox="1"/>
          <p:nvPr/>
        </p:nvSpPr>
        <p:spPr>
          <a:xfrm>
            <a:off x="2168950" y="86750"/>
            <a:ext cx="4635300" cy="52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solidFill>
                  <a:srgbClr val="1C4587"/>
                </a:solidFill>
                <a:latin typeface="Calibri"/>
                <a:ea typeface="Calibri"/>
                <a:cs typeface="Calibri"/>
                <a:sym typeface="Calibri"/>
              </a:rPr>
              <a:t>Complete Decision Tree</a:t>
            </a:r>
            <a:endParaRPr b="1" sz="2100">
              <a:solidFill>
                <a:srgbClr val="1C4587"/>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86850" y="1124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a:t>
            </a:r>
            <a:endParaRPr/>
          </a:p>
        </p:txBody>
      </p:sp>
      <p:grpSp>
        <p:nvGrpSpPr>
          <p:cNvPr id="129" name="Google Shape;129;p18"/>
          <p:cNvGrpSpPr/>
          <p:nvPr/>
        </p:nvGrpSpPr>
        <p:grpSpPr>
          <a:xfrm>
            <a:off x="431915" y="918132"/>
            <a:ext cx="3854267" cy="3838667"/>
            <a:chOff x="431925" y="1304875"/>
            <a:chExt cx="2628925" cy="3416400"/>
          </a:xfrm>
        </p:grpSpPr>
        <p:sp>
          <p:nvSpPr>
            <p:cNvPr id="130" name="Google Shape;130;p18"/>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18"/>
          <p:cNvSpPr txBox="1"/>
          <p:nvPr>
            <p:ph idx="4294967295" type="body"/>
          </p:nvPr>
        </p:nvSpPr>
        <p:spPr>
          <a:xfrm>
            <a:off x="431925" y="9391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libri"/>
                <a:ea typeface="Calibri"/>
                <a:cs typeface="Calibri"/>
                <a:sym typeface="Calibri"/>
              </a:rPr>
              <a:t>Outlier treatment</a:t>
            </a:r>
            <a:endParaRPr>
              <a:solidFill>
                <a:schemeClr val="lt1"/>
              </a:solidFill>
              <a:latin typeface="Calibri"/>
              <a:ea typeface="Calibri"/>
              <a:cs typeface="Calibri"/>
              <a:sym typeface="Calibri"/>
            </a:endParaRPr>
          </a:p>
        </p:txBody>
      </p:sp>
      <p:sp>
        <p:nvSpPr>
          <p:cNvPr id="133" name="Google Shape;133;p18"/>
          <p:cNvSpPr txBox="1"/>
          <p:nvPr>
            <p:ph idx="4294967295" type="body"/>
          </p:nvPr>
        </p:nvSpPr>
        <p:spPr>
          <a:xfrm>
            <a:off x="306025" y="1400575"/>
            <a:ext cx="3666000" cy="3110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Calibri"/>
              <a:buChar char="●"/>
            </a:pPr>
            <a:r>
              <a:rPr lang="en" sz="1500">
                <a:latin typeface="Calibri"/>
                <a:ea typeface="Calibri"/>
                <a:cs typeface="Calibri"/>
                <a:sym typeface="Calibri"/>
              </a:rPr>
              <a:t>Log transformation was applied on “Flight Distance” to normalize the values and reduce right-skewness</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lang="en" sz="1500">
                <a:latin typeface="Calibri"/>
                <a:ea typeface="Calibri"/>
                <a:cs typeface="Calibri"/>
                <a:sym typeface="Calibri"/>
              </a:rPr>
              <a:t>Scaling was employed on “Arrival Delay in Minutes” and “Departure delay in Minutes”</a:t>
            </a:r>
            <a:endParaRPr sz="1500">
              <a:latin typeface="Calibri"/>
              <a:ea typeface="Calibri"/>
              <a:cs typeface="Calibri"/>
              <a:sym typeface="Calibri"/>
            </a:endParaRPr>
          </a:p>
        </p:txBody>
      </p:sp>
      <p:grpSp>
        <p:nvGrpSpPr>
          <p:cNvPr id="134" name="Google Shape;134;p18"/>
          <p:cNvGrpSpPr/>
          <p:nvPr/>
        </p:nvGrpSpPr>
        <p:grpSpPr>
          <a:xfrm>
            <a:off x="4614128" y="939173"/>
            <a:ext cx="3966124" cy="3838667"/>
            <a:chOff x="3320450" y="1304875"/>
            <a:chExt cx="2632500" cy="3416400"/>
          </a:xfrm>
        </p:grpSpPr>
        <p:sp>
          <p:nvSpPr>
            <p:cNvPr id="135" name="Google Shape;135;p18"/>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 name="Google Shape;137;p18"/>
          <p:cNvSpPr txBox="1"/>
          <p:nvPr>
            <p:ph idx="4294967295" type="body"/>
          </p:nvPr>
        </p:nvSpPr>
        <p:spPr>
          <a:xfrm>
            <a:off x="4572000" y="960219"/>
            <a:ext cx="39663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libri"/>
                <a:ea typeface="Calibri"/>
                <a:cs typeface="Calibri"/>
                <a:sym typeface="Calibri"/>
              </a:rPr>
              <a:t>Missing Value Treatment</a:t>
            </a:r>
            <a:endParaRPr>
              <a:solidFill>
                <a:schemeClr val="lt1"/>
              </a:solidFill>
              <a:latin typeface="Calibri"/>
              <a:ea typeface="Calibri"/>
              <a:cs typeface="Calibri"/>
              <a:sym typeface="Calibri"/>
            </a:endParaRPr>
          </a:p>
        </p:txBody>
      </p:sp>
      <p:sp>
        <p:nvSpPr>
          <p:cNvPr id="138" name="Google Shape;138;p18"/>
          <p:cNvSpPr txBox="1"/>
          <p:nvPr>
            <p:ph idx="4294967295" type="body"/>
          </p:nvPr>
        </p:nvSpPr>
        <p:spPr>
          <a:xfrm>
            <a:off x="4500575" y="1421625"/>
            <a:ext cx="4068900" cy="3721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Calibri"/>
              <a:buChar char="●"/>
            </a:pPr>
            <a:r>
              <a:rPr lang="en" sz="1500">
                <a:latin typeface="Calibri"/>
                <a:ea typeface="Calibri"/>
                <a:cs typeface="Calibri"/>
                <a:sym typeface="Calibri"/>
              </a:rPr>
              <a:t>Keeping outliers in mind median was imputed for numerical features and mode for categorical features.</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lang="en" sz="1500">
                <a:latin typeface="Calibri"/>
                <a:ea typeface="Calibri"/>
                <a:cs typeface="Calibri"/>
                <a:sym typeface="Calibri"/>
              </a:rPr>
              <a:t>“Arrival Delay in Minutes” had the highest number of missing values-363 (although its correlation with “satisfaction” is 4%)</a:t>
            </a:r>
            <a:endParaRPr sz="15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9"/>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Comparison of Various Models</a:t>
            </a:r>
            <a:endParaRPr>
              <a:latin typeface="Calibri"/>
              <a:ea typeface="Calibri"/>
              <a:cs typeface="Calibri"/>
              <a:sym typeface="Calibri"/>
            </a:endParaRPr>
          </a:p>
        </p:txBody>
      </p:sp>
      <p:sp>
        <p:nvSpPr>
          <p:cNvPr id="144" name="Google Shape;144;p19"/>
          <p:cNvSpPr txBox="1"/>
          <p:nvPr/>
        </p:nvSpPr>
        <p:spPr>
          <a:xfrm>
            <a:off x="136325" y="607800"/>
            <a:ext cx="8874000" cy="44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alibri"/>
                <a:ea typeface="Calibri"/>
                <a:cs typeface="Calibri"/>
                <a:sym typeface="Calibri"/>
              </a:rPr>
              <a:t>The dataset was tested under different models to </a:t>
            </a:r>
            <a:r>
              <a:rPr lang="en" sz="1200">
                <a:latin typeface="Calibri"/>
                <a:ea typeface="Calibri"/>
                <a:cs typeface="Calibri"/>
                <a:sym typeface="Calibri"/>
              </a:rPr>
              <a:t>achieve</a:t>
            </a:r>
            <a:r>
              <a:rPr lang="en" sz="1200">
                <a:latin typeface="Calibri"/>
                <a:ea typeface="Calibri"/>
                <a:cs typeface="Calibri"/>
                <a:sym typeface="Calibri"/>
              </a:rPr>
              <a:t> best possible </a:t>
            </a:r>
            <a:r>
              <a:rPr lang="en" sz="1200">
                <a:latin typeface="Calibri"/>
                <a:ea typeface="Calibri"/>
                <a:cs typeface="Calibri"/>
                <a:sym typeface="Calibri"/>
              </a:rPr>
              <a:t>prediction</a:t>
            </a:r>
            <a:r>
              <a:rPr lang="en" sz="1200">
                <a:latin typeface="Calibri"/>
                <a:ea typeface="Calibri"/>
                <a:cs typeface="Calibri"/>
                <a:sym typeface="Calibri"/>
              </a:rPr>
              <a:t> accuracy. </a:t>
            </a:r>
            <a:r>
              <a:rPr lang="en" sz="1200" u="sng">
                <a:latin typeface="Calibri"/>
                <a:ea typeface="Calibri"/>
                <a:cs typeface="Calibri"/>
                <a:sym typeface="Calibri"/>
              </a:rPr>
              <a:t>Stratified k-fold cross validation</a:t>
            </a:r>
            <a:r>
              <a:rPr lang="en" sz="1200">
                <a:latin typeface="Calibri"/>
                <a:ea typeface="Calibri"/>
                <a:cs typeface="Calibri"/>
                <a:sym typeface="Calibri"/>
              </a:rPr>
              <a:t> was employed to reject any chances of overfitting and justify the accuracy. </a:t>
            </a:r>
            <a:r>
              <a:rPr lang="en" sz="1200" u="sng">
                <a:latin typeface="Calibri"/>
                <a:ea typeface="Calibri"/>
                <a:cs typeface="Calibri"/>
                <a:sym typeface="Calibri"/>
              </a:rPr>
              <a:t>Confusion matrix model</a:t>
            </a:r>
            <a:r>
              <a:rPr lang="en" sz="1200">
                <a:latin typeface="Calibri"/>
                <a:ea typeface="Calibri"/>
                <a:cs typeface="Calibri"/>
                <a:sym typeface="Calibri"/>
              </a:rPr>
              <a:t> was used to get the cross validation accuracy.</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0" lvl="0" marL="457200" rtl="0" algn="l">
              <a:spcBef>
                <a:spcPts val="0"/>
              </a:spcBef>
              <a:spcAft>
                <a:spcPts val="0"/>
              </a:spcAft>
              <a:buNone/>
            </a:pPr>
            <a:r>
              <a:t/>
            </a:r>
            <a:endParaRPr sz="1200">
              <a:latin typeface="Calibri"/>
              <a:ea typeface="Calibri"/>
              <a:cs typeface="Calibri"/>
              <a:sym typeface="Calibri"/>
            </a:endParaRPr>
          </a:p>
          <a:p>
            <a:pPr indent="0" lvl="0" marL="457200" rtl="0" algn="l">
              <a:spcBef>
                <a:spcPts val="0"/>
              </a:spcBef>
              <a:spcAft>
                <a:spcPts val="0"/>
              </a:spcAft>
              <a:buNone/>
            </a:pPr>
            <a:r>
              <a:t/>
            </a:r>
            <a:endParaRPr sz="1200">
              <a:latin typeface="Calibri"/>
              <a:ea typeface="Calibri"/>
              <a:cs typeface="Calibri"/>
              <a:sym typeface="Calibri"/>
            </a:endParaRPr>
          </a:p>
          <a:p>
            <a:pPr indent="0" lvl="0" marL="457200" rtl="0" algn="l">
              <a:spcBef>
                <a:spcPts val="0"/>
              </a:spcBef>
              <a:spcAft>
                <a:spcPts val="0"/>
              </a:spcAft>
              <a:buNone/>
            </a:pPr>
            <a:r>
              <a:t/>
            </a:r>
            <a:endParaRPr sz="1200">
              <a:latin typeface="Calibri"/>
              <a:ea typeface="Calibri"/>
              <a:cs typeface="Calibri"/>
              <a:sym typeface="Calibri"/>
            </a:endParaRPr>
          </a:p>
          <a:p>
            <a:pPr indent="0" lvl="0" marL="457200" rtl="0" algn="l">
              <a:spcBef>
                <a:spcPts val="0"/>
              </a:spcBef>
              <a:spcAft>
                <a:spcPts val="0"/>
              </a:spcAft>
              <a:buNone/>
            </a:pPr>
            <a:r>
              <a:t/>
            </a:r>
            <a:endParaRPr sz="1200">
              <a:latin typeface="Calibri"/>
              <a:ea typeface="Calibri"/>
              <a:cs typeface="Calibri"/>
              <a:sym typeface="Calibri"/>
            </a:endParaRPr>
          </a:p>
          <a:p>
            <a:pPr indent="0" lvl="0" marL="457200" rtl="0" algn="l">
              <a:spcBef>
                <a:spcPts val="0"/>
              </a:spcBef>
              <a:spcAft>
                <a:spcPts val="0"/>
              </a:spcAft>
              <a:buNone/>
            </a:pPr>
            <a:r>
              <a:t/>
            </a:r>
            <a:endParaRPr sz="1200">
              <a:latin typeface="Calibri"/>
              <a:ea typeface="Calibri"/>
              <a:cs typeface="Calibri"/>
              <a:sym typeface="Calibri"/>
            </a:endParaRPr>
          </a:p>
          <a:p>
            <a:pPr indent="0" lvl="0" marL="457200" rtl="0" algn="l">
              <a:spcBef>
                <a:spcPts val="0"/>
              </a:spcBef>
              <a:spcAft>
                <a:spcPts val="0"/>
              </a:spcAft>
              <a:buNone/>
            </a:pPr>
            <a:r>
              <a:t/>
            </a:r>
            <a:endParaRPr sz="1200">
              <a:latin typeface="Calibri"/>
              <a:ea typeface="Calibri"/>
              <a:cs typeface="Calibri"/>
              <a:sym typeface="Calibri"/>
            </a:endParaRPr>
          </a:p>
          <a:p>
            <a:pPr indent="0" lvl="0" marL="457200" rtl="0" algn="l">
              <a:spcBef>
                <a:spcPts val="0"/>
              </a:spcBef>
              <a:spcAft>
                <a:spcPts val="0"/>
              </a:spcAft>
              <a:buNone/>
            </a:pPr>
            <a:r>
              <a:t/>
            </a:r>
            <a:endParaRPr sz="1200">
              <a:latin typeface="Calibri"/>
              <a:ea typeface="Calibri"/>
              <a:cs typeface="Calibri"/>
              <a:sym typeface="Calibri"/>
            </a:endParaRPr>
          </a:p>
          <a:p>
            <a:pPr indent="0" lvl="0" marL="457200" rtl="0" algn="l">
              <a:spcBef>
                <a:spcPts val="0"/>
              </a:spcBef>
              <a:spcAft>
                <a:spcPts val="0"/>
              </a:spcAft>
              <a:buNone/>
            </a:pPr>
            <a:r>
              <a:t/>
            </a:r>
            <a:endParaRPr sz="1200">
              <a:latin typeface="Calibri"/>
              <a:ea typeface="Calibri"/>
              <a:cs typeface="Calibri"/>
              <a:sym typeface="Calibri"/>
            </a:endParaRPr>
          </a:p>
          <a:p>
            <a:pPr indent="0" lvl="0" marL="457200" rtl="0" algn="l">
              <a:spcBef>
                <a:spcPts val="0"/>
              </a:spcBef>
              <a:spcAft>
                <a:spcPts val="0"/>
              </a:spcAft>
              <a:buNone/>
            </a:pPr>
            <a:r>
              <a:t/>
            </a:r>
            <a:endParaRPr sz="1200">
              <a:latin typeface="Calibri"/>
              <a:ea typeface="Calibri"/>
              <a:cs typeface="Calibri"/>
              <a:sym typeface="Calibri"/>
            </a:endParaRPr>
          </a:p>
          <a:p>
            <a:pPr indent="0" lvl="0" marL="457200" rtl="0" algn="l">
              <a:spcBef>
                <a:spcPts val="0"/>
              </a:spcBef>
              <a:spcAft>
                <a:spcPts val="0"/>
              </a:spcAft>
              <a:buNone/>
            </a:pPr>
            <a:r>
              <a:t/>
            </a:r>
            <a:endParaRPr sz="1200">
              <a:latin typeface="Calibri"/>
              <a:ea typeface="Calibri"/>
              <a:cs typeface="Calibri"/>
              <a:sym typeface="Calibri"/>
            </a:endParaRPr>
          </a:p>
          <a:p>
            <a:pPr indent="0" lvl="0" marL="457200" rtl="0" algn="l">
              <a:spcBef>
                <a:spcPts val="0"/>
              </a:spcBef>
              <a:spcAft>
                <a:spcPts val="0"/>
              </a:spcAft>
              <a:buNone/>
            </a:pPr>
            <a:r>
              <a:t/>
            </a:r>
            <a:endParaRPr sz="1200">
              <a:latin typeface="Calibri"/>
              <a:ea typeface="Calibri"/>
              <a:cs typeface="Calibri"/>
              <a:sym typeface="Calibri"/>
            </a:endParaRPr>
          </a:p>
          <a:p>
            <a:pPr indent="0" lvl="0" marL="457200" rtl="0" algn="l">
              <a:spcBef>
                <a:spcPts val="0"/>
              </a:spcBef>
              <a:spcAft>
                <a:spcPts val="0"/>
              </a:spcAft>
              <a:buNone/>
            </a:pPr>
            <a:r>
              <a:t/>
            </a:r>
            <a:endParaRPr sz="1200">
              <a:latin typeface="Calibri"/>
              <a:ea typeface="Calibri"/>
              <a:cs typeface="Calibri"/>
              <a:sym typeface="Calibri"/>
            </a:endParaRPr>
          </a:p>
          <a:p>
            <a:pPr indent="0" lvl="0" marL="457200" rtl="0" algn="l">
              <a:spcBef>
                <a:spcPts val="0"/>
              </a:spcBef>
              <a:spcAft>
                <a:spcPts val="0"/>
              </a:spcAft>
              <a:buNone/>
            </a:pPr>
            <a:r>
              <a:t/>
            </a:r>
            <a:endParaRPr sz="1200">
              <a:latin typeface="Calibri"/>
              <a:ea typeface="Calibri"/>
              <a:cs typeface="Calibri"/>
              <a:sym typeface="Calibri"/>
            </a:endParaRPr>
          </a:p>
          <a:p>
            <a:pPr indent="0" lvl="0" marL="457200" rtl="0" algn="l">
              <a:spcBef>
                <a:spcPts val="0"/>
              </a:spcBef>
              <a:spcAft>
                <a:spcPts val="0"/>
              </a:spcAft>
              <a:buNone/>
            </a:pPr>
            <a:r>
              <a:rPr lang="en" sz="1200">
                <a:latin typeface="Calibri"/>
                <a:ea typeface="Calibri"/>
                <a:cs typeface="Calibri"/>
                <a:sym typeface="Calibri"/>
              </a:rPr>
              <a:t>*Stacking XGBoost and CatBoost to Logistic regression Accuracy-&gt;96.45% (with threat of overfitting!)</a:t>
            </a:r>
            <a:endParaRPr sz="1200" u="sng">
              <a:latin typeface="Calibri"/>
              <a:ea typeface="Calibri"/>
              <a:cs typeface="Calibri"/>
              <a:sym typeface="Calibri"/>
            </a:endParaRPr>
          </a:p>
          <a:p>
            <a:pPr indent="0" lvl="0" marL="0" rtl="0" algn="l">
              <a:spcBef>
                <a:spcPts val="0"/>
              </a:spcBef>
              <a:spcAft>
                <a:spcPts val="0"/>
              </a:spcAft>
              <a:buNone/>
            </a:pPr>
            <a:r>
              <a:rPr b="1" lang="en" sz="1200" u="sng">
                <a:latin typeface="Calibri"/>
                <a:ea typeface="Calibri"/>
                <a:cs typeface="Calibri"/>
                <a:sym typeface="Calibri"/>
              </a:rPr>
              <a:t>Insights</a:t>
            </a:r>
            <a:r>
              <a:rPr lang="en" sz="1200" u="sng">
                <a:latin typeface="Calibri"/>
                <a:ea typeface="Calibri"/>
                <a:cs typeface="Calibri"/>
                <a:sym typeface="Calibri"/>
              </a:rPr>
              <a:t>:</a:t>
            </a:r>
            <a:endParaRPr sz="1200" u="sng">
              <a:latin typeface="Calibri"/>
              <a:ea typeface="Calibri"/>
              <a:cs typeface="Calibri"/>
              <a:sym typeface="Calibri"/>
            </a:endParaRPr>
          </a:p>
          <a:p>
            <a:pPr indent="-304800" lvl="0" marL="457200" rtl="0" algn="l">
              <a:spcBef>
                <a:spcPts val="0"/>
              </a:spcBef>
              <a:spcAft>
                <a:spcPts val="0"/>
              </a:spcAft>
              <a:buSzPts val="1200"/>
              <a:buFont typeface="Calibri"/>
              <a:buChar char="●"/>
            </a:pPr>
            <a:r>
              <a:rPr lang="en" sz="1200">
                <a:latin typeface="Calibri"/>
                <a:ea typeface="Calibri"/>
                <a:cs typeface="Calibri"/>
                <a:sym typeface="Calibri"/>
              </a:rPr>
              <a:t>Performance of XGBoost and Random Forest turning out to be similar implies that the dataset is noisy (</a:t>
            </a:r>
            <a:r>
              <a:rPr lang="en" sz="1200">
                <a:latin typeface="Calibri"/>
                <a:ea typeface="Calibri"/>
                <a:cs typeface="Calibri"/>
                <a:sym typeface="Calibri"/>
              </a:rPr>
              <a:t>variance is significant</a:t>
            </a:r>
            <a:r>
              <a:rPr lang="en" sz="1200">
                <a:latin typeface="Calibri"/>
                <a:ea typeface="Calibri"/>
                <a:cs typeface="Calibri"/>
                <a:sym typeface="Calibri"/>
              </a:rPr>
              <a:t>).</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 sz="1200">
                <a:latin typeface="Calibri"/>
                <a:ea typeface="Calibri"/>
                <a:cs typeface="Calibri"/>
                <a:sym typeface="Calibri"/>
              </a:rPr>
              <a:t>CatBoost emerging as the best model is justified as most number of features of the dataset are ordinal/categorical with binary class prediction, and CatBoost is designed to handle it.</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 sz="1200">
                <a:latin typeface="Calibri"/>
                <a:ea typeface="Calibri"/>
                <a:cs typeface="Calibri"/>
                <a:sym typeface="Calibri"/>
              </a:rPr>
              <a:t>Underperformance of logistic regression can be understood from the fact that number of features are less (24, it works better for &gt;30 features) that too with few numerical features.</a:t>
            </a:r>
            <a:endParaRPr sz="1200">
              <a:latin typeface="Calibri"/>
              <a:ea typeface="Calibri"/>
              <a:cs typeface="Calibri"/>
              <a:sym typeface="Calibri"/>
            </a:endParaRPr>
          </a:p>
        </p:txBody>
      </p:sp>
      <p:graphicFrame>
        <p:nvGraphicFramePr>
          <p:cNvPr id="145" name="Google Shape;145;p19"/>
          <p:cNvGraphicFramePr/>
          <p:nvPr/>
        </p:nvGraphicFramePr>
        <p:xfrm>
          <a:off x="904275" y="1279475"/>
          <a:ext cx="3000000" cy="3000000"/>
        </p:xfrm>
        <a:graphic>
          <a:graphicData uri="http://schemas.openxmlformats.org/drawingml/2006/table">
            <a:tbl>
              <a:tblPr>
                <a:noFill/>
                <a:tableStyleId>{B0DD71A6-2E2A-4624-B40A-102AFBFAF1B9}</a:tableStyleId>
              </a:tblPr>
              <a:tblGrid>
                <a:gridCol w="1809750"/>
                <a:gridCol w="1809750"/>
                <a:gridCol w="1809750"/>
                <a:gridCol w="1809750"/>
              </a:tblGrid>
              <a:tr h="322700">
                <a:tc>
                  <a:txBody>
                    <a:bodyPr/>
                    <a:lstStyle/>
                    <a:p>
                      <a:pPr indent="0" lvl="0" marL="0" rtl="0" algn="ctr">
                        <a:spcBef>
                          <a:spcPts val="0"/>
                        </a:spcBef>
                        <a:spcAft>
                          <a:spcPts val="0"/>
                        </a:spcAft>
                        <a:buNone/>
                      </a:pPr>
                      <a:r>
                        <a:rPr lang="en" sz="1100">
                          <a:latin typeface="Calibri"/>
                          <a:ea typeface="Calibri"/>
                          <a:cs typeface="Calibri"/>
                          <a:sym typeface="Calibri"/>
                        </a:rPr>
                        <a:t>Model</a:t>
                      </a:r>
                      <a:endParaRPr sz="11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 sz="1100">
                          <a:latin typeface="Calibri"/>
                          <a:ea typeface="Calibri"/>
                          <a:cs typeface="Calibri"/>
                          <a:sym typeface="Calibri"/>
                        </a:rPr>
                        <a:t>Accuracy%</a:t>
                      </a:r>
                      <a:endParaRPr sz="11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 sz="1100">
                          <a:latin typeface="Calibri"/>
                          <a:ea typeface="Calibri"/>
                          <a:cs typeface="Calibri"/>
                          <a:sym typeface="Calibri"/>
                        </a:rPr>
                        <a:t>Tuning Requirement</a:t>
                      </a:r>
                      <a:endParaRPr sz="11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 sz="1100">
                          <a:latin typeface="Calibri"/>
                          <a:ea typeface="Calibri"/>
                          <a:cs typeface="Calibri"/>
                          <a:sym typeface="Calibri"/>
                        </a:rPr>
                        <a:t>Computation Speed</a:t>
                      </a:r>
                      <a:endParaRPr sz="1100">
                        <a:latin typeface="Calibri"/>
                        <a:ea typeface="Calibri"/>
                        <a:cs typeface="Calibri"/>
                        <a:sym typeface="Calibri"/>
                      </a:endParaRPr>
                    </a:p>
                  </a:txBody>
                  <a:tcPr marT="91425" marB="91425" marR="91425" marL="91425"/>
                </a:tc>
              </a:tr>
              <a:tr h="322700">
                <a:tc>
                  <a:txBody>
                    <a:bodyPr/>
                    <a:lstStyle/>
                    <a:p>
                      <a:pPr indent="0" lvl="0" marL="0" rtl="0" algn="ctr">
                        <a:spcBef>
                          <a:spcPts val="0"/>
                        </a:spcBef>
                        <a:spcAft>
                          <a:spcPts val="0"/>
                        </a:spcAft>
                        <a:buNone/>
                      </a:pPr>
                      <a:r>
                        <a:rPr lang="en" sz="1100">
                          <a:latin typeface="Calibri"/>
                          <a:ea typeface="Calibri"/>
                          <a:cs typeface="Calibri"/>
                          <a:sym typeface="Calibri"/>
                        </a:rPr>
                        <a:t>Random Forest</a:t>
                      </a:r>
                      <a:endParaRPr sz="11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 sz="1100">
                          <a:latin typeface="Calibri"/>
                          <a:ea typeface="Calibri"/>
                          <a:cs typeface="Calibri"/>
                          <a:sym typeface="Calibri"/>
                        </a:rPr>
                        <a:t>96.35</a:t>
                      </a:r>
                      <a:endParaRPr sz="11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 sz="1100">
                          <a:latin typeface="Calibri"/>
                          <a:ea typeface="Calibri"/>
                          <a:cs typeface="Calibri"/>
                          <a:sym typeface="Calibri"/>
                        </a:rPr>
                        <a:t>Yes</a:t>
                      </a:r>
                      <a:endParaRPr sz="11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 sz="1100">
                          <a:latin typeface="Calibri"/>
                          <a:ea typeface="Calibri"/>
                          <a:cs typeface="Calibri"/>
                          <a:sym typeface="Calibri"/>
                        </a:rPr>
                        <a:t>High</a:t>
                      </a:r>
                      <a:endParaRPr sz="1100">
                        <a:latin typeface="Calibri"/>
                        <a:ea typeface="Calibri"/>
                        <a:cs typeface="Calibri"/>
                        <a:sym typeface="Calibri"/>
                      </a:endParaRPr>
                    </a:p>
                  </a:txBody>
                  <a:tcPr marT="91425" marB="91425" marR="91425" marL="91425"/>
                </a:tc>
              </a:tr>
              <a:tr h="322700">
                <a:tc>
                  <a:txBody>
                    <a:bodyPr/>
                    <a:lstStyle/>
                    <a:p>
                      <a:pPr indent="0" lvl="0" marL="0" rtl="0" algn="ctr">
                        <a:spcBef>
                          <a:spcPts val="0"/>
                        </a:spcBef>
                        <a:spcAft>
                          <a:spcPts val="0"/>
                        </a:spcAft>
                        <a:buNone/>
                      </a:pPr>
                      <a:r>
                        <a:rPr lang="en" sz="1100">
                          <a:latin typeface="Calibri"/>
                          <a:ea typeface="Calibri"/>
                          <a:cs typeface="Calibri"/>
                          <a:sym typeface="Calibri"/>
                        </a:rPr>
                        <a:t>XGBoost</a:t>
                      </a:r>
                      <a:endParaRPr sz="11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 sz="1100">
                          <a:latin typeface="Calibri"/>
                          <a:ea typeface="Calibri"/>
                          <a:cs typeface="Calibri"/>
                          <a:sym typeface="Calibri"/>
                        </a:rPr>
                        <a:t>96.38</a:t>
                      </a:r>
                      <a:endParaRPr sz="11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 sz="1100">
                          <a:latin typeface="Calibri"/>
                          <a:ea typeface="Calibri"/>
                          <a:cs typeface="Calibri"/>
                          <a:sym typeface="Calibri"/>
                        </a:rPr>
                        <a:t>Yes</a:t>
                      </a:r>
                      <a:endParaRPr sz="11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 sz="1100">
                          <a:latin typeface="Calibri"/>
                          <a:ea typeface="Calibri"/>
                          <a:cs typeface="Calibri"/>
                          <a:sym typeface="Calibri"/>
                        </a:rPr>
                        <a:t>High</a:t>
                      </a:r>
                      <a:endParaRPr sz="1100">
                        <a:latin typeface="Calibri"/>
                        <a:ea typeface="Calibri"/>
                        <a:cs typeface="Calibri"/>
                        <a:sym typeface="Calibri"/>
                      </a:endParaRPr>
                    </a:p>
                  </a:txBody>
                  <a:tcPr marT="91425" marB="91425" marR="91425" marL="91425"/>
                </a:tc>
              </a:tr>
              <a:tr h="322700">
                <a:tc>
                  <a:txBody>
                    <a:bodyPr/>
                    <a:lstStyle/>
                    <a:p>
                      <a:pPr indent="0" lvl="0" marL="0" rtl="0" algn="ctr">
                        <a:spcBef>
                          <a:spcPts val="0"/>
                        </a:spcBef>
                        <a:spcAft>
                          <a:spcPts val="0"/>
                        </a:spcAft>
                        <a:buNone/>
                      </a:pPr>
                      <a:r>
                        <a:rPr lang="en" sz="1100">
                          <a:latin typeface="Calibri"/>
                          <a:ea typeface="Calibri"/>
                          <a:cs typeface="Calibri"/>
                          <a:sym typeface="Calibri"/>
                        </a:rPr>
                        <a:t>Logistic Regression</a:t>
                      </a:r>
                      <a:endParaRPr sz="11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 sz="1100">
                          <a:latin typeface="Calibri"/>
                          <a:ea typeface="Calibri"/>
                          <a:cs typeface="Calibri"/>
                          <a:sym typeface="Calibri"/>
                        </a:rPr>
                        <a:t>86.37</a:t>
                      </a:r>
                      <a:endParaRPr sz="11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 sz="1100">
                          <a:latin typeface="Calibri"/>
                          <a:ea typeface="Calibri"/>
                          <a:cs typeface="Calibri"/>
                          <a:sym typeface="Calibri"/>
                        </a:rPr>
                        <a:t>No</a:t>
                      </a:r>
                      <a:endParaRPr sz="11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 sz="1100">
                          <a:latin typeface="Calibri"/>
                          <a:ea typeface="Calibri"/>
                          <a:cs typeface="Calibri"/>
                          <a:sym typeface="Calibri"/>
                        </a:rPr>
                        <a:t>Low</a:t>
                      </a:r>
                      <a:endParaRPr sz="1100">
                        <a:latin typeface="Calibri"/>
                        <a:ea typeface="Calibri"/>
                        <a:cs typeface="Calibri"/>
                        <a:sym typeface="Calibri"/>
                      </a:endParaRPr>
                    </a:p>
                  </a:txBody>
                  <a:tcPr marT="91425" marB="91425" marR="91425" marL="91425"/>
                </a:tc>
              </a:tr>
              <a:tr h="355725">
                <a:tc>
                  <a:txBody>
                    <a:bodyPr/>
                    <a:lstStyle/>
                    <a:p>
                      <a:pPr indent="0" lvl="0" marL="0" rtl="0" algn="ctr">
                        <a:spcBef>
                          <a:spcPts val="0"/>
                        </a:spcBef>
                        <a:spcAft>
                          <a:spcPts val="0"/>
                        </a:spcAft>
                        <a:buNone/>
                      </a:pPr>
                      <a:r>
                        <a:rPr lang="en" sz="1100">
                          <a:latin typeface="Calibri"/>
                          <a:ea typeface="Calibri"/>
                          <a:cs typeface="Calibri"/>
                          <a:sym typeface="Calibri"/>
                        </a:rPr>
                        <a:t>Multilayer Perceptron(MLP)</a:t>
                      </a:r>
                      <a:endParaRPr sz="11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 sz="1100">
                          <a:latin typeface="Calibri"/>
                          <a:ea typeface="Calibri"/>
                          <a:cs typeface="Calibri"/>
                          <a:sym typeface="Calibri"/>
                        </a:rPr>
                        <a:t>9</a:t>
                      </a:r>
                      <a:r>
                        <a:rPr lang="en" sz="1100">
                          <a:latin typeface="Calibri"/>
                          <a:ea typeface="Calibri"/>
                          <a:cs typeface="Calibri"/>
                          <a:sym typeface="Calibri"/>
                        </a:rPr>
                        <a:t>5.5</a:t>
                      </a:r>
                      <a:endParaRPr sz="11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 sz="1100">
                          <a:latin typeface="Calibri"/>
                          <a:ea typeface="Calibri"/>
                          <a:cs typeface="Calibri"/>
                          <a:sym typeface="Calibri"/>
                        </a:rPr>
                        <a:t>Yes</a:t>
                      </a:r>
                      <a:endParaRPr sz="11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 sz="1100">
                          <a:latin typeface="Calibri"/>
                          <a:ea typeface="Calibri"/>
                          <a:cs typeface="Calibri"/>
                          <a:sym typeface="Calibri"/>
                        </a:rPr>
                        <a:t>Very High</a:t>
                      </a:r>
                      <a:endParaRPr sz="1100">
                        <a:latin typeface="Calibri"/>
                        <a:ea typeface="Calibri"/>
                        <a:cs typeface="Calibri"/>
                        <a:sym typeface="Calibri"/>
                      </a:endParaRPr>
                    </a:p>
                  </a:txBody>
                  <a:tcPr marT="91425" marB="91425" marR="91425" marL="91425"/>
                </a:tc>
              </a:tr>
              <a:tr h="322700">
                <a:tc>
                  <a:txBody>
                    <a:bodyPr/>
                    <a:lstStyle/>
                    <a:p>
                      <a:pPr indent="0" lvl="0" marL="0" rtl="0" algn="ctr">
                        <a:spcBef>
                          <a:spcPts val="0"/>
                        </a:spcBef>
                        <a:spcAft>
                          <a:spcPts val="0"/>
                        </a:spcAft>
                        <a:buNone/>
                      </a:pPr>
                      <a:r>
                        <a:rPr lang="en" sz="1100">
                          <a:latin typeface="Calibri"/>
                          <a:ea typeface="Calibri"/>
                          <a:cs typeface="Calibri"/>
                          <a:sym typeface="Calibri"/>
                        </a:rPr>
                        <a:t>Catboost</a:t>
                      </a:r>
                      <a:endParaRPr sz="11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 sz="1100" u="sng">
                          <a:latin typeface="Calibri"/>
                          <a:ea typeface="Calibri"/>
                          <a:cs typeface="Calibri"/>
                          <a:sym typeface="Calibri"/>
                        </a:rPr>
                        <a:t>96.51</a:t>
                      </a:r>
                      <a:endParaRPr sz="1100" u="sng">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 sz="1100">
                          <a:latin typeface="Calibri"/>
                          <a:ea typeface="Calibri"/>
                          <a:cs typeface="Calibri"/>
                          <a:sym typeface="Calibri"/>
                        </a:rPr>
                        <a:t>No</a:t>
                      </a:r>
                      <a:endParaRPr sz="11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 sz="1100">
                          <a:latin typeface="Calibri"/>
                          <a:ea typeface="Calibri"/>
                          <a:cs typeface="Calibri"/>
                          <a:sym typeface="Calibri"/>
                        </a:rPr>
                        <a:t>Moderate</a:t>
                      </a:r>
                      <a:endParaRPr sz="1100">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idx="4294967295" type="title"/>
          </p:nvPr>
        </p:nvSpPr>
        <p:spPr>
          <a:xfrm>
            <a:off x="141575" y="826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alibri"/>
                <a:ea typeface="Calibri"/>
                <a:cs typeface="Calibri"/>
                <a:sym typeface="Calibri"/>
              </a:rPr>
              <a:t>Recommendations for Improvements - </a:t>
            </a:r>
            <a:endParaRPr sz="2400">
              <a:latin typeface="Calibri"/>
              <a:ea typeface="Calibri"/>
              <a:cs typeface="Calibri"/>
              <a:sym typeface="Calibri"/>
            </a:endParaRPr>
          </a:p>
        </p:txBody>
      </p:sp>
      <p:sp>
        <p:nvSpPr>
          <p:cNvPr id="151" name="Google Shape;151;p20"/>
          <p:cNvSpPr txBox="1"/>
          <p:nvPr>
            <p:ph idx="4294967295" type="subTitle"/>
          </p:nvPr>
        </p:nvSpPr>
        <p:spPr>
          <a:xfrm>
            <a:off x="141575" y="616650"/>
            <a:ext cx="8520600" cy="3910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Font typeface="Calibri"/>
              <a:buAutoNum type="arabicPeriod"/>
            </a:pPr>
            <a:r>
              <a:rPr lang="en" sz="1300" u="sng">
                <a:solidFill>
                  <a:srgbClr val="000000"/>
                </a:solidFill>
                <a:latin typeface="Calibri"/>
                <a:ea typeface="Calibri"/>
                <a:cs typeface="Calibri"/>
                <a:sym typeface="Calibri"/>
              </a:rPr>
              <a:t>Most Correlated variables</a:t>
            </a:r>
            <a:r>
              <a:rPr lang="en" sz="1300">
                <a:solidFill>
                  <a:srgbClr val="000000"/>
                </a:solidFill>
                <a:latin typeface="Calibri"/>
                <a:ea typeface="Calibri"/>
                <a:cs typeface="Calibri"/>
                <a:sym typeface="Calibri"/>
              </a:rPr>
              <a:t> are - Online Boarding, Inflight Entertainment, Seat Comfort, On Board Service, Leg Room Service, Cleanliness, Flight Distance. Hence these features require more analysis to gather more informative insights. </a:t>
            </a:r>
            <a:endParaRPr sz="1300">
              <a:solidFill>
                <a:srgbClr val="000000"/>
              </a:solidFill>
              <a:latin typeface="Calibri"/>
              <a:ea typeface="Calibri"/>
              <a:cs typeface="Calibri"/>
              <a:sym typeface="Calibri"/>
            </a:endParaRPr>
          </a:p>
          <a:p>
            <a:pPr indent="-311150" lvl="0" marL="457200" rtl="0" algn="l">
              <a:spcBef>
                <a:spcPts val="0"/>
              </a:spcBef>
              <a:spcAft>
                <a:spcPts val="0"/>
              </a:spcAft>
              <a:buClr>
                <a:srgbClr val="000000"/>
              </a:buClr>
              <a:buSzPts val="1300"/>
              <a:buFont typeface="Calibri"/>
              <a:buAutoNum type="arabicPeriod"/>
            </a:pPr>
            <a:r>
              <a:rPr lang="en" sz="1300" u="sng">
                <a:solidFill>
                  <a:srgbClr val="000000"/>
                </a:solidFill>
                <a:latin typeface="Calibri"/>
                <a:ea typeface="Calibri"/>
                <a:cs typeface="Calibri"/>
                <a:sym typeface="Calibri"/>
              </a:rPr>
              <a:t>Less correlated features </a:t>
            </a:r>
            <a:r>
              <a:rPr lang="en" sz="1300">
                <a:solidFill>
                  <a:srgbClr val="000000"/>
                </a:solidFill>
                <a:latin typeface="Calibri"/>
                <a:ea typeface="Calibri"/>
                <a:cs typeface="Calibri"/>
                <a:sym typeface="Calibri"/>
              </a:rPr>
              <a:t> like </a:t>
            </a:r>
            <a:r>
              <a:rPr lang="en" sz="1200">
                <a:solidFill>
                  <a:srgbClr val="000000"/>
                </a:solidFill>
                <a:latin typeface="Calibri"/>
                <a:ea typeface="Calibri"/>
                <a:cs typeface="Calibri"/>
                <a:sym typeface="Calibri"/>
              </a:rPr>
              <a:t>Gate Location, </a:t>
            </a:r>
            <a:r>
              <a:rPr lang="en" sz="1300">
                <a:solidFill>
                  <a:srgbClr val="000000"/>
                </a:solidFill>
                <a:latin typeface="Calibri"/>
                <a:ea typeface="Calibri"/>
                <a:cs typeface="Calibri"/>
                <a:sym typeface="Calibri"/>
              </a:rPr>
              <a:t>Departure Delay in minutes, etc. with “satisfaction” can either imply that the overall population is somewhat unaffected by that facility or it has reached saturation for Blue Delta Airways and does not require much improvement.</a:t>
            </a:r>
            <a:endParaRPr sz="700">
              <a:solidFill>
                <a:srgbClr val="000000"/>
              </a:solidFill>
              <a:latin typeface="Calibri"/>
              <a:ea typeface="Calibri"/>
              <a:cs typeface="Calibri"/>
              <a:sym typeface="Calibri"/>
            </a:endParaRPr>
          </a:p>
          <a:p>
            <a:pPr indent="-311150" lvl="0" marL="457200" rtl="0" algn="l">
              <a:spcBef>
                <a:spcPts val="0"/>
              </a:spcBef>
              <a:spcAft>
                <a:spcPts val="0"/>
              </a:spcAft>
              <a:buClr>
                <a:srgbClr val="000000"/>
              </a:buClr>
              <a:buSzPts val="1300"/>
              <a:buFont typeface="Calibri"/>
              <a:buAutoNum type="arabicPeriod"/>
            </a:pPr>
            <a:r>
              <a:rPr lang="en" sz="1300" u="sng">
                <a:solidFill>
                  <a:srgbClr val="000000"/>
                </a:solidFill>
                <a:latin typeface="Calibri"/>
                <a:ea typeface="Calibri"/>
                <a:cs typeface="Calibri"/>
                <a:sym typeface="Calibri"/>
              </a:rPr>
              <a:t>Inflight Wi-Fi</a:t>
            </a:r>
            <a:r>
              <a:rPr lang="en" sz="1300">
                <a:solidFill>
                  <a:srgbClr val="000000"/>
                </a:solidFill>
                <a:latin typeface="Calibri"/>
                <a:ea typeface="Calibri"/>
                <a:cs typeface="Calibri"/>
                <a:sym typeface="Calibri"/>
              </a:rPr>
              <a:t> has great impact on Satisfaction based on the SHAP model. One can infer that most of the times when a customer sits in the plane he/she is dependant on Wi-Fi for work and entertainment. The Inflight Entertainment not being a more decisive part of the satisfaction can be supplanted by Wi-Fi in Airplanes to provide customers with higher levels of satisfaction. Also, further investigation into trends of Wi-fi services should be investigated.Also, the trend of Inflight Wifi is non-linear, it requires further attention.</a:t>
            </a:r>
            <a:endParaRPr sz="1300">
              <a:solidFill>
                <a:srgbClr val="000000"/>
              </a:solidFill>
              <a:latin typeface="Calibri"/>
              <a:ea typeface="Calibri"/>
              <a:cs typeface="Calibri"/>
              <a:sym typeface="Calibri"/>
            </a:endParaRPr>
          </a:p>
          <a:p>
            <a:pPr indent="-311150" lvl="0" marL="457200" rtl="0" algn="l">
              <a:spcBef>
                <a:spcPts val="0"/>
              </a:spcBef>
              <a:spcAft>
                <a:spcPts val="0"/>
              </a:spcAft>
              <a:buClr>
                <a:srgbClr val="000000"/>
              </a:buClr>
              <a:buSzPts val="1300"/>
              <a:buFont typeface="Calibri"/>
              <a:buAutoNum type="arabicPeriod"/>
            </a:pPr>
            <a:r>
              <a:rPr lang="en" sz="1300">
                <a:solidFill>
                  <a:srgbClr val="000000"/>
                </a:solidFill>
                <a:latin typeface="Calibri"/>
                <a:ea typeface="Calibri"/>
                <a:cs typeface="Calibri"/>
                <a:sym typeface="Calibri"/>
              </a:rPr>
              <a:t>Although correlation of </a:t>
            </a:r>
            <a:r>
              <a:rPr lang="en" sz="1300" u="sng">
                <a:solidFill>
                  <a:srgbClr val="000000"/>
                </a:solidFill>
                <a:latin typeface="Calibri"/>
                <a:ea typeface="Calibri"/>
                <a:cs typeface="Calibri"/>
                <a:sym typeface="Calibri"/>
              </a:rPr>
              <a:t>Inflight Entertainment</a:t>
            </a:r>
            <a:r>
              <a:rPr lang="en" sz="1300">
                <a:solidFill>
                  <a:srgbClr val="000000"/>
                </a:solidFill>
                <a:latin typeface="Calibri"/>
                <a:ea typeface="Calibri"/>
                <a:cs typeface="Calibri"/>
                <a:sym typeface="Calibri"/>
              </a:rPr>
              <a:t> is significant with satisfaction, it is also correlated to several other features which subdue its relative importance. </a:t>
            </a:r>
            <a:endParaRPr sz="1300">
              <a:solidFill>
                <a:srgbClr val="000000"/>
              </a:solidFill>
              <a:latin typeface="Calibri"/>
              <a:ea typeface="Calibri"/>
              <a:cs typeface="Calibri"/>
              <a:sym typeface="Calibri"/>
            </a:endParaRPr>
          </a:p>
          <a:p>
            <a:pPr indent="-311150" lvl="0" marL="457200" rtl="0" algn="l">
              <a:spcBef>
                <a:spcPts val="0"/>
              </a:spcBef>
              <a:spcAft>
                <a:spcPts val="0"/>
              </a:spcAft>
              <a:buClr>
                <a:srgbClr val="000000"/>
              </a:buClr>
              <a:buSzPts val="1300"/>
              <a:buFont typeface="Calibri"/>
              <a:buAutoNum type="arabicPeriod"/>
            </a:pPr>
            <a:r>
              <a:rPr lang="en" sz="1300">
                <a:solidFill>
                  <a:srgbClr val="000000"/>
                </a:solidFill>
                <a:latin typeface="Calibri"/>
                <a:ea typeface="Calibri"/>
                <a:cs typeface="Calibri"/>
                <a:sym typeface="Calibri"/>
              </a:rPr>
              <a:t>As explained by the explainability models, </a:t>
            </a:r>
            <a:r>
              <a:rPr lang="en" sz="1300" u="sng">
                <a:solidFill>
                  <a:srgbClr val="000000"/>
                </a:solidFill>
                <a:latin typeface="Calibri"/>
                <a:ea typeface="Calibri"/>
                <a:cs typeface="Calibri"/>
                <a:sym typeface="Calibri"/>
              </a:rPr>
              <a:t>Online Boarding System</a:t>
            </a:r>
            <a:r>
              <a:rPr lang="en" sz="1300">
                <a:solidFill>
                  <a:srgbClr val="000000"/>
                </a:solidFill>
                <a:latin typeface="Calibri"/>
                <a:ea typeface="Calibri"/>
                <a:cs typeface="Calibri"/>
                <a:sym typeface="Calibri"/>
              </a:rPr>
              <a:t> has a systematic inefficiency, which needs to be identified on the field, and analysis needs to be performed to check the opportunity offered for improvement.</a:t>
            </a:r>
            <a:endParaRPr sz="1300">
              <a:solidFill>
                <a:srgbClr val="000000"/>
              </a:solidFill>
              <a:latin typeface="Calibri"/>
              <a:ea typeface="Calibri"/>
              <a:cs typeface="Calibri"/>
              <a:sym typeface="Calibri"/>
            </a:endParaRPr>
          </a:p>
          <a:p>
            <a:pPr indent="-311150" lvl="0" marL="457200" rtl="0" algn="l">
              <a:spcBef>
                <a:spcPts val="0"/>
              </a:spcBef>
              <a:spcAft>
                <a:spcPts val="0"/>
              </a:spcAft>
              <a:buClr>
                <a:srgbClr val="000000"/>
              </a:buClr>
              <a:buSzPts val="1300"/>
              <a:buFont typeface="Calibri"/>
              <a:buAutoNum type="arabicPeriod"/>
            </a:pPr>
            <a:r>
              <a:rPr lang="en" sz="1300" u="sng">
                <a:solidFill>
                  <a:srgbClr val="000000"/>
                </a:solidFill>
                <a:latin typeface="Calibri"/>
                <a:ea typeface="Calibri"/>
                <a:cs typeface="Calibri"/>
                <a:sym typeface="Calibri"/>
              </a:rPr>
              <a:t>Loyal Customers</a:t>
            </a:r>
            <a:r>
              <a:rPr lang="en" sz="1300">
                <a:solidFill>
                  <a:srgbClr val="000000"/>
                </a:solidFill>
                <a:latin typeface="Calibri"/>
                <a:ea typeface="Calibri"/>
                <a:cs typeface="Calibri"/>
                <a:sym typeface="Calibri"/>
              </a:rPr>
              <a:t> being more satisfied should be taken in inverse sense that customers can be converted to Loyal Customers if satisfaction is generally improved.</a:t>
            </a:r>
            <a:endParaRPr sz="1300">
              <a:solidFill>
                <a:srgbClr val="000000"/>
              </a:solidFill>
              <a:latin typeface="Calibri"/>
              <a:ea typeface="Calibri"/>
              <a:cs typeface="Calibri"/>
              <a:sym typeface="Calibri"/>
            </a:endParaRPr>
          </a:p>
          <a:p>
            <a:pPr indent="-304800" lvl="0" marL="457200" rtl="0" algn="l">
              <a:spcBef>
                <a:spcPts val="0"/>
              </a:spcBef>
              <a:spcAft>
                <a:spcPts val="0"/>
              </a:spcAft>
              <a:buClr>
                <a:srgbClr val="000000"/>
              </a:buClr>
              <a:buSzPts val="1200"/>
              <a:buFont typeface="Calibri"/>
              <a:buAutoNum type="arabicPeriod"/>
            </a:pPr>
            <a:r>
              <a:rPr lang="en" sz="1200">
                <a:solidFill>
                  <a:srgbClr val="000000"/>
                </a:solidFill>
                <a:latin typeface="Calibri"/>
                <a:ea typeface="Calibri"/>
                <a:cs typeface="Calibri"/>
                <a:sym typeface="Calibri"/>
              </a:rPr>
              <a:t>Also online survey forms can be distributed among passengers while connecting to the wifi in order to extract useful qualitative information.</a:t>
            </a:r>
            <a:endParaRPr sz="1200">
              <a:solidFill>
                <a:srgbClr val="000000"/>
              </a:solidFill>
              <a:latin typeface="Calibri"/>
              <a:ea typeface="Calibri"/>
              <a:cs typeface="Calibri"/>
              <a:sym typeface="Calibri"/>
            </a:endParaRPr>
          </a:p>
          <a:p>
            <a:pPr indent="0" lvl="0" marL="457200" rtl="0" algn="l">
              <a:spcBef>
                <a:spcPts val="1600"/>
              </a:spcBef>
              <a:spcAft>
                <a:spcPts val="1600"/>
              </a:spcAft>
              <a:buNone/>
            </a:pPr>
            <a:r>
              <a:t/>
            </a:r>
            <a:endParaRPr sz="1200">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Bibliography</a:t>
            </a:r>
            <a:endParaRPr/>
          </a:p>
        </p:txBody>
      </p:sp>
      <p:sp>
        <p:nvSpPr>
          <p:cNvPr id="157" name="Google Shape;157;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Calibri"/>
              <a:buAutoNum type="arabicPeriod"/>
            </a:pPr>
            <a:r>
              <a:rPr lang="en" sz="1200" u="sng">
                <a:solidFill>
                  <a:schemeClr val="hlink"/>
                </a:solidFill>
                <a:latin typeface="Calibri"/>
                <a:ea typeface="Calibri"/>
                <a:cs typeface="Calibri"/>
                <a:sym typeface="Calibri"/>
                <a:hlinkClick r:id="rId3"/>
              </a:rPr>
              <a:t>Explaining Black Box Models: Ensemble and Deep Learning Using LIME and SHAP</a:t>
            </a:r>
            <a:endParaRPr sz="1200">
              <a:latin typeface="Calibri"/>
              <a:ea typeface="Calibri"/>
              <a:cs typeface="Calibri"/>
              <a:sym typeface="Calibri"/>
            </a:endParaRPr>
          </a:p>
          <a:p>
            <a:pPr indent="-304800" lvl="0" marL="457200" rtl="0" algn="l">
              <a:spcBef>
                <a:spcPts val="0"/>
              </a:spcBef>
              <a:spcAft>
                <a:spcPts val="0"/>
              </a:spcAft>
              <a:buSzPts val="1200"/>
              <a:buFont typeface="Calibri"/>
              <a:buAutoNum type="arabicPeriod"/>
            </a:pPr>
            <a:r>
              <a:rPr lang="en" sz="1200" u="sng">
                <a:solidFill>
                  <a:schemeClr val="hlink"/>
                </a:solidFill>
                <a:latin typeface="Calibri"/>
                <a:ea typeface="Calibri"/>
                <a:cs typeface="Calibri"/>
                <a:sym typeface="Calibri"/>
                <a:hlinkClick r:id="rId4"/>
              </a:rPr>
              <a:t>CatBoostClassifier</a:t>
            </a:r>
            <a:endParaRPr sz="1200">
              <a:latin typeface="Calibri"/>
              <a:ea typeface="Calibri"/>
              <a:cs typeface="Calibri"/>
              <a:sym typeface="Calibri"/>
            </a:endParaRPr>
          </a:p>
          <a:p>
            <a:pPr indent="-304800" lvl="0" marL="457200" rtl="0" algn="l">
              <a:spcBef>
                <a:spcPts val="0"/>
              </a:spcBef>
              <a:spcAft>
                <a:spcPts val="0"/>
              </a:spcAft>
              <a:buSzPts val="1200"/>
              <a:buFont typeface="Calibri"/>
              <a:buAutoNum type="arabicPeriod"/>
            </a:pPr>
            <a:r>
              <a:rPr lang="en" sz="1200" u="sng">
                <a:solidFill>
                  <a:schemeClr val="hlink"/>
                </a:solidFill>
                <a:latin typeface="Calibri"/>
                <a:ea typeface="Calibri"/>
                <a:cs typeface="Calibri"/>
                <a:sym typeface="Calibri"/>
                <a:hlinkClick r:id="rId5"/>
              </a:rPr>
              <a:t>sklearn.neural_network.MLPClassifier — scikit-learn 0.23.2 documentation</a:t>
            </a:r>
            <a:endParaRPr sz="1200">
              <a:latin typeface="Calibri"/>
              <a:ea typeface="Calibri"/>
              <a:cs typeface="Calibri"/>
              <a:sym typeface="Calibri"/>
            </a:endParaRPr>
          </a:p>
          <a:p>
            <a:pPr indent="-304800" lvl="0" marL="457200" rtl="0" algn="l">
              <a:spcBef>
                <a:spcPts val="0"/>
              </a:spcBef>
              <a:spcAft>
                <a:spcPts val="0"/>
              </a:spcAft>
              <a:buSzPts val="1200"/>
              <a:buFont typeface="Calibri"/>
              <a:buAutoNum type="arabicPeriod"/>
            </a:pPr>
            <a:r>
              <a:rPr lang="en" sz="1100" u="sng">
                <a:solidFill>
                  <a:schemeClr val="hlink"/>
                </a:solidFill>
                <a:latin typeface="Calibri"/>
                <a:ea typeface="Calibri"/>
                <a:cs typeface="Calibri"/>
                <a:sym typeface="Calibri"/>
                <a:hlinkClick r:id="rId6"/>
              </a:rPr>
              <a:t>Welcome to the SHAP Documentation — SHAP latest documentation</a:t>
            </a:r>
            <a:endParaRPr sz="1200">
              <a:latin typeface="Calibri"/>
              <a:ea typeface="Calibri"/>
              <a:cs typeface="Calibri"/>
              <a:sym typeface="Calibri"/>
            </a:endParaRPr>
          </a:p>
          <a:p>
            <a:pPr indent="-304800" lvl="0" marL="457200" rtl="0" algn="l">
              <a:spcBef>
                <a:spcPts val="0"/>
              </a:spcBef>
              <a:spcAft>
                <a:spcPts val="0"/>
              </a:spcAft>
              <a:buSzPts val="1200"/>
              <a:buFont typeface="Calibri"/>
              <a:buAutoNum type="arabicPeriod"/>
            </a:pPr>
            <a:r>
              <a:rPr lang="en" sz="1100" u="sng">
                <a:solidFill>
                  <a:schemeClr val="hlink"/>
                </a:solidFill>
                <a:latin typeface="Calibri"/>
                <a:ea typeface="Calibri"/>
                <a:cs typeface="Calibri"/>
                <a:sym typeface="Calibri"/>
                <a:hlinkClick r:id="rId7"/>
              </a:rPr>
              <a:t>https://towardsdatascience.com/6-different-ways-to-compensate-for-missing-values-data-imputation-with-examples-6022d9ca0779</a:t>
            </a:r>
            <a:endParaRPr sz="1200">
              <a:latin typeface="Calibri"/>
              <a:ea typeface="Calibri"/>
              <a:cs typeface="Calibri"/>
              <a:sym typeface="Calibri"/>
            </a:endParaRPr>
          </a:p>
          <a:p>
            <a:pPr indent="0" lvl="0" marL="457200" rtl="0" algn="l">
              <a:spcBef>
                <a:spcPts val="1600"/>
              </a:spcBef>
              <a:spcAft>
                <a:spcPts val="1600"/>
              </a:spcAft>
              <a:buNone/>
            </a:pPr>
            <a:r>
              <a:t/>
            </a:r>
            <a:endParaRPr sz="12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