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8" r:id="rId4"/>
    <p:sldId id="260" r:id="rId5"/>
    <p:sldId id="261" r:id="rId6"/>
    <p:sldId id="263" r:id="rId7"/>
    <p:sldId id="262" r:id="rId8"/>
    <p:sldId id="284" r:id="rId9"/>
    <p:sldId id="265" r:id="rId10"/>
    <p:sldId id="266" r:id="rId11"/>
    <p:sldId id="283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82" r:id="rId20"/>
    <p:sldId id="274" r:id="rId21"/>
    <p:sldId id="285" r:id="rId22"/>
    <p:sldId id="277" r:id="rId23"/>
    <p:sldId id="279" r:id="rId24"/>
    <p:sldId id="278" r:id="rId25"/>
    <p:sldId id="280" r:id="rId26"/>
    <p:sldId id="289" r:id="rId27"/>
    <p:sldId id="281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E84A97-2AEF-4E90-9473-CB13A73BF80A}">
          <p14:sldIdLst>
            <p14:sldId id="256"/>
            <p14:sldId id="257"/>
            <p14:sldId id="288"/>
            <p14:sldId id="260"/>
            <p14:sldId id="261"/>
            <p14:sldId id="263"/>
            <p14:sldId id="262"/>
            <p14:sldId id="284"/>
            <p14:sldId id="265"/>
            <p14:sldId id="266"/>
            <p14:sldId id="283"/>
            <p14:sldId id="268"/>
            <p14:sldId id="269"/>
            <p14:sldId id="270"/>
            <p14:sldId id="275"/>
            <p14:sldId id="271"/>
            <p14:sldId id="272"/>
            <p14:sldId id="273"/>
            <p14:sldId id="282"/>
            <p14:sldId id="274"/>
            <p14:sldId id="285"/>
            <p14:sldId id="277"/>
            <p14:sldId id="279"/>
            <p14:sldId id="278"/>
            <p14:sldId id="280"/>
            <p14:sldId id="289"/>
            <p14:sldId id="281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125" autoAdjust="0"/>
  </p:normalViewPr>
  <p:slideViewPr>
    <p:cSldViewPr snapToGrid="0">
      <p:cViewPr varScale="1">
        <p:scale>
          <a:sx n="107" d="100"/>
          <a:sy n="107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E2F6F-E332-4F36-907A-20CBBC21312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440CE-E8C1-49C9-A70E-0EED8C1EE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UBC logo + your University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40CE-E8C1-49C9-A70E-0EED8C1EEE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0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Explainations</a:t>
            </a:r>
            <a:r>
              <a:rPr lang="en-US" baseline="0" dirty="0"/>
              <a:t> – </a:t>
            </a:r>
          </a:p>
          <a:p>
            <a:r>
              <a:rPr lang="en-US" baseline="0" dirty="0"/>
              <a:t>There is a two layered pipe here which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40CE-E8C1-49C9-A70E-0EED8C1EEEE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(are</a:t>
            </a:r>
            <a:r>
              <a:rPr lang="en-US" baseline="0" dirty="0"/>
              <a:t> simulations 100percent correct ?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40CE-E8C1-49C9-A70E-0EED8C1EEEE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(are</a:t>
            </a:r>
            <a:r>
              <a:rPr lang="en-US" baseline="0" dirty="0"/>
              <a:t> simulations 100percent correct ?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40CE-E8C1-49C9-A70E-0EED8C1EEEE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5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40CE-E8C1-49C9-A70E-0EED8C1EEEE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5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40CE-E8C1-49C9-A70E-0EED8C1EEEE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1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4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4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1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4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0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B460-1CC0-43B5-B436-63F6C1BC33B5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1A2C-DC0C-4010-B52B-3FD2ED877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454" y="21057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Application in Optimization of woven two-layered hydraulic pipes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454" y="4798420"/>
            <a:ext cx="9144000" cy="1655762"/>
          </a:xfrm>
        </p:spPr>
        <p:txBody>
          <a:bodyPr/>
          <a:lstStyle/>
          <a:p>
            <a:r>
              <a:rPr lang="en-US" dirty="0"/>
              <a:t>Presented By- </a:t>
            </a:r>
          </a:p>
          <a:p>
            <a:r>
              <a:rPr lang="en-US" dirty="0"/>
              <a:t>Dushyant Singh Udawat, Undergrad, IIT - </a:t>
            </a:r>
            <a:r>
              <a:rPr lang="en-US" dirty="0" err="1"/>
              <a:t>Roorkee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440" y="269329"/>
            <a:ext cx="1201661" cy="1197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3" y="284288"/>
            <a:ext cx="859707" cy="11723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382" y="284288"/>
            <a:ext cx="3432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500" b="1" spc="100" dirty="0">
                <a:solidFill>
                  <a:schemeClr val="accent1">
                    <a:lumMod val="50000"/>
                  </a:schemeClr>
                </a:solidFill>
              </a:rPr>
              <a:t>Indian Institute Of Technology </a:t>
            </a:r>
            <a:r>
              <a:rPr lang="en-US" sz="2500" b="1" spc="100" dirty="0" err="1">
                <a:solidFill>
                  <a:schemeClr val="accent1">
                    <a:lumMod val="50000"/>
                  </a:schemeClr>
                </a:solidFill>
              </a:rPr>
              <a:t>Roorkee</a:t>
            </a:r>
            <a:endParaRPr lang="en-IN" sz="2500" b="1" spc="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509" y="284288"/>
            <a:ext cx="3802343" cy="75852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5854148" y="286893"/>
            <a:ext cx="3791" cy="133318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1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61" y="255640"/>
            <a:ext cx="10695039" cy="6282812"/>
          </a:xfrm>
        </p:spPr>
        <p:txBody>
          <a:bodyPr/>
          <a:lstStyle/>
          <a:p>
            <a:r>
              <a:rPr lang="en-US" b="1" dirty="0"/>
              <a:t>After load&gt;6kN, the variation in output parameters from modulus is lesser. ( Linear Regression </a:t>
            </a:r>
            <a:r>
              <a:rPr lang="en-US" dirty="0"/>
              <a:t>on separate Data) </a:t>
            </a:r>
          </a:p>
          <a:p>
            <a:r>
              <a:rPr lang="en-US" dirty="0"/>
              <a:t>After Axial Load &gt; 6kN, Role of Inner Modulus is more important than Outer Modulus.</a:t>
            </a:r>
          </a:p>
          <a:p>
            <a:r>
              <a:rPr lang="en-US" dirty="0"/>
              <a:t>Generally, as inner and outer modulus increases, the tendency for snaking reduces slightly (Correlation)</a:t>
            </a:r>
          </a:p>
          <a:p>
            <a:pPr lvl="0"/>
            <a:r>
              <a:rPr lang="en-US" dirty="0"/>
              <a:t>For zero Snaking Condition –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Axial load &lt; 7kN, Inner modulus &gt; 0.13, Outer modulus&gt; 0.13.</a:t>
            </a:r>
          </a:p>
          <a:p>
            <a:r>
              <a:rPr lang="en-US" dirty="0"/>
              <a:t>No dependence on the friction coefficient</a:t>
            </a:r>
          </a:p>
          <a:p>
            <a:pPr marL="0" indent="0">
              <a:buNone/>
            </a:pPr>
            <a:r>
              <a:rPr lang="en-US" dirty="0"/>
              <a:t>	(Correlation, Explainable AI, Models testing)</a:t>
            </a:r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49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B67D-E7C5-4203-BDD3-F77748FE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58" y="666955"/>
            <a:ext cx="6256562" cy="4808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626" y="1411357"/>
            <a:ext cx="4939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 Analysis Shows – (Show fig. for Number of Snaking)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Significant Variables – Inner , Outer and Axial load.</a:t>
            </a:r>
          </a:p>
          <a:p>
            <a:pPr marL="342900" indent="-342900">
              <a:buAutoNum type="arabicPeriod"/>
            </a:pPr>
            <a:r>
              <a:rPr lang="en-US" dirty="0"/>
              <a:t>Insignificant = Friction and all its interactions.</a:t>
            </a:r>
          </a:p>
          <a:p>
            <a:pPr marL="342900" indent="-342900">
              <a:buAutoNum type="arabicPeriod"/>
            </a:pPr>
            <a:r>
              <a:rPr lang="en-US" dirty="0"/>
              <a:t>Interaction between inner and outer modulus is Insignificant. (for Numbers of Snaking)</a:t>
            </a:r>
          </a:p>
          <a:p>
            <a:pPr marL="342900" indent="-342900">
              <a:buAutoNum type="arabicPeriod"/>
            </a:pPr>
            <a:r>
              <a:rPr lang="en-US" dirty="0"/>
              <a:t>Interaction of Inner and Outer Modulus with Axial load are significant.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Interactions are similar in Length and Number of Snaking.</a:t>
            </a:r>
          </a:p>
          <a:p>
            <a:pPr marL="342900" indent="-342900">
              <a:buAutoNum type="arabicPeriod"/>
            </a:pPr>
            <a:r>
              <a:rPr lang="en-US" dirty="0"/>
              <a:t>Interactions in case of amplitude, are not significant at all.</a:t>
            </a:r>
          </a:p>
          <a:p>
            <a:pPr marL="342900" indent="-342900">
              <a:buAutoNum type="arabicPeriod"/>
            </a:pPr>
            <a:r>
              <a:rPr lang="en-US" dirty="0"/>
              <a:t>Interactions of Inner and outer modulus are not significant for NUM and AMP but it is significant for LEN.</a:t>
            </a:r>
          </a:p>
        </p:txBody>
      </p:sp>
    </p:spTree>
    <p:extLst>
      <p:ext uri="{BB962C8B-B14F-4D97-AF65-F5344CB8AC3E}">
        <p14:creationId xmlns:p14="http://schemas.microsoft.com/office/powerpoint/2010/main" val="125693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80" y="2587215"/>
            <a:ext cx="10515600" cy="154233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STAGE – II</a:t>
            </a:r>
            <a:br>
              <a:rPr lang="en-US" sz="6000" dirty="0"/>
            </a:br>
            <a:r>
              <a:rPr lang="en-US" sz="6000" dirty="0"/>
              <a:t>Machine Learning Prediction Models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96557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16" y="365125"/>
            <a:ext cx="10891684" cy="1325563"/>
          </a:xfrm>
        </p:spPr>
        <p:txBody>
          <a:bodyPr/>
          <a:lstStyle/>
          <a:p>
            <a:r>
              <a:rPr lang="en-US" dirty="0"/>
              <a:t>Procedure Employed to select Machine Learning Model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1825625"/>
            <a:ext cx="10891684" cy="43513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Design the model and train it.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Optimize hyper-parameters to get the best cross-validation accuracy based on r2_score (Coefficient of Determination) and MSE (Mean Squared Error).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Consider the Importance of Accuracy, Speed, Interpretability and choose a Machine Learning model for each of the different output.</a:t>
            </a:r>
          </a:p>
          <a:p>
            <a:pPr marL="514350" lvl="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1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Curve for </a:t>
            </a:r>
            <a:r>
              <a:rPr lang="en-US" dirty="0" err="1"/>
              <a:t>XGBoost</a:t>
            </a:r>
            <a:r>
              <a:rPr lang="en-US" dirty="0"/>
              <a:t> Predictor for Number of Snaking (12 such graphs are there for various models and Output variables)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53" y="2181662"/>
            <a:ext cx="10082134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BEST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considered four factors that might help us to choose our model. 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/>
              <a:t>Training Speed</a:t>
            </a:r>
          </a:p>
          <a:p>
            <a:pPr lvl="1"/>
            <a:r>
              <a:rPr lang="en-US" dirty="0"/>
              <a:t>Accuracy (Both of them)</a:t>
            </a:r>
          </a:p>
          <a:p>
            <a:r>
              <a:rPr lang="en-US" dirty="0"/>
              <a:t>Since dataset is small, training speed is not an issue for us.</a:t>
            </a:r>
          </a:p>
          <a:p>
            <a:r>
              <a:rPr lang="en-US" dirty="0"/>
              <a:t>Next slide will go through results of selection of best models.</a:t>
            </a:r>
          </a:p>
        </p:txBody>
      </p:sp>
    </p:spTree>
    <p:extLst>
      <p:ext uri="{BB962C8B-B14F-4D97-AF65-F5344CB8AC3E}">
        <p14:creationId xmlns:p14="http://schemas.microsoft.com/office/powerpoint/2010/main" val="172912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7" y="-2724"/>
            <a:ext cx="10515600" cy="1325563"/>
          </a:xfrm>
        </p:spPr>
        <p:txBody>
          <a:bodyPr/>
          <a:lstStyle/>
          <a:p>
            <a:r>
              <a:rPr lang="en-US" dirty="0"/>
              <a:t>SELECTION OF MODELS - 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17516"/>
              </p:ext>
            </p:extLst>
          </p:nvPr>
        </p:nvGraphicFramePr>
        <p:xfrm>
          <a:off x="336176" y="1015999"/>
          <a:ext cx="11373223" cy="543136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35116">
                  <a:extLst>
                    <a:ext uri="{9D8B030D-6E8A-4147-A177-3AD203B41FA5}">
                      <a16:colId xmlns:a16="http://schemas.microsoft.com/office/drawing/2014/main" val="2091658676"/>
                    </a:ext>
                  </a:extLst>
                </a:gridCol>
                <a:gridCol w="1410647">
                  <a:extLst>
                    <a:ext uri="{9D8B030D-6E8A-4147-A177-3AD203B41FA5}">
                      <a16:colId xmlns:a16="http://schemas.microsoft.com/office/drawing/2014/main" val="674849176"/>
                    </a:ext>
                  </a:extLst>
                </a:gridCol>
                <a:gridCol w="177018">
                  <a:extLst>
                    <a:ext uri="{9D8B030D-6E8A-4147-A177-3AD203B41FA5}">
                      <a16:colId xmlns:a16="http://schemas.microsoft.com/office/drawing/2014/main" val="495221622"/>
                    </a:ext>
                  </a:extLst>
                </a:gridCol>
                <a:gridCol w="3508743">
                  <a:extLst>
                    <a:ext uri="{9D8B030D-6E8A-4147-A177-3AD203B41FA5}">
                      <a16:colId xmlns:a16="http://schemas.microsoft.com/office/drawing/2014/main" val="3847934649"/>
                    </a:ext>
                  </a:extLst>
                </a:gridCol>
                <a:gridCol w="460418">
                  <a:extLst>
                    <a:ext uri="{9D8B030D-6E8A-4147-A177-3AD203B41FA5}">
                      <a16:colId xmlns:a16="http://schemas.microsoft.com/office/drawing/2014/main" val="3511219885"/>
                    </a:ext>
                  </a:extLst>
                </a:gridCol>
                <a:gridCol w="1175628">
                  <a:extLst>
                    <a:ext uri="{9D8B030D-6E8A-4147-A177-3AD203B41FA5}">
                      <a16:colId xmlns:a16="http://schemas.microsoft.com/office/drawing/2014/main" val="1039414844"/>
                    </a:ext>
                  </a:extLst>
                </a:gridCol>
                <a:gridCol w="1805653">
                  <a:extLst>
                    <a:ext uri="{9D8B030D-6E8A-4147-A177-3AD203B41FA5}">
                      <a16:colId xmlns:a16="http://schemas.microsoft.com/office/drawing/2014/main" val="485219382"/>
                    </a:ext>
                  </a:extLst>
                </a:gridCol>
              </a:tblGrid>
              <a:tr h="630766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Model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Interpret-ability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R</a:t>
                      </a:r>
                      <a:r>
                        <a:rPr lang="en-US" sz="1800" kern="1100" baseline="30000" dirty="0">
                          <a:effectLst/>
                        </a:rPr>
                        <a:t>2</a:t>
                      </a:r>
                      <a:r>
                        <a:rPr lang="en-US" sz="1800" kern="1100" dirty="0">
                          <a:effectLst/>
                        </a:rPr>
                        <a:t> Coefficient of         Determination (Highest)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MSE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Training Speed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270"/>
                  </a:ext>
                </a:extLst>
              </a:tr>
              <a:tr h="385235">
                <a:tc gridSpan="7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Number of Snaking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372811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Linear Regression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0.321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4.268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983019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SVR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0.545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2.856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Low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627011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Decision Tree(*)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0.600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2.508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346396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 err="1">
                          <a:effectLst/>
                        </a:rPr>
                        <a:t>XGBoost</a:t>
                      </a:r>
                      <a:r>
                        <a:rPr lang="en-US" sz="1800" kern="1100" dirty="0">
                          <a:effectLst/>
                        </a:rPr>
                        <a:t>(**)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Low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0.602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2.500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84849"/>
                  </a:ext>
                </a:extLst>
              </a:tr>
              <a:tr h="315383">
                <a:tc gridSpan="7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Global</a:t>
                      </a:r>
                      <a:r>
                        <a:rPr lang="en-US" sz="1800" kern="1100" baseline="0" dirty="0">
                          <a:effectLst/>
                        </a:rPr>
                        <a:t> Length  of Snaking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33154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Linear Regression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0.764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41.78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313329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SVR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0.873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23.32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076110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Decision Tree (*)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0.880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21.24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583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 err="1">
                          <a:effectLst/>
                        </a:rPr>
                        <a:t>XGBoost</a:t>
                      </a:r>
                      <a:r>
                        <a:rPr lang="en-US" sz="1800" kern="1100" dirty="0">
                          <a:effectLst/>
                        </a:rPr>
                        <a:t> (**)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Low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0.881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21.22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676361"/>
                  </a:ext>
                </a:extLst>
              </a:tr>
              <a:tr h="315383">
                <a:tc gridSpan="7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Snaking Amplitude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482748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Linear Regression(*)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0.708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0.495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66097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SVR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0.712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0.483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257876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Decision Tree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0.711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0.490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66821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 err="1">
                          <a:effectLst/>
                        </a:rPr>
                        <a:t>XGBoost</a:t>
                      </a:r>
                      <a:r>
                        <a:rPr lang="en-US" sz="1800" kern="1100" dirty="0">
                          <a:effectLst/>
                        </a:rPr>
                        <a:t>(**)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Low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0.723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0.460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53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50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Comparison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50" y="3529626"/>
            <a:ext cx="3940234" cy="3082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15" y="3529626"/>
            <a:ext cx="3658516" cy="3076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9626"/>
            <a:ext cx="3732319" cy="307613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Below are three figure showing the learning curves of various ML Models. </a:t>
            </a:r>
          </a:p>
          <a:p>
            <a:pPr marL="0" indent="0">
              <a:buNone/>
            </a:pPr>
            <a:r>
              <a:rPr lang="en-US" sz="2000" dirty="0"/>
              <a:t>(Left to Right : For Number of Snaking predictor, Snaking Length, Snaking amplitude.)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014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Charts for Best Models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829" y="1"/>
            <a:ext cx="2426948" cy="1928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112" y="3537874"/>
            <a:ext cx="4213645" cy="332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56" y="3618271"/>
            <a:ext cx="3799243" cy="32397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Below are three figure showing the Pareto charts of best Predictors </a:t>
            </a:r>
            <a:r>
              <a:rPr lang="en-US" sz="2000" dirty="0"/>
              <a:t>(Left to Right : For Number of Snaking predictor, Snaking Length, Snaking amplitude.)</a:t>
            </a:r>
          </a:p>
          <a:p>
            <a:r>
              <a:rPr lang="en-US" dirty="0"/>
              <a:t>Used to measure visually see how well a model is performing by plotting the predicted values against true values.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47" y="3678631"/>
            <a:ext cx="4043766" cy="31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2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90" y="272486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Stage – III</a:t>
            </a:r>
            <a:br>
              <a:rPr lang="en-US" sz="6000" dirty="0"/>
            </a:br>
            <a:r>
              <a:rPr lang="en-US" sz="6000" dirty="0"/>
              <a:t>Explainable AI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3030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30"/>
            <a:ext cx="10515600" cy="467473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Product Description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Two-layered Woven Hydraulic Pipe.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Snaking Issue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Overall 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Stages I – Pre-analysis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Excel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Insights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 II – MACHINE LEARNING PREDICTION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Procedure to select best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performances for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 III – Explainable AI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LIME and SHAP comparison and selection of SHAP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SHAP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Optimization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48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- LIME v/s SHAP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Better Interpretability Leads to Better Adoption</a:t>
            </a:r>
            <a:endParaRPr lang="en-US" dirty="0"/>
          </a:p>
          <a:p>
            <a:r>
              <a:rPr lang="en-US" dirty="0"/>
              <a:t>Initially, </a:t>
            </a:r>
            <a:r>
              <a:rPr lang="en-US" b="1" dirty="0"/>
              <a:t>SHAP and LIME </a:t>
            </a:r>
            <a:r>
              <a:rPr lang="en-US" dirty="0"/>
              <a:t>explainable AI methods. SHAP was considered more appropriate – Data Size.</a:t>
            </a:r>
          </a:p>
          <a:p>
            <a:r>
              <a:rPr lang="en-US" dirty="0"/>
              <a:t>LIME performs a Linear Regression in vicinity of the input data sample. - Contributions</a:t>
            </a:r>
          </a:p>
          <a:p>
            <a:r>
              <a:rPr lang="en-US" dirty="0"/>
              <a:t>SHAP computes the contribution of each feature to the final output of any sample</a:t>
            </a:r>
          </a:p>
          <a:p>
            <a:r>
              <a:rPr lang="en-US" dirty="0"/>
              <a:t>Important: Only gives info about Model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43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271-8760-46DC-A260-7AEAA5DE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r>
              <a:rPr lang="en-US" dirty="0"/>
              <a:t>SHAP (</a:t>
            </a:r>
            <a:r>
              <a:rPr lang="en-IN" dirty="0" err="1"/>
              <a:t>SHapley</a:t>
            </a:r>
            <a:r>
              <a:rPr lang="en-IN" dirty="0"/>
              <a:t> Additive </a:t>
            </a:r>
            <a:r>
              <a:rPr lang="en-IN" dirty="0" err="1"/>
              <a:t>exPlanations</a:t>
            </a:r>
            <a:r>
              <a:rPr lang="en-US" dirty="0"/>
              <a:t>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7129-2DC5-499D-9BBC-230F34C5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/>
          </a:bodyPr>
          <a:lstStyle/>
          <a:p>
            <a:r>
              <a:rPr lang="en-US" dirty="0"/>
              <a:t>The goal of SHAP is to explain the prediction of an instance x by computing the contribution of each feature to the prediction.</a:t>
            </a:r>
          </a:p>
          <a:p>
            <a:r>
              <a:rPr lang="en-US" dirty="0"/>
              <a:t>What is the Shapley Value?</a:t>
            </a:r>
          </a:p>
          <a:p>
            <a:pPr lvl="1"/>
            <a:r>
              <a:rPr lang="en-US" dirty="0"/>
              <a:t>Contributions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Two people are to break stones. (A- 10, B-15 , together – 30 stones)</a:t>
            </a:r>
          </a:p>
          <a:p>
            <a:pPr lvl="1"/>
            <a:r>
              <a:rPr lang="en-US" dirty="0"/>
              <a:t>But how much of these 30 stones were broken by A ? – (12.5 stones)</a:t>
            </a:r>
          </a:p>
          <a:p>
            <a:r>
              <a:rPr lang="en-US" dirty="0"/>
              <a:t>Order matters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09" y="5193993"/>
            <a:ext cx="8245555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3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263525"/>
            <a:ext cx="11289398" cy="978865"/>
          </a:xfrm>
        </p:spPr>
        <p:txBody>
          <a:bodyPr/>
          <a:lstStyle/>
          <a:p>
            <a:r>
              <a:rPr lang="en-US" dirty="0"/>
              <a:t>SHAP Results - Understanding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6" b="4721"/>
          <a:stretch/>
        </p:blipFill>
        <p:spPr>
          <a:xfrm>
            <a:off x="1341236" y="3871306"/>
            <a:ext cx="7982058" cy="25743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29" y="1356304"/>
            <a:ext cx="11162398" cy="12802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9415" y="3265170"/>
            <a:ext cx="10515600" cy="71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SHAP Summary Plot of Number of Snaking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9634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5" y="70802"/>
            <a:ext cx="10515600" cy="711835"/>
          </a:xfrm>
        </p:spPr>
        <p:txBody>
          <a:bodyPr>
            <a:normAutofit/>
          </a:bodyPr>
          <a:lstStyle/>
          <a:p>
            <a:r>
              <a:rPr lang="en-US" sz="2800" dirty="0"/>
              <a:t>SHAP Summary Plot of Snaking length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234" y="643890"/>
            <a:ext cx="8376053" cy="262128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9415" y="3265170"/>
            <a:ext cx="10515600" cy="71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SHAP Summary Plot of Snaking Amplitude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64" y="3838258"/>
            <a:ext cx="8510523" cy="2946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9778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7" y="365125"/>
            <a:ext cx="10931013" cy="1325563"/>
          </a:xfrm>
        </p:spPr>
        <p:txBody>
          <a:bodyPr/>
          <a:lstStyle/>
          <a:p>
            <a:r>
              <a:rPr lang="en-US" dirty="0"/>
              <a:t>Insights from SHAP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25625"/>
            <a:ext cx="109310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insights from SHAP mostly corroborates the pre-analysis but are easy to interpret.</a:t>
            </a:r>
          </a:p>
          <a:p>
            <a:pPr marL="514350" indent="-514350">
              <a:buAutoNum type="arabicPeriod"/>
            </a:pPr>
            <a:r>
              <a:rPr lang="en-US" dirty="0"/>
              <a:t>Existence of threshold.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 impact is almost constant for all the other values of axial loads on number of snaking.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Friction factor behavior is as expected, extremely low contact for almost all the values.</a:t>
            </a:r>
            <a:endParaRPr lang="en-I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72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1" y="412954"/>
            <a:ext cx="11464413" cy="6056671"/>
          </a:xfrm>
        </p:spPr>
        <p:txBody>
          <a:bodyPr/>
          <a:lstStyle/>
          <a:p>
            <a:r>
              <a:rPr lang="en-US" dirty="0"/>
              <a:t>As shown in the dependence plot in figure, the impact of inner and outer modulus is significantly amplified for Axial Load = 6kN. Feature 0 is Inner Modulus in MPa, Feature 2 is Axial Load in </a:t>
            </a:r>
            <a:r>
              <a:rPr lang="en-US" dirty="0" err="1"/>
              <a:t>kN.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15" y="1995949"/>
            <a:ext cx="7715286" cy="4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Activities - 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models tested – </a:t>
            </a:r>
          </a:p>
          <a:p>
            <a:pPr lvl="1"/>
            <a:r>
              <a:rPr lang="en-US" dirty="0"/>
              <a:t>Neural Network.</a:t>
            </a:r>
          </a:p>
          <a:p>
            <a:pPr lvl="1"/>
            <a:r>
              <a:rPr lang="en-US" dirty="0"/>
              <a:t>Poisson Classification.</a:t>
            </a:r>
          </a:p>
          <a:p>
            <a:pPr lvl="1"/>
            <a:r>
              <a:rPr lang="en-US" dirty="0"/>
              <a:t>Classification in case of number of snaking</a:t>
            </a:r>
          </a:p>
          <a:p>
            <a:pPr lvl="2"/>
            <a:r>
              <a:rPr lang="en-US" dirty="0" err="1"/>
              <a:t>XGBoost</a:t>
            </a:r>
            <a:r>
              <a:rPr lang="en-US" dirty="0"/>
              <a:t> and Decision tree.</a:t>
            </a:r>
            <a:endParaRPr lang="en-IN" dirty="0"/>
          </a:p>
          <a:p>
            <a:pPr lvl="1"/>
            <a:r>
              <a:rPr lang="en-US" dirty="0"/>
              <a:t>New data creation</a:t>
            </a:r>
          </a:p>
          <a:p>
            <a:pPr lvl="2"/>
            <a:r>
              <a:rPr lang="en-US" dirty="0"/>
              <a:t>Randomized.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81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/>
          <a:lstStyle/>
          <a:p>
            <a:r>
              <a:rPr lang="en-US" dirty="0"/>
              <a:t>Optimization.</a:t>
            </a:r>
          </a:p>
          <a:p>
            <a:pPr lvl="1"/>
            <a:r>
              <a:rPr lang="en-US" dirty="0"/>
              <a:t>We want to see the application of Bayesian Optimization in this setting.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8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69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16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Two-layered Woven Composite Hydraulic Pipe</a:t>
            </a:r>
          </a:p>
          <a:p>
            <a:pPr lvl="1"/>
            <a:r>
              <a:rPr lang="en-US" dirty="0"/>
              <a:t>Expected Application</a:t>
            </a:r>
          </a:p>
          <a:p>
            <a:pPr lvl="2"/>
            <a:r>
              <a:rPr lang="en-US" dirty="0"/>
              <a:t>to transport working fluids (e.g., water for oil and gas firefighting, water sand slurries in mining activities, among others</a:t>
            </a:r>
          </a:p>
          <a:p>
            <a:r>
              <a:rPr lang="en-US" dirty="0"/>
              <a:t>Snaking Issue</a:t>
            </a:r>
          </a:p>
          <a:p>
            <a:pPr lvl="1"/>
            <a:r>
              <a:rPr lang="en-US" dirty="0"/>
              <a:t>axial buckling of the hose structure under pressurized, causing interference with other personnel or equipment on the worksite</a:t>
            </a:r>
          </a:p>
          <a:p>
            <a:pPr lvl="1"/>
            <a:r>
              <a:rPr lang="en-US" dirty="0"/>
              <a:t>Implications on finance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That’s why the use of Machine Learning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74" y="455002"/>
            <a:ext cx="3806687" cy="2305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74" y="4175242"/>
            <a:ext cx="3876261" cy="8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Number of Snaking, Snaking Length, Snaking Amplitude in the hose in such a way as to decrease the cost to the company. </a:t>
            </a:r>
          </a:p>
          <a:p>
            <a:r>
              <a:rPr lang="en-US" dirty="0"/>
              <a:t>Get Insights on the data provided.</a:t>
            </a:r>
          </a:p>
          <a:p>
            <a:r>
              <a:rPr lang="en-US" dirty="0"/>
              <a:t>Make prediction models to predict the snaking in a hose.</a:t>
            </a:r>
          </a:p>
          <a:p>
            <a:r>
              <a:rPr lang="en-US" dirty="0"/>
              <a:t>Provide the manufacturer with an AI-based decision-making tool.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71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84" y="0"/>
            <a:ext cx="10515600" cy="1325563"/>
          </a:xfrm>
        </p:spPr>
        <p:txBody>
          <a:bodyPr/>
          <a:lstStyle/>
          <a:p>
            <a:r>
              <a:rPr lang="en-US" dirty="0"/>
              <a:t>Data Summary - Inputs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84" y="1096576"/>
            <a:ext cx="10895616" cy="49689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have four Parameters: </a:t>
            </a:r>
          </a:p>
          <a:p>
            <a:pPr lvl="1"/>
            <a:r>
              <a:rPr lang="en-US" dirty="0"/>
              <a:t>Inner Modulus </a:t>
            </a:r>
          </a:p>
          <a:p>
            <a:pPr lvl="1"/>
            <a:r>
              <a:rPr lang="en-US" dirty="0"/>
              <a:t>Outer Modulus</a:t>
            </a:r>
          </a:p>
          <a:p>
            <a:pPr lvl="1"/>
            <a:r>
              <a:rPr lang="en-US" dirty="0"/>
              <a:t>Axial Load</a:t>
            </a:r>
          </a:p>
          <a:p>
            <a:pPr lvl="1"/>
            <a:r>
              <a:rPr lang="en-US" dirty="0"/>
              <a:t>Friction factor between the </a:t>
            </a:r>
          </a:p>
          <a:p>
            <a:pPr marL="457200" lvl="1" indent="0">
              <a:buNone/>
            </a:pPr>
            <a:r>
              <a:rPr lang="en-US" dirty="0"/>
              <a:t>	hose and ground.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Parameters are changeable either during operations or during design process. Simulations gives us the data which is then used in Machine Learning methods to give predictions and get insights.</a:t>
            </a:r>
          </a:p>
          <a:p>
            <a:pPr marL="0" indent="0">
              <a:buNone/>
            </a:pPr>
            <a:r>
              <a:rPr lang="en-US" sz="2400" dirty="0"/>
              <a:t>The data is generated for five values of each parameter. Therefore, giving a total of 5*5*5*10 1250 samples.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572170"/>
                  </p:ext>
                </p:extLst>
              </p:nvPr>
            </p:nvGraphicFramePr>
            <p:xfrm>
              <a:off x="5471161" y="1096575"/>
              <a:ext cx="6262656" cy="282010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352081">
                      <a:extLst>
                        <a:ext uri="{9D8B030D-6E8A-4147-A177-3AD203B41FA5}">
                          <a16:colId xmlns:a16="http://schemas.microsoft.com/office/drawing/2014/main" val="271677518"/>
                        </a:ext>
                      </a:extLst>
                    </a:gridCol>
                    <a:gridCol w="1089989">
                      <a:extLst>
                        <a:ext uri="{9D8B030D-6E8A-4147-A177-3AD203B41FA5}">
                          <a16:colId xmlns:a16="http://schemas.microsoft.com/office/drawing/2014/main" val="2963120238"/>
                        </a:ext>
                      </a:extLst>
                    </a:gridCol>
                    <a:gridCol w="2820586">
                      <a:extLst>
                        <a:ext uri="{9D8B030D-6E8A-4147-A177-3AD203B41FA5}">
                          <a16:colId xmlns:a16="http://schemas.microsoft.com/office/drawing/2014/main" val="1748949655"/>
                        </a:ext>
                      </a:extLst>
                    </a:gridCol>
                  </a:tblGrid>
                  <a:tr h="77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 Name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Input Variables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Min-Max (Levels)</a:t>
                          </a:r>
                          <a:endParaRPr lang="en-IN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6760516"/>
                      </a:ext>
                    </a:extLst>
                  </a:tr>
                  <a:tr h="510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Inner Modulus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0.10-0.18 (5)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8754128"/>
                      </a:ext>
                    </a:extLst>
                  </a:tr>
                  <a:tr h="510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Outer Modulus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0.07-0.15 (5)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6255629"/>
                      </a:ext>
                    </a:extLst>
                  </a:tr>
                  <a:tr h="510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Axial Load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𝑘𝑁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6-14(5)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586045"/>
                      </a:ext>
                    </a:extLst>
                  </a:tr>
                  <a:tr h="510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Friction Coefficient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 – 45 (10)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8658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572170"/>
                  </p:ext>
                </p:extLst>
              </p:nvPr>
            </p:nvGraphicFramePr>
            <p:xfrm>
              <a:off x="5471161" y="1096575"/>
              <a:ext cx="6262656" cy="282010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352081">
                      <a:extLst>
                        <a:ext uri="{9D8B030D-6E8A-4147-A177-3AD203B41FA5}">
                          <a16:colId xmlns:a16="http://schemas.microsoft.com/office/drawing/2014/main" val="271677518"/>
                        </a:ext>
                      </a:extLst>
                    </a:gridCol>
                    <a:gridCol w="1089989">
                      <a:extLst>
                        <a:ext uri="{9D8B030D-6E8A-4147-A177-3AD203B41FA5}">
                          <a16:colId xmlns:a16="http://schemas.microsoft.com/office/drawing/2014/main" val="2963120238"/>
                        </a:ext>
                      </a:extLst>
                    </a:gridCol>
                    <a:gridCol w="2820586">
                      <a:extLst>
                        <a:ext uri="{9D8B030D-6E8A-4147-A177-3AD203B41FA5}">
                          <a16:colId xmlns:a16="http://schemas.microsoft.com/office/drawing/2014/main" val="1748949655"/>
                        </a:ext>
                      </a:extLst>
                    </a:gridCol>
                  </a:tblGrid>
                  <a:tr h="77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 Name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Input Variables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Min-Max (Levels)</a:t>
                          </a:r>
                          <a:endParaRPr lang="en-IN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6760516"/>
                      </a:ext>
                    </a:extLst>
                  </a:tr>
                  <a:tr h="510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Inner Modulus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5642" t="-153571" r="-259218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0.10-0.18 (5)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8754128"/>
                      </a:ext>
                    </a:extLst>
                  </a:tr>
                  <a:tr h="510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Outer Modulus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5642" t="-253571" r="-259218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0.07-0.15 (5)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6255629"/>
                      </a:ext>
                    </a:extLst>
                  </a:tr>
                  <a:tr h="510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Axial Load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5642" t="-353571" r="-259218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6-14(5)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586045"/>
                      </a:ext>
                    </a:extLst>
                  </a:tr>
                  <a:tr h="510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Friction Coefficient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 – 45 (10)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86584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885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Summary - Outputs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5522" cy="4351338"/>
          </a:xfrm>
        </p:spPr>
        <p:txBody>
          <a:bodyPr/>
          <a:lstStyle/>
          <a:p>
            <a:r>
              <a:rPr lang="en-US" dirty="0"/>
              <a:t>Output Data Description</a:t>
            </a:r>
          </a:p>
          <a:p>
            <a:pPr lvl="1"/>
            <a:r>
              <a:rPr lang="en-US" dirty="0"/>
              <a:t>We have three output variables regarding snaking behavior</a:t>
            </a:r>
          </a:p>
          <a:p>
            <a:pPr lvl="2"/>
            <a:r>
              <a:rPr lang="en-US" dirty="0"/>
              <a:t>Snaking Length, </a:t>
            </a:r>
          </a:p>
          <a:p>
            <a:pPr lvl="2"/>
            <a:r>
              <a:rPr lang="en-US" dirty="0"/>
              <a:t>No. of Snaking, </a:t>
            </a:r>
          </a:p>
          <a:p>
            <a:pPr lvl="2"/>
            <a:r>
              <a:rPr lang="en-US" dirty="0"/>
              <a:t>Snaking Amplitude.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Their Description is as shown in the table.</a:t>
            </a:r>
          </a:p>
          <a:p>
            <a:pPr lvl="1"/>
            <a:r>
              <a:rPr lang="en-US" dirty="0"/>
              <a:t>Their Correlation with input variables can be seen in the adjoining figure.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3636"/>
            <a:ext cx="5669280" cy="2230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255600"/>
                  </p:ext>
                </p:extLst>
              </p:nvPr>
            </p:nvGraphicFramePr>
            <p:xfrm>
              <a:off x="5799312" y="4001294"/>
              <a:ext cx="6262656" cy="189326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352081">
                      <a:extLst>
                        <a:ext uri="{9D8B030D-6E8A-4147-A177-3AD203B41FA5}">
                          <a16:colId xmlns:a16="http://schemas.microsoft.com/office/drawing/2014/main" val="271677518"/>
                        </a:ext>
                      </a:extLst>
                    </a:gridCol>
                    <a:gridCol w="1089989">
                      <a:extLst>
                        <a:ext uri="{9D8B030D-6E8A-4147-A177-3AD203B41FA5}">
                          <a16:colId xmlns:a16="http://schemas.microsoft.com/office/drawing/2014/main" val="2963120238"/>
                        </a:ext>
                      </a:extLst>
                    </a:gridCol>
                    <a:gridCol w="2820586">
                      <a:extLst>
                        <a:ext uri="{9D8B030D-6E8A-4147-A177-3AD203B41FA5}">
                          <a16:colId xmlns:a16="http://schemas.microsoft.com/office/drawing/2014/main" val="1748949655"/>
                        </a:ext>
                      </a:extLst>
                    </a:gridCol>
                  </a:tblGrid>
                  <a:tr h="637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 Name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Input Variables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Min-Max (Levels)</a:t>
                          </a:r>
                          <a:endParaRPr lang="en-IN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6760516"/>
                      </a:ext>
                    </a:extLst>
                  </a:tr>
                  <a:tr h="417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Snaking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-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0-14 (</a:t>
                          </a:r>
                          <a:r>
                            <a:rPr lang="en-US" baseline="0" dirty="0"/>
                            <a:t>7.72</a:t>
                          </a:r>
                          <a:r>
                            <a:rPr lang="en-US" dirty="0"/>
                            <a:t>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8754128"/>
                      </a:ext>
                    </a:extLst>
                  </a:tr>
                  <a:tr h="417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Snaking Length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0-49 (31)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6255629"/>
                      </a:ext>
                    </a:extLst>
                  </a:tr>
                  <a:tr h="417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Snaking Amplitude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0-6.64</a:t>
                          </a:r>
                          <a:r>
                            <a:rPr lang="en-US" baseline="0" dirty="0"/>
                            <a:t> (2.31)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586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255600"/>
                  </p:ext>
                </p:extLst>
              </p:nvPr>
            </p:nvGraphicFramePr>
            <p:xfrm>
              <a:off x="5799312" y="4001294"/>
              <a:ext cx="6262656" cy="189326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352081">
                      <a:extLst>
                        <a:ext uri="{9D8B030D-6E8A-4147-A177-3AD203B41FA5}">
                          <a16:colId xmlns:a16="http://schemas.microsoft.com/office/drawing/2014/main" val="271677518"/>
                        </a:ext>
                      </a:extLst>
                    </a:gridCol>
                    <a:gridCol w="1089989">
                      <a:extLst>
                        <a:ext uri="{9D8B030D-6E8A-4147-A177-3AD203B41FA5}">
                          <a16:colId xmlns:a16="http://schemas.microsoft.com/office/drawing/2014/main" val="2963120238"/>
                        </a:ext>
                      </a:extLst>
                    </a:gridCol>
                    <a:gridCol w="2820586">
                      <a:extLst>
                        <a:ext uri="{9D8B030D-6E8A-4147-A177-3AD203B41FA5}">
                          <a16:colId xmlns:a16="http://schemas.microsoft.com/office/drawing/2014/main" val="174894965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 Name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Input Variables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Min-Max (Levels)</a:t>
                          </a:r>
                          <a:endParaRPr lang="en-IN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6760516"/>
                      </a:ext>
                    </a:extLst>
                  </a:tr>
                  <a:tr h="417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Snaking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-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0-14 (</a:t>
                          </a:r>
                          <a:r>
                            <a:rPr lang="en-US" baseline="0" dirty="0" smtClean="0"/>
                            <a:t>7.72</a:t>
                          </a:r>
                          <a:r>
                            <a:rPr lang="en-US" dirty="0" smtClean="0"/>
                            <a:t>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8754128"/>
                      </a:ext>
                    </a:extLst>
                  </a:tr>
                  <a:tr h="417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Snaking Length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5642" t="-263235" r="-259218" b="-1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0-49 (31)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6255629"/>
                      </a:ext>
                    </a:extLst>
                  </a:tr>
                  <a:tr h="417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Snaking Amplitude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5642" t="-357971" r="-259218" b="-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0-6.64</a:t>
                          </a:r>
                          <a:r>
                            <a:rPr lang="en-US" baseline="0" dirty="0" smtClean="0"/>
                            <a:t> (2.31)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5860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01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731963"/>
            <a:ext cx="9144000" cy="2387600"/>
          </a:xfrm>
        </p:spPr>
        <p:txBody>
          <a:bodyPr/>
          <a:lstStyle/>
          <a:p>
            <a:r>
              <a:rPr lang="en-US" dirty="0"/>
              <a:t>STAGE I</a:t>
            </a:r>
            <a:br>
              <a:rPr lang="en-US" dirty="0"/>
            </a:br>
            <a:r>
              <a:rPr lang="en-US" dirty="0"/>
              <a:t>Pre-Analysis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20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84EC3-54AF-48CB-A6C8-99BAA42F3909}"/>
              </a:ext>
            </a:extLst>
          </p:cNvPr>
          <p:cNvSpPr txBox="1"/>
          <p:nvPr/>
        </p:nvSpPr>
        <p:spPr>
          <a:xfrm>
            <a:off x="168570" y="18485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Axial 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88C27-B0EA-474C-9864-58EBFF03D715}"/>
              </a:ext>
            </a:extLst>
          </p:cNvPr>
          <p:cNvSpPr txBox="1"/>
          <p:nvPr/>
        </p:nvSpPr>
        <p:spPr>
          <a:xfrm>
            <a:off x="143806" y="345951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Inner Modulus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F666F-E869-481A-8EC6-347047ACE817}"/>
              </a:ext>
            </a:extLst>
          </p:cNvPr>
          <p:cNvSpPr txBox="1"/>
          <p:nvPr/>
        </p:nvSpPr>
        <p:spPr>
          <a:xfrm>
            <a:off x="143806" y="5336713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Outer Modulus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FA1A-CFD3-49E6-9D76-D0C0EB5A4879}"/>
              </a:ext>
            </a:extLst>
          </p:cNvPr>
          <p:cNvSpPr txBox="1"/>
          <p:nvPr/>
        </p:nvSpPr>
        <p:spPr>
          <a:xfrm>
            <a:off x="9395446" y="23151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Snaking Amplitude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4CDA9-2C3A-4DA6-99F7-6D5BAA103420}"/>
              </a:ext>
            </a:extLst>
          </p:cNvPr>
          <p:cNvSpPr txBox="1"/>
          <p:nvPr/>
        </p:nvSpPr>
        <p:spPr>
          <a:xfrm>
            <a:off x="5896516" y="2315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Number of Snaking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D9DFF-6ACA-4365-AAA4-C64F8C62E511}"/>
              </a:ext>
            </a:extLst>
          </p:cNvPr>
          <p:cNvSpPr txBox="1"/>
          <p:nvPr/>
        </p:nvSpPr>
        <p:spPr>
          <a:xfrm>
            <a:off x="2667568" y="15764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Snaking Length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174" y="4612733"/>
            <a:ext cx="2801201" cy="2257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175" y="2509393"/>
            <a:ext cx="2801201" cy="2058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446" y="414254"/>
            <a:ext cx="2640623" cy="20366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516" y="4666014"/>
            <a:ext cx="2936941" cy="21361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553" y="2450905"/>
            <a:ext cx="2891017" cy="21333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553" y="385096"/>
            <a:ext cx="2850904" cy="20774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1942" y="4752984"/>
            <a:ext cx="2831570" cy="21050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568" y="2577490"/>
            <a:ext cx="2865944" cy="21333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9302" y="392483"/>
            <a:ext cx="2932928" cy="21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351338"/>
          </a:xfrm>
        </p:spPr>
        <p:txBody>
          <a:bodyPr/>
          <a:lstStyle/>
          <a:p>
            <a:r>
              <a:rPr lang="en-US" dirty="0"/>
              <a:t>The single most important factor is the </a:t>
            </a:r>
            <a:r>
              <a:rPr lang="en-US" b="1" dirty="0"/>
              <a:t>axial Load</a:t>
            </a:r>
            <a:r>
              <a:rPr lang="en-US" dirty="0"/>
              <a:t>, the values changes a lot as we increase the loads from 6kN to 8kN.</a:t>
            </a:r>
          </a:p>
          <a:p>
            <a:r>
              <a:rPr lang="en-US" dirty="0"/>
              <a:t>After load&gt;6kN, the variation in output parameters from modulus is less. This is corroborated by Linear Regression on separate Data, when Axial Load = 6 </a:t>
            </a:r>
            <a:r>
              <a:rPr lang="en-US" dirty="0" err="1"/>
              <a:t>kN</a:t>
            </a:r>
            <a:r>
              <a:rPr lang="en-US" dirty="0"/>
              <a:t>, and axial load &gt; 6kN.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176" y="3585369"/>
            <a:ext cx="4001512" cy="3002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82" y="3585368"/>
            <a:ext cx="3734442" cy="3002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108" y="3683595"/>
            <a:ext cx="3985741" cy="29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2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1364</Words>
  <Application>Microsoft Office PowerPoint</Application>
  <PresentationFormat>Widescreen</PresentationFormat>
  <Paragraphs>253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Machine Learning Application in Optimization of woven two-layered hydraulic pipes</vt:lpstr>
      <vt:lpstr>Table of Contents</vt:lpstr>
      <vt:lpstr>Product Description</vt:lpstr>
      <vt:lpstr>Overall Objectives</vt:lpstr>
      <vt:lpstr>Data Summary - Inputs</vt:lpstr>
      <vt:lpstr>Data Summary - Outputs</vt:lpstr>
      <vt:lpstr>STAGE I Pre-Analysis of Data</vt:lpstr>
      <vt:lpstr>PowerPoint Presentation</vt:lpstr>
      <vt:lpstr>Insights</vt:lpstr>
      <vt:lpstr>PowerPoint Presentation</vt:lpstr>
      <vt:lpstr>ANOVA</vt:lpstr>
      <vt:lpstr>STAGE – II Machine Learning Prediction Models</vt:lpstr>
      <vt:lpstr>Procedure Employed to select Machine Learning Model - </vt:lpstr>
      <vt:lpstr>Learning Curve for XGBoost Predictor for Number of Snaking (12 such graphs are there for various models and Output variables)</vt:lpstr>
      <vt:lpstr>SELECTION OF BEST MODELS</vt:lpstr>
      <vt:lpstr>SELECTION OF MODELS - </vt:lpstr>
      <vt:lpstr>Learning Curve Comparison</vt:lpstr>
      <vt:lpstr>Pareto Charts for Best Models</vt:lpstr>
      <vt:lpstr>Stage – III Explainable AI</vt:lpstr>
      <vt:lpstr>Interpretability - LIME v/s SHAP </vt:lpstr>
      <vt:lpstr>SHAP (SHapley Additive exPlanations)</vt:lpstr>
      <vt:lpstr>SHAP Results - Understanding </vt:lpstr>
      <vt:lpstr>SHAP Summary Plot of Snaking length</vt:lpstr>
      <vt:lpstr>Insights from SHAP -</vt:lpstr>
      <vt:lpstr>PowerPoint Presentation</vt:lpstr>
      <vt:lpstr>Other Activities - </vt:lpstr>
      <vt:lpstr>NEXT STEPS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Application in Optimization of woven two-layered hydraulic pipes</dc:title>
  <dc:creator>Dushyant Singh Udawat</dc:creator>
  <cp:lastModifiedBy>milad ramezankhani</cp:lastModifiedBy>
  <cp:revision>76</cp:revision>
  <dcterms:created xsi:type="dcterms:W3CDTF">2020-09-30T06:18:05Z</dcterms:created>
  <dcterms:modified xsi:type="dcterms:W3CDTF">2021-02-22T15:56:18Z</dcterms:modified>
</cp:coreProperties>
</file>