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2.jpeg" ContentType="image/jpeg"/>
  <Override PartName="/ppt/media/image5.png" ContentType="image/png"/>
  <Override PartName="/ppt/media/image3.jpeg" ContentType="image/jpeg"/>
  <Override PartName="/ppt/media/image4.jpeg" ContentType="image/jpeg"/>
  <Override PartName="/ppt/media/image6.png" ContentType="image/png"/>
  <Override PartName="/ppt/media/image7.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B075937-8950-499F-BFEE-EE7DF419F3C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4960" cy="3084840"/>
          </a:xfrm>
          <a:prstGeom prst="rect">
            <a:avLst/>
          </a:prstGeom>
        </p:spPr>
      </p:sp>
      <p:sp>
        <p:nvSpPr>
          <p:cNvPr id="152" name="PlaceHolder 2"/>
          <p:cNvSpPr>
            <a:spLocks noGrp="1"/>
          </p:cNvSpPr>
          <p:nvPr>
            <p:ph type="body"/>
          </p:nvPr>
        </p:nvSpPr>
        <p:spPr>
          <a:xfrm>
            <a:off x="685800" y="4400640"/>
            <a:ext cx="5484960" cy="3598920"/>
          </a:xfrm>
          <a:prstGeom prst="rect">
            <a:avLst/>
          </a:prstGeom>
        </p:spPr>
        <p:txBody>
          <a:bodyPr lIns="0" rIns="0" tIns="0" bIns="0">
            <a:noAutofit/>
          </a:bodyPr>
          <a:p>
            <a:endParaRPr b="0" lang="en-US" sz="2000" spc="-1" strike="noStrike">
              <a:latin typeface="Arial"/>
            </a:endParaRPr>
          </a:p>
        </p:txBody>
      </p:sp>
      <p:sp>
        <p:nvSpPr>
          <p:cNvPr id="153" name="CustomShape 3"/>
          <p:cNvSpPr/>
          <p:nvPr/>
        </p:nvSpPr>
        <p:spPr>
          <a:xfrm>
            <a:off x="3884760" y="0"/>
            <a:ext cx="2970360" cy="4572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0" lang="en-US" sz="1200" spc="-1" strike="noStrike">
                <a:solidFill>
                  <a:srgbClr val="000000"/>
                </a:solidFill>
                <a:latin typeface="Calibri"/>
                <a:ea typeface="Calibri"/>
              </a:rPr>
              <a:t>30 June 2023</a:t>
            </a:r>
            <a:endParaRPr b="0" lang="en-US" sz="1200" spc="-1" strike="noStrike">
              <a:latin typeface="Arial"/>
            </a:endParaRPr>
          </a:p>
        </p:txBody>
      </p:sp>
      <p:sp>
        <p:nvSpPr>
          <p:cNvPr id="154" name="CustomShape 4"/>
          <p:cNvSpPr/>
          <p:nvPr/>
        </p:nvSpPr>
        <p:spPr>
          <a:xfrm>
            <a:off x="0" y="8685360"/>
            <a:ext cx="2970360" cy="4572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000000"/>
                </a:solidFill>
                <a:latin typeface="Calibri"/>
                <a:ea typeface="Calibri"/>
              </a:rPr>
              <a:t>1-59</a:t>
            </a:r>
            <a:endParaRPr b="0" lang="en-US" sz="1200" spc="-1" strike="noStrike">
              <a:latin typeface="Arial"/>
            </a:endParaRPr>
          </a:p>
        </p:txBody>
      </p:sp>
      <p:sp>
        <p:nvSpPr>
          <p:cNvPr id="155" name="CustomShape 5"/>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F3349A9-E280-4DED-9BD2-99D9203A4BC9}" type="slidenum">
              <a:rPr b="0" lang="en-US" sz="1200" spc="-1" strike="noStrike">
                <a:solidFill>
                  <a:srgbClr val="000000"/>
                </a:solidFill>
                <a:latin typeface="Calibri"/>
                <a:ea typeface="Calibri"/>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240"/>
            <a:ext cx="109720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0" name="CustomShape 1"/>
          <p:cNvSpPr/>
          <p:nvPr/>
        </p:nvSpPr>
        <p:spPr>
          <a:xfrm>
            <a:off x="3813480" y="130680"/>
            <a:ext cx="8084880" cy="2524320"/>
          </a:xfrm>
          <a:prstGeom prst="rect">
            <a:avLst/>
          </a:prstGeom>
          <a:noFill/>
          <a:ln>
            <a:noFill/>
          </a:ln>
        </p:spPr>
        <p:style>
          <a:lnRef idx="0"/>
          <a:fillRef idx="0"/>
          <a:effectRef idx="0"/>
          <a:fontRef idx="minor"/>
        </p:style>
        <p:txBody>
          <a:bodyPr lIns="0" rIns="0" tIns="45000" bIns="0" anchor="b">
            <a:noAutofit/>
          </a:bodyPr>
          <a:p>
            <a:pPr algn="ctr">
              <a:lnSpc>
                <a:spcPct val="100000"/>
              </a:lnSpc>
            </a:pPr>
            <a:r>
              <a:rPr b="1" lang="en-US" sz="4000" spc="-1" strike="noStrike">
                <a:solidFill>
                  <a:srgbClr val="002060"/>
                </a:solidFill>
                <a:latin typeface="Times New Roman"/>
                <a:ea typeface="Times New Roman"/>
              </a:rPr>
              <a:t>JAVA MICRO PROJECT</a:t>
            </a:r>
            <a:br/>
            <a:endParaRPr b="0" lang="en-US" sz="4000" spc="-1" strike="noStrike">
              <a:latin typeface="Arial"/>
            </a:endParaRPr>
          </a:p>
        </p:txBody>
      </p:sp>
      <p:sp>
        <p:nvSpPr>
          <p:cNvPr id="121" name="CustomShape 2"/>
          <p:cNvSpPr/>
          <p:nvPr/>
        </p:nvSpPr>
        <p:spPr>
          <a:xfrm>
            <a:off x="1472400" y="2121120"/>
            <a:ext cx="4038840" cy="657360"/>
          </a:xfrm>
          <a:prstGeom prst="rect">
            <a:avLst/>
          </a:prstGeom>
          <a:noFill/>
          <a:ln>
            <a:noFill/>
          </a:ln>
        </p:spPr>
        <p:style>
          <a:lnRef idx="0"/>
          <a:fillRef idx="0"/>
          <a:effectRef idx="0"/>
          <a:fontRef idx="minor"/>
        </p:style>
        <p:txBody>
          <a:bodyPr lIns="45720" rIns="45720" tIns="0" bIns="0" anchor="ctr">
            <a:noAutofit/>
          </a:bodyPr>
          <a:p>
            <a:pPr algn="ctr">
              <a:lnSpc>
                <a:spcPct val="100000"/>
              </a:lnSpc>
            </a:pPr>
            <a:endParaRPr b="0" lang="en-US" sz="1800" spc="-1" strike="noStrike">
              <a:latin typeface="Arial"/>
            </a:endParaRPr>
          </a:p>
          <a:p>
            <a:pPr algn="ctr">
              <a:lnSpc>
                <a:spcPct val="100000"/>
              </a:lnSpc>
              <a:spcBef>
                <a:spcPts val="641"/>
              </a:spcBef>
            </a:pPr>
            <a:r>
              <a:rPr b="1" lang="en-US" sz="3200" spc="-1" strike="noStrike">
                <a:solidFill>
                  <a:srgbClr val="b9077e"/>
                </a:solidFill>
                <a:latin typeface="Arial"/>
                <a:ea typeface="Arial"/>
              </a:rPr>
              <a:t>    </a:t>
            </a:r>
            <a:endParaRPr b="0" lang="en-US" sz="3200" spc="-1" strike="noStrike">
              <a:latin typeface="Arial"/>
            </a:endParaRPr>
          </a:p>
        </p:txBody>
      </p:sp>
      <p:pic>
        <p:nvPicPr>
          <p:cNvPr id="122" name="Google Shape;88;p1" descr=""/>
          <p:cNvPicPr/>
          <p:nvPr/>
        </p:nvPicPr>
        <p:blipFill>
          <a:blip r:embed="rId2"/>
          <a:stretch/>
        </p:blipFill>
        <p:spPr>
          <a:xfrm>
            <a:off x="2286720" y="1589400"/>
            <a:ext cx="1373400" cy="1065240"/>
          </a:xfrm>
          <a:prstGeom prst="rect">
            <a:avLst/>
          </a:prstGeom>
          <a:ln>
            <a:noFill/>
          </a:ln>
        </p:spPr>
      </p:pic>
      <p:pic>
        <p:nvPicPr>
          <p:cNvPr id="123" name="Google Shape;89;p1" descr=""/>
          <p:cNvPicPr/>
          <p:nvPr/>
        </p:nvPicPr>
        <p:blipFill>
          <a:blip r:embed="rId3"/>
          <a:stretch/>
        </p:blipFill>
        <p:spPr>
          <a:xfrm>
            <a:off x="887760" y="4413600"/>
            <a:ext cx="1478160" cy="1839960"/>
          </a:xfrm>
          <a:prstGeom prst="rect">
            <a:avLst/>
          </a:prstGeom>
          <a:ln>
            <a:noFill/>
          </a:ln>
        </p:spPr>
      </p:pic>
      <p:sp>
        <p:nvSpPr>
          <p:cNvPr id="124" name="CustomShape 3"/>
          <p:cNvSpPr/>
          <p:nvPr/>
        </p:nvSpPr>
        <p:spPr>
          <a:xfrm>
            <a:off x="4638600" y="3008160"/>
            <a:ext cx="5351760" cy="24984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1" lang="en-US" sz="1700" spc="-1" strike="noStrike">
                <a:solidFill>
                  <a:srgbClr val="0d0d0d"/>
                </a:solidFill>
                <a:latin typeface="Times New Roman"/>
                <a:ea typeface="Times New Roman"/>
              </a:rPr>
              <a:t>             </a:t>
            </a:r>
            <a:endParaRPr b="0" lang="en-US" sz="1700" spc="-1" strike="noStrike">
              <a:latin typeface="Arial"/>
            </a:endParaRPr>
          </a:p>
          <a:p>
            <a:pPr>
              <a:lnSpc>
                <a:spcPct val="100000"/>
              </a:lnSpc>
            </a:pPr>
            <a:r>
              <a:rPr b="1" lang="en-US" sz="1800" spc="-1" strike="noStrike">
                <a:solidFill>
                  <a:srgbClr val="0d0d0d"/>
                </a:solidFill>
                <a:latin typeface="Yu Gothic"/>
                <a:ea typeface="Yu Gothic"/>
              </a:rPr>
              <a:t>              </a:t>
            </a:r>
            <a:r>
              <a:rPr b="0" lang="en-US" sz="1700" spc="-1" strike="noStrike">
                <a:solidFill>
                  <a:srgbClr val="000000"/>
                </a:solidFill>
                <a:latin typeface="Times New Roman"/>
                <a:ea typeface="Times New Roman"/>
              </a:rPr>
              <a:t>   </a:t>
            </a:r>
            <a:endParaRPr b="0" lang="en-US" sz="1700" spc="-1" strike="noStrike">
              <a:latin typeface="Arial"/>
            </a:endParaRPr>
          </a:p>
          <a:p>
            <a:pPr>
              <a:lnSpc>
                <a:spcPct val="100000"/>
              </a:lnSpc>
            </a:pPr>
            <a:endParaRPr b="0" lang="en-US" sz="1700" spc="-1" strike="noStrike">
              <a:latin typeface="Arial"/>
            </a:endParaRPr>
          </a:p>
          <a:p>
            <a:pPr>
              <a:lnSpc>
                <a:spcPct val="100000"/>
              </a:lnSpc>
            </a:pPr>
            <a:r>
              <a:rPr b="1" lang="en-US" sz="1700" spc="-1" strike="noStrike">
                <a:solidFill>
                  <a:srgbClr val="ffffff"/>
                </a:solidFill>
                <a:latin typeface="Times New Roman"/>
                <a:ea typeface="Times New Roman"/>
              </a:rPr>
              <a:t>PR D</a:t>
            </a:r>
            <a:r>
              <a:rPr b="1" lang="en-US" sz="1700" spc="-1" strike="noStrike">
                <a:solidFill>
                  <a:srgbClr val="ffffff"/>
                </a:solidFill>
                <a:latin typeface="Times New Roman"/>
                <a:ea typeface="Times New Roman"/>
              </a:rPr>
              <a:t>	</a:t>
            </a:r>
            <a:r>
              <a:rPr b="1" lang="en-US" sz="1700" spc="-1" strike="noStrike">
                <a:solidFill>
                  <a:srgbClr val="ffffff"/>
                </a:solidFill>
                <a:latin typeface="Times New Roman"/>
                <a:ea typeface="Times New Roman"/>
              </a:rPr>
              <a:t>                       (19ITR028)    </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1" lang="en-US" sz="2000" spc="-1" strike="noStrike">
                <a:solidFill>
                  <a:srgbClr val="0b5394"/>
                </a:solidFill>
                <a:latin typeface="Calisto MT"/>
                <a:ea typeface="Cambria Math"/>
              </a:rPr>
              <a:t>                 </a:t>
            </a:r>
            <a:endParaRPr b="0" lang="en-US" sz="2000" spc="-1" strike="noStrike">
              <a:latin typeface="Arial"/>
            </a:endParaRPr>
          </a:p>
          <a:p>
            <a:pPr>
              <a:lnSpc>
                <a:spcPct val="100000"/>
              </a:lnSpc>
            </a:pPr>
            <a:r>
              <a:rPr b="1" lang="en-US" sz="1700" spc="-1" strike="noStrike">
                <a:solidFill>
                  <a:srgbClr val="0b5394"/>
                </a:solidFill>
                <a:latin typeface="Times New Roman"/>
                <a:ea typeface="Arial"/>
              </a:rPr>
              <a:t>     </a:t>
            </a:r>
            <a:endParaRPr b="0" lang="en-US" sz="1700" spc="-1" strike="noStrike">
              <a:latin typeface="Arial"/>
            </a:endParaRPr>
          </a:p>
        </p:txBody>
      </p:sp>
      <p:sp>
        <p:nvSpPr>
          <p:cNvPr id="125" name="CustomShape 4"/>
          <p:cNvSpPr/>
          <p:nvPr/>
        </p:nvSpPr>
        <p:spPr>
          <a:xfrm>
            <a:off x="5394960" y="3200400"/>
            <a:ext cx="521100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PROJECT GUIDE</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Mentor Name</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Designation</a:t>
            </a:r>
            <a:endParaRPr b="0" lang="en-US" sz="1800" spc="-1" strike="noStrike">
              <a:latin typeface="Arial"/>
            </a:endParaRPr>
          </a:p>
          <a:p>
            <a:pPr>
              <a:lnSpc>
                <a:spcPct val="150000"/>
              </a:lnSpc>
            </a:pPr>
            <a:r>
              <a:rPr b="0" lang="en-US" sz="1800" spc="-1" strike="noStrike">
                <a:solidFill>
                  <a:srgbClr val="000000"/>
                </a:solidFill>
                <a:latin typeface="Arial"/>
                <a:ea typeface="DejaVu Sans"/>
              </a:rPr>
              <a:t>PROJECT MEMBER</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Dushyant V</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834640" y="2560320"/>
            <a:ext cx="6583320" cy="130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8000" spc="-1" strike="noStrike">
                <a:latin typeface="Arial"/>
              </a:rPr>
              <a:t>THANK YOU</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437840" y="864000"/>
            <a:ext cx="10187640" cy="1918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Bahnschrift SemiLight"/>
                <a:ea typeface="Arial"/>
              </a:rPr>
              <a:t>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Bahnschrift SemiLight"/>
                <a:ea typeface="Arial"/>
              </a:rPr>
              <a:t>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Bahnschrift SemiLight"/>
                <a:ea typeface="Arial"/>
              </a:rPr>
              <a:t>                </a:t>
            </a:r>
            <a:endParaRPr b="0" lang="en-US" sz="2400" spc="-1" strike="noStrike">
              <a:latin typeface="Arial"/>
            </a:endParaRPr>
          </a:p>
        </p:txBody>
      </p:sp>
      <p:sp>
        <p:nvSpPr>
          <p:cNvPr id="127" name="CustomShape 2"/>
          <p:cNvSpPr/>
          <p:nvPr/>
        </p:nvSpPr>
        <p:spPr>
          <a:xfrm>
            <a:off x="2743200" y="1005840"/>
            <a:ext cx="822852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4000" spc="-1" strike="noStrike">
                <a:solidFill>
                  <a:srgbClr val="000000"/>
                </a:solidFill>
                <a:latin typeface="Arial"/>
                <a:ea typeface="DejaVu Sans"/>
              </a:rPr>
              <a:t>PROBLEM STATEMENT</a:t>
            </a:r>
            <a:endParaRPr b="0" lang="en-US" sz="4000" spc="-1" strike="noStrike">
              <a:latin typeface="Arial"/>
            </a:endParaRPr>
          </a:p>
        </p:txBody>
      </p:sp>
      <p:sp>
        <p:nvSpPr>
          <p:cNvPr id="128" name="CustomShape 3"/>
          <p:cNvSpPr/>
          <p:nvPr/>
        </p:nvSpPr>
        <p:spPr>
          <a:xfrm>
            <a:off x="1097280" y="2377440"/>
            <a:ext cx="1033776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Develop an Address Book application that allows users to store and manage their personal or professional contacts efficiently. The application should provide functionalities such as adding new contacts, editing or deleting existing contacts, searching for contacts, and displaying all contacts in an organized manner. The goal is to make it easy for users to manage their contacts and retrieve information when needed.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640760" y="326520"/>
            <a:ext cx="4357080" cy="913680"/>
          </a:xfrm>
          <a:prstGeom prst="rect">
            <a:avLst/>
          </a:prstGeom>
          <a:noFill/>
          <a:ln>
            <a:noFill/>
          </a:ln>
        </p:spPr>
        <p:style>
          <a:lnRef idx="0"/>
          <a:fillRef idx="0"/>
          <a:effectRef idx="0"/>
          <a:fontRef idx="minor"/>
        </p:style>
      </p:sp>
      <p:sp>
        <p:nvSpPr>
          <p:cNvPr id="130" name="CustomShape 2"/>
          <p:cNvSpPr/>
          <p:nvPr/>
        </p:nvSpPr>
        <p:spPr>
          <a:xfrm>
            <a:off x="9524880" y="6381720"/>
            <a:ext cx="687600" cy="32256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pPr>
            <a:fld id="{320AA0A4-BF92-4A0A-91CC-896CC9DAD93C}" type="slidenum">
              <a:rPr b="0" lang="en-US" sz="1400" spc="-1" strike="noStrike">
                <a:solidFill>
                  <a:srgbClr val="8898c3"/>
                </a:solidFill>
                <a:latin typeface="Times New Roman"/>
                <a:ea typeface="Times New Roman"/>
              </a:rPr>
              <a:t>&lt;number&gt;</a:t>
            </a:fld>
            <a:endParaRPr b="0" lang="en-US" sz="1400" spc="-1" strike="noStrike">
              <a:latin typeface="Arial"/>
            </a:endParaRPr>
          </a:p>
        </p:txBody>
      </p:sp>
      <p:sp>
        <p:nvSpPr>
          <p:cNvPr id="131" name="CustomShape 3"/>
          <p:cNvSpPr/>
          <p:nvPr/>
        </p:nvSpPr>
        <p:spPr>
          <a:xfrm>
            <a:off x="5791320" y="6381720"/>
            <a:ext cx="2055960" cy="322560"/>
          </a:xfrm>
          <a:prstGeom prst="rect">
            <a:avLst/>
          </a:prstGeom>
          <a:noFill/>
          <a:ln>
            <a:noFill/>
          </a:ln>
        </p:spPr>
        <p:style>
          <a:lnRef idx="0"/>
          <a:fillRef idx="0"/>
          <a:effectRef idx="0"/>
          <a:fontRef idx="minor"/>
        </p:style>
      </p:sp>
      <p:sp>
        <p:nvSpPr>
          <p:cNvPr id="132" name="CustomShape 4"/>
          <p:cNvSpPr/>
          <p:nvPr/>
        </p:nvSpPr>
        <p:spPr>
          <a:xfrm>
            <a:off x="2834640" y="920160"/>
            <a:ext cx="78627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Arial"/>
                <a:ea typeface="DejaVu Sans"/>
              </a:rPr>
              <a:t>MODULES AND CONCEPT</a:t>
            </a:r>
            <a:endParaRPr b="0" lang="en-US" sz="3200" spc="-1" strike="noStrike">
              <a:latin typeface="Arial"/>
            </a:endParaRPr>
          </a:p>
        </p:txBody>
      </p:sp>
      <p:sp>
        <p:nvSpPr>
          <p:cNvPr id="133" name="CustomShape 5"/>
          <p:cNvSpPr/>
          <p:nvPr/>
        </p:nvSpPr>
        <p:spPr>
          <a:xfrm>
            <a:off x="2103120" y="1828800"/>
            <a:ext cx="9417240" cy="4615920"/>
          </a:xfrm>
          <a:prstGeom prst="rect">
            <a:avLst/>
          </a:prstGeom>
          <a:noFill/>
          <a:ln>
            <a:noFill/>
          </a:ln>
        </p:spPr>
        <p:style>
          <a:lnRef idx="0"/>
          <a:fillRef idx="0"/>
          <a:effectRef idx="0"/>
          <a:fontRef idx="minor"/>
        </p:style>
        <p:txBody>
          <a:bodyPr lIns="90000" rIns="90000" tIns="45000" bIns="45000">
            <a:spAutoFit/>
          </a:bodyPr>
          <a:p>
            <a:pPr marL="216000" indent="-214920">
              <a:lnSpc>
                <a:spcPct val="150000"/>
              </a:lnSpc>
              <a:buClr>
                <a:srgbClr val="000000"/>
              </a:buClr>
              <a:buSzPct val="45000"/>
              <a:buFont typeface="Wingdings" charset="2"/>
              <a:buChar char=""/>
            </a:pPr>
            <a:r>
              <a:rPr b="1" lang="en-US" sz="1800" spc="-1" strike="noStrike">
                <a:solidFill>
                  <a:srgbClr val="000000"/>
                </a:solidFill>
                <a:latin typeface="Arial"/>
                <a:ea typeface="DejaVu Sans"/>
              </a:rPr>
              <a:t>Contact Management Module:</a:t>
            </a:r>
            <a:endParaRPr b="0" lang="en-US" sz="1800" spc="-1" strike="noStrike">
              <a:latin typeface="Arial"/>
            </a:endParaRPr>
          </a:p>
          <a:p>
            <a:pPr lvl="2" marL="648000" indent="-214920">
              <a:lnSpc>
                <a:spcPct val="150000"/>
              </a:lnSpc>
              <a:buClr>
                <a:srgbClr val="000000"/>
              </a:buClr>
              <a:buSzPct val="45000"/>
              <a:buFont typeface="Wingdings" charset="2"/>
              <a:buChar char=""/>
            </a:pPr>
            <a:r>
              <a:rPr b="0" lang="en-US" sz="1800" spc="-1" strike="noStrike">
                <a:solidFill>
                  <a:srgbClr val="000000"/>
                </a:solidFill>
                <a:latin typeface="Arial"/>
                <a:ea typeface="DejaVu Sans"/>
              </a:rPr>
              <a:t>Concept –  Encapsulation</a:t>
            </a:r>
            <a:endParaRPr b="0" lang="en-US" sz="1800" spc="-1" strike="noStrike">
              <a:latin typeface="Arial"/>
            </a:endParaRPr>
          </a:p>
          <a:p>
            <a:pPr marL="216000" indent="-214920">
              <a:lnSpc>
                <a:spcPct val="150000"/>
              </a:lnSpc>
              <a:buClr>
                <a:srgbClr val="000000"/>
              </a:buClr>
              <a:buSzPct val="45000"/>
              <a:buFont typeface="Wingdings" charset="2"/>
              <a:buChar char=""/>
            </a:pPr>
            <a:r>
              <a:rPr b="1" lang="en-US" sz="1800" spc="-1" strike="noStrike">
                <a:solidFill>
                  <a:srgbClr val="000000"/>
                </a:solidFill>
                <a:latin typeface="Arial"/>
                <a:ea typeface="DejaVu Sans"/>
              </a:rPr>
              <a:t>Address Book Management Module:</a:t>
            </a:r>
            <a:endParaRPr b="0" lang="en-US" sz="1800" spc="-1" strike="noStrike">
              <a:latin typeface="Arial"/>
            </a:endParaRPr>
          </a:p>
          <a:p>
            <a:pPr lvl="2" marL="648000" indent="-214920">
              <a:lnSpc>
                <a:spcPct val="150000"/>
              </a:lnSpc>
              <a:buClr>
                <a:srgbClr val="000000"/>
              </a:buClr>
              <a:buSzPct val="45000"/>
              <a:buFont typeface="Wingdings" charset="2"/>
              <a:buChar char=""/>
            </a:pPr>
            <a:r>
              <a:rPr b="0" lang="en-US" sz="1800" spc="-1" strike="noStrike">
                <a:solidFill>
                  <a:srgbClr val="000000"/>
                </a:solidFill>
                <a:latin typeface="Arial"/>
                <a:ea typeface="DejaVu Sans"/>
              </a:rPr>
              <a:t>Concept – Encapsulation, Aggregation</a:t>
            </a:r>
            <a:endParaRPr b="0" lang="en-US" sz="1800" spc="-1" strike="noStrike">
              <a:latin typeface="Arial"/>
            </a:endParaRPr>
          </a:p>
          <a:p>
            <a:pPr marL="216000" indent="-214920">
              <a:lnSpc>
                <a:spcPct val="150000"/>
              </a:lnSpc>
              <a:buClr>
                <a:srgbClr val="000000"/>
              </a:buClr>
              <a:buSzPct val="45000"/>
              <a:buFont typeface="Wingdings" charset="2"/>
              <a:buChar char=""/>
            </a:pPr>
            <a:r>
              <a:rPr b="1" lang="en-US" sz="1800" spc="-1" strike="noStrike">
                <a:solidFill>
                  <a:srgbClr val="000000"/>
                </a:solidFill>
                <a:latin typeface="Arial"/>
                <a:ea typeface="DejaVu Sans"/>
              </a:rPr>
              <a:t>Search Module:</a:t>
            </a:r>
            <a:endParaRPr b="0" lang="en-US" sz="1800" spc="-1" strike="noStrike">
              <a:latin typeface="Arial"/>
            </a:endParaRPr>
          </a:p>
          <a:p>
            <a:pPr lvl="2" marL="648000" indent="-214920">
              <a:lnSpc>
                <a:spcPct val="150000"/>
              </a:lnSpc>
              <a:buClr>
                <a:srgbClr val="000000"/>
              </a:buClr>
              <a:buSzPct val="45000"/>
              <a:buFont typeface="Wingdings" charset="2"/>
              <a:buChar char=""/>
            </a:pPr>
            <a:r>
              <a:rPr b="0" lang="en-US" sz="1800" spc="-1" strike="noStrike">
                <a:solidFill>
                  <a:srgbClr val="000000"/>
                </a:solidFill>
                <a:latin typeface="Arial"/>
                <a:ea typeface="DejaVu Sans"/>
              </a:rPr>
              <a:t>Concept – Iteration</a:t>
            </a:r>
            <a:endParaRPr b="0" lang="en-US" sz="1800" spc="-1" strike="noStrike">
              <a:latin typeface="Arial"/>
            </a:endParaRPr>
          </a:p>
          <a:p>
            <a:pPr marL="216000" indent="-214920">
              <a:lnSpc>
                <a:spcPct val="150000"/>
              </a:lnSpc>
              <a:buClr>
                <a:srgbClr val="000000"/>
              </a:buClr>
              <a:buSzPct val="45000"/>
              <a:buFont typeface="Wingdings" charset="2"/>
              <a:buChar char=""/>
            </a:pPr>
            <a:r>
              <a:rPr b="1" lang="en-US" sz="1800" spc="-1" strike="noStrike">
                <a:solidFill>
                  <a:srgbClr val="000000"/>
                </a:solidFill>
                <a:latin typeface="Arial"/>
                <a:ea typeface="DejaVu Sans"/>
              </a:rPr>
              <a:t>Sorting Module:</a:t>
            </a:r>
            <a:endParaRPr b="0" lang="en-US" sz="1800" spc="-1" strike="noStrike">
              <a:latin typeface="Arial"/>
            </a:endParaRPr>
          </a:p>
          <a:p>
            <a:pPr lvl="2" marL="648000" indent="-214920">
              <a:lnSpc>
                <a:spcPct val="150000"/>
              </a:lnSpc>
              <a:buClr>
                <a:srgbClr val="000000"/>
              </a:buClr>
              <a:buSzPct val="45000"/>
              <a:buFont typeface="Wingdings" charset="2"/>
              <a:buChar char=""/>
            </a:pPr>
            <a:r>
              <a:rPr b="0" lang="en-US" sz="1800" spc="-1" strike="noStrike">
                <a:solidFill>
                  <a:srgbClr val="000000"/>
                </a:solidFill>
                <a:latin typeface="Arial"/>
                <a:ea typeface="DejaVu Sans"/>
              </a:rPr>
              <a:t>Concept – Sorting Algorithm, Comparators</a:t>
            </a:r>
            <a:endParaRPr b="0" lang="en-US" sz="1800" spc="-1" strike="noStrike">
              <a:latin typeface="Arial"/>
            </a:endParaRPr>
          </a:p>
          <a:p>
            <a:pPr marL="216000" indent="-214920">
              <a:lnSpc>
                <a:spcPct val="150000"/>
              </a:lnSpc>
              <a:buClr>
                <a:srgbClr val="000000"/>
              </a:buClr>
              <a:buSzPct val="45000"/>
              <a:buFont typeface="Wingdings" charset="2"/>
              <a:buChar char=""/>
            </a:pPr>
            <a:r>
              <a:rPr b="1" lang="en-US" sz="1800" spc="-1" strike="noStrike">
                <a:solidFill>
                  <a:srgbClr val="000000"/>
                </a:solidFill>
                <a:latin typeface="Arial"/>
                <a:ea typeface="DejaVu Sans"/>
              </a:rPr>
              <a:t>User Interface (CLI):</a:t>
            </a:r>
            <a:endParaRPr b="0" lang="en-US" sz="1800" spc="-1" strike="noStrike">
              <a:latin typeface="Arial"/>
            </a:endParaRPr>
          </a:p>
          <a:p>
            <a:pPr lvl="2" marL="648000" indent="-214920">
              <a:lnSpc>
                <a:spcPct val="150000"/>
              </a:lnSpc>
              <a:buClr>
                <a:srgbClr val="000000"/>
              </a:buClr>
              <a:buSzPct val="45000"/>
              <a:buFont typeface="Wingdings" charset="2"/>
              <a:buChar char=""/>
            </a:pPr>
            <a:r>
              <a:rPr b="0" lang="en-US" sz="1800" spc="-1" strike="noStrike">
                <a:solidFill>
                  <a:srgbClr val="000000"/>
                </a:solidFill>
                <a:latin typeface="Arial"/>
                <a:ea typeface="DejaVu Sans"/>
              </a:rPr>
              <a:t>Concept – User interaction, Input/Output handling.</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905200" y="511560"/>
            <a:ext cx="7827840" cy="821880"/>
          </a:xfrm>
          <a:prstGeom prst="rect">
            <a:avLst/>
          </a:prstGeom>
          <a:noFill/>
          <a:ln>
            <a:noFill/>
          </a:ln>
        </p:spPr>
        <p:style>
          <a:lnRef idx="0"/>
          <a:fillRef idx="0"/>
          <a:effectRef idx="0"/>
          <a:fontRef idx="minor"/>
        </p:style>
      </p:sp>
      <p:sp>
        <p:nvSpPr>
          <p:cNvPr id="135" name="CustomShape 2"/>
          <p:cNvSpPr/>
          <p:nvPr/>
        </p:nvSpPr>
        <p:spPr>
          <a:xfrm>
            <a:off x="9524880" y="6381720"/>
            <a:ext cx="687600" cy="32256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pPr>
            <a:fld id="{2BBDB87A-58D4-4E87-B3AC-8E3825D886A4}" type="slidenum">
              <a:rPr b="0" lang="en-US" sz="1400" spc="-1" strike="noStrike">
                <a:solidFill>
                  <a:srgbClr val="8898c3"/>
                </a:solidFill>
                <a:latin typeface="Times New Roman"/>
                <a:ea typeface="Times New Roman"/>
              </a:rPr>
              <a:t>&lt;number&gt;</a:t>
            </a:fld>
            <a:endParaRPr b="0" lang="en-US" sz="1400" spc="-1" strike="noStrike">
              <a:latin typeface="Arial"/>
            </a:endParaRPr>
          </a:p>
        </p:txBody>
      </p:sp>
      <p:sp>
        <p:nvSpPr>
          <p:cNvPr id="136" name="CustomShape 3"/>
          <p:cNvSpPr/>
          <p:nvPr/>
        </p:nvSpPr>
        <p:spPr>
          <a:xfrm>
            <a:off x="5791320" y="6381720"/>
            <a:ext cx="2055960" cy="322560"/>
          </a:xfrm>
          <a:prstGeom prst="rect">
            <a:avLst/>
          </a:prstGeom>
          <a:noFill/>
          <a:ln>
            <a:noFill/>
          </a:ln>
        </p:spPr>
        <p:style>
          <a:lnRef idx="0"/>
          <a:fillRef idx="0"/>
          <a:effectRef idx="0"/>
          <a:fontRef idx="minor"/>
        </p:style>
      </p:sp>
      <p:sp>
        <p:nvSpPr>
          <p:cNvPr id="137" name="CustomShape 4"/>
          <p:cNvSpPr/>
          <p:nvPr/>
        </p:nvSpPr>
        <p:spPr>
          <a:xfrm>
            <a:off x="5943600" y="3276720"/>
            <a:ext cx="303480" cy="303480"/>
          </a:xfrm>
          <a:prstGeom prst="rect">
            <a:avLst/>
          </a:prstGeom>
          <a:noFill/>
          <a:ln>
            <a:noFill/>
          </a:ln>
        </p:spPr>
        <p:style>
          <a:lnRef idx="0"/>
          <a:fillRef idx="0"/>
          <a:effectRef idx="0"/>
          <a:fontRef idx="minor"/>
        </p:style>
      </p:sp>
      <p:sp>
        <p:nvSpPr>
          <p:cNvPr id="138" name="CustomShape 5"/>
          <p:cNvSpPr/>
          <p:nvPr/>
        </p:nvSpPr>
        <p:spPr>
          <a:xfrm>
            <a:off x="5876280" y="833040"/>
            <a:ext cx="2264760" cy="2264760"/>
          </a:xfrm>
          <a:prstGeom prst="rect">
            <a:avLst/>
          </a:prstGeom>
          <a:noFill/>
          <a:ln>
            <a:noFill/>
          </a:ln>
        </p:spPr>
        <p:style>
          <a:lnRef idx="0"/>
          <a:fillRef idx="0"/>
          <a:effectRef idx="0"/>
          <a:fontRef idx="minor"/>
        </p:style>
      </p:sp>
      <p:sp>
        <p:nvSpPr>
          <p:cNvPr id="139" name="CustomShape 6"/>
          <p:cNvSpPr/>
          <p:nvPr/>
        </p:nvSpPr>
        <p:spPr>
          <a:xfrm>
            <a:off x="3200760" y="640080"/>
            <a:ext cx="722268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600" spc="-1" strike="noStrike">
                <a:solidFill>
                  <a:srgbClr val="000000"/>
                </a:solidFill>
                <a:latin typeface="Arial"/>
                <a:ea typeface="DejaVu Sans"/>
              </a:rPr>
              <a:t>CODE</a:t>
            </a:r>
            <a:endParaRPr b="0" lang="en-US" sz="3600" spc="-1" strike="noStrike">
              <a:latin typeface="Arial"/>
            </a:endParaRPr>
          </a:p>
        </p:txBody>
      </p:sp>
      <p:sp>
        <p:nvSpPr>
          <p:cNvPr id="140" name="CustomShape 7"/>
          <p:cNvSpPr/>
          <p:nvPr/>
        </p:nvSpPr>
        <p:spPr>
          <a:xfrm>
            <a:off x="1097280" y="1737360"/>
            <a:ext cx="5211720" cy="4248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300" spc="-1" strike="noStrike">
                <a:latin typeface="Arial"/>
              </a:rPr>
              <a:t>public class Contact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private String name;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private String phoneNumber;</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private String email;</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Contact(String name, String phoneNumber, String email)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this.name = name;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this.phoneNumber = phoneNumber;</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this.email = email;</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String getName()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name;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void setName(String name)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this.name = name;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endParaRPr b="0" lang="en-US" sz="1300" spc="-1" strike="noStrike">
              <a:latin typeface="Arial"/>
            </a:endParaRPr>
          </a:p>
          <a:p>
            <a:pPr>
              <a:lnSpc>
                <a:spcPct val="100000"/>
              </a:lnSpc>
            </a:pPr>
            <a:endParaRPr b="0" lang="en-US" sz="1300" spc="-1" strike="noStrike">
              <a:latin typeface="Arial"/>
            </a:endParaRPr>
          </a:p>
        </p:txBody>
      </p:sp>
      <p:sp>
        <p:nvSpPr>
          <p:cNvPr id="141" name="CustomShape 8"/>
          <p:cNvSpPr/>
          <p:nvPr/>
        </p:nvSpPr>
        <p:spPr>
          <a:xfrm>
            <a:off x="6492240" y="1737360"/>
            <a:ext cx="5028840" cy="424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300" spc="-1" strike="noStrike">
                <a:latin typeface="Arial"/>
              </a:rPr>
              <a:t>public String getPhoneNumber()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phoneNumber;</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void setPhoneNumber(String phoneNumber)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this.phoneNumber = phoneNumber;</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String getEmail()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email;</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void setEmail(String email)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this.email = email;</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String toString()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"Name: " + name + ", Phone: " + phoneNumber + ", Email: " + email;</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914400" y="1005840"/>
            <a:ext cx="6126120" cy="5040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300" spc="-1" strike="noStrike">
                <a:latin typeface="Arial"/>
              </a:rPr>
              <a:t>import java.util.ArrayList;</a:t>
            </a:r>
            <a:endParaRPr b="0" lang="en-US" sz="1300" spc="-1" strike="noStrike">
              <a:latin typeface="Arial"/>
            </a:endParaRPr>
          </a:p>
          <a:p>
            <a:pPr>
              <a:lnSpc>
                <a:spcPct val="100000"/>
              </a:lnSpc>
            </a:pPr>
            <a:r>
              <a:rPr b="0" lang="en-US" sz="1300" spc="-1" strike="noStrike">
                <a:latin typeface="Arial"/>
              </a:rPr>
              <a:t>import java.util.List;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public class AddressBook extends Contact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private List&lt;Contact&gt; contacts;</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AddressBook()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this.contacts = new ArrayList&lt;&gt;();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void addContact(Contact contact)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contacts.add(contact);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boolean editContact(String name, String newPhone, String newEmail)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for (Contact contact : contacts)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if (contact.getName().equalsIgnoreCase(name))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contact.setPhoneNumber(newPhone);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contact.setEmail(newEmail);</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true;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false;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p:txBody>
      </p:sp>
      <p:sp>
        <p:nvSpPr>
          <p:cNvPr id="143" name="CustomShape 2"/>
          <p:cNvSpPr/>
          <p:nvPr/>
        </p:nvSpPr>
        <p:spPr>
          <a:xfrm>
            <a:off x="7406640" y="731520"/>
            <a:ext cx="4114440" cy="57099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300" spc="-1" strike="noStrike">
                <a:latin typeface="Arial"/>
              </a:rPr>
              <a:t>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boolean deleteContact(String name)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contacts.removeIf(contact -&gt; contact.getName().equalsIgnoreCase(name));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Contact searchContact(String name)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for (Contact contact : contacts)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if (contact.getName().equalsIgnoreCase(name))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contact;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return null;</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public void displayAllContacts()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if (contacts.isEmpty())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System.out.println("No contacts available.");</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 else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for (Contact contact : contacts) {</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System.out.println(contact);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    </a:t>
            </a:r>
            <a:r>
              <a:rPr b="0" lang="en-US" sz="1300" spc="-1" strike="noStrike">
                <a:latin typeface="Arial"/>
              </a:rPr>
              <a:t>}</a:t>
            </a:r>
            <a:endParaRPr b="0" lang="en-US" sz="1300" spc="-1" strike="noStrike">
              <a:latin typeface="Arial"/>
            </a:endParaRPr>
          </a:p>
          <a:p>
            <a:pPr>
              <a:lnSpc>
                <a:spcPct val="100000"/>
              </a:lnSpc>
            </a:pPr>
            <a:r>
              <a:rPr b="0" lang="en-US" sz="1300" spc="-1" strike="noStrike">
                <a:latin typeface="Arial"/>
              </a:rPr>
              <a:t>}</a:t>
            </a:r>
            <a:endParaRPr b="0" lang="en-US" sz="1300" spc="-1" strike="noStrike">
              <a:latin typeface="Arial"/>
            </a:endParaRPr>
          </a:p>
          <a:p>
            <a:pPr>
              <a:lnSpc>
                <a:spcPct val="100000"/>
              </a:lnSpc>
            </a:pP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005840" y="1520640"/>
            <a:ext cx="6857640" cy="56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latin typeface="Arial"/>
              </a:rPr>
              <a:t>import java.util.Scanner;</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public class Main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public static void main(String[] args)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Scanner scanner = new Scanner(System.in);</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AddressBook addressBook = new AddressBook();</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boolean running = true;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while (running)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System.out.println("\nAddress Book Application");</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System.out.println("1. Add Contact");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System.out.println("2. Edit Contact");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System.out.println("3. Delete Contact");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System.out.println("4. Search Contact");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System.out.println("5. Display All Contacts");</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System.out.println("6. Exit");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System.out.print("Enter your choice: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int choice = scanner.nextInt();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scanner.nextLine();  // Consume newline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endParaRPr b="0" lang="en-US" sz="1600" spc="-1" strike="noStrike">
              <a:latin typeface="Arial"/>
            </a:endParaRPr>
          </a:p>
          <a:p>
            <a:pPr>
              <a:lnSpc>
                <a:spcPct val="100000"/>
              </a:lnSpc>
            </a:pPr>
            <a:r>
              <a:rPr b="0" lang="en-US" sz="1600" spc="-1" strike="noStrike">
                <a:latin typeface="Arial"/>
              </a:rPr>
              <a:t>                    </a:t>
            </a:r>
            <a:endParaRPr b="0" lang="en-US" sz="1600" spc="-1" strike="noStrike">
              <a:latin typeface="Arial"/>
            </a:endParaRPr>
          </a:p>
          <a:p>
            <a:pPr>
              <a:lnSpc>
                <a:spcPct val="100000"/>
              </a:lnSpc>
            </a:pPr>
            <a:endParaRPr b="0" lang="en-US" sz="1600" spc="-1" strike="noStrike">
              <a:latin typeface="Arial"/>
            </a:endParaRPr>
          </a:p>
        </p:txBody>
      </p:sp>
      <p:sp>
        <p:nvSpPr>
          <p:cNvPr id="145" name="CustomShape 2"/>
          <p:cNvSpPr/>
          <p:nvPr/>
        </p:nvSpPr>
        <p:spPr>
          <a:xfrm>
            <a:off x="6035040" y="1920240"/>
            <a:ext cx="6126120" cy="3740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latin typeface="Arial"/>
              </a:rPr>
              <a:t>switch (choice)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case 1:</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 Add Contact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System.out.print("Enter name: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String name = scanner.nextLine();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System.out.print("Enter phone number: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String phone = scanner.nextLine();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System.out.print("Enter email: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String email = scanner.nextLine();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addressBook.addContact(new Contact(name, phone, </a:t>
            </a:r>
            <a:r>
              <a:rPr b="0" lang="en-US" sz="1600" spc="-1" strike="noStrike">
                <a:latin typeface="Arial"/>
              </a:rPr>
              <a:t>	</a:t>
            </a:r>
            <a:r>
              <a:rPr b="0" lang="en-US" sz="1600" spc="-1" strike="noStrike">
                <a:latin typeface="Arial"/>
              </a:rPr>
              <a:t>	</a:t>
            </a:r>
            <a:r>
              <a:rPr b="0" lang="en-US" sz="1600" spc="-1" strike="noStrike">
                <a:latin typeface="Arial"/>
              </a:rPr>
              <a:t>       email));</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System.out.println("Contact added.");</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break;</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endParaRPr b="0" lang="en-US" sz="1600" spc="-1" strike="noStrike">
              <a:latin typeface="Arial"/>
            </a:endParaRPr>
          </a:p>
        </p:txBody>
      </p:sp>
      <p:sp>
        <p:nvSpPr>
          <p:cNvPr id="146" name="CustomShape 3"/>
          <p:cNvSpPr/>
          <p:nvPr/>
        </p:nvSpPr>
        <p:spPr>
          <a:xfrm>
            <a:off x="3383280" y="365760"/>
            <a:ext cx="5760360" cy="485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600" spc="-1" strike="noStrike">
                <a:latin typeface="Arial"/>
              </a:rPr>
              <a:t>MAIN CLASS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463040" y="624600"/>
            <a:ext cx="9692280" cy="639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case 2:</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System.out.print("Enter name of the contact to edit: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String editName = scanner.nextLine();</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System.out.print("Enter new phone number: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String newPhone = scanner.nextLine();</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System.out.print("Enter new email: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String newEmail = scanner.nextLine();</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if (addressBook.editContact(editName, newPhone, newEmail))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System.out.println("Contact updated.");</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 else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System.out.println("Contact not found.");</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break;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case 3:</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System.out.print("Enter name of the contact to delete: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String deleteName = scanner.nextLine();</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if (addressBook.deleteContact(deleteName))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System.out.println("Contact deleted.");</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 else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System.out.println("Contact not found.");</a:t>
            </a:r>
            <a:endParaRPr b="0" lang="en-US" sz="1800" spc="-1" strike="noStrike">
              <a:latin typeface="Arial"/>
            </a:endParaRPr>
          </a:p>
          <a:p>
            <a:pPr>
              <a:lnSpc>
                <a:spcPct val="100000"/>
              </a:lnSpc>
            </a:pPr>
            <a:r>
              <a:rPr b="0" lang="en-US" sz="1800" spc="-1" strike="noStrike">
                <a:latin typeface="Arial"/>
              </a:rPr>
              <a:t>}</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break;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286000" y="75960"/>
            <a:ext cx="10240920" cy="714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latin typeface="Arial"/>
              </a:rPr>
              <a:t>                </a:t>
            </a:r>
            <a:r>
              <a:rPr b="0" lang="en-US" sz="1600" spc="-1" strike="noStrike">
                <a:latin typeface="Arial"/>
              </a:rPr>
              <a:t>case 4:</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System.out.print("Enter name of the contact to search: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String searchName = scanner.nextLine();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Contact contact = addressBook.searchContact(searchName);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if (contact != null)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System.out.println("Contact found: " + contact);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 else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System.out.println("Contact not found.");</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break;</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case 5:</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System.out.println("Displaying all contacts:");</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addressBook.displayAllContacts();</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break;</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case 6:</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System.out.println("Exiting the application.");</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running = false;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break;</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default: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System.out.println("Invalid choice. Please try again.");</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scanner.close();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t>
            </a:r>
            <a:endParaRPr b="0" lang="en-US" sz="1600" spc="-1" strike="noStrike">
              <a:latin typeface="Arial"/>
            </a:endParaRPr>
          </a:p>
          <a:p>
            <a:pPr>
              <a:lnSpc>
                <a:spcPct val="100000"/>
              </a:lnSpc>
            </a:pPr>
            <a:r>
              <a:rPr b="0" lang="en-US" sz="1600" spc="-1" strike="noStrike">
                <a:latin typeface="Arial"/>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1"/>
          <a:stretch/>
        </p:blipFill>
        <p:spPr>
          <a:xfrm>
            <a:off x="1005840" y="548640"/>
            <a:ext cx="10698120" cy="6085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684</TotalTime>
  <Application>XLSX_Editor/6.2.8.2$Windows_x86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2021-04-21T15:36:00Z</dcterms:created>
  <dc:creator>kavinkumar M</dc:creator>
  <dc:description/>
  <dc:language>en-US</dc:language>
  <cp:lastModifiedBy/>
  <dcterms:modified xsi:type="dcterms:W3CDTF">2024-11-14T15:50:28Z</dcterms:modified>
  <cp:revision>16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ICV">
    <vt:lpwstr>37A3327C92E44D8A8E230645E01DA062</vt:lpwstr>
  </property>
  <property fmtid="{D5CDD505-2E9C-101B-9397-08002B2CF9AE}" pid="6" name="KSOProductBuildVer">
    <vt:lpwstr>1033-11.2.0.11537</vt:lpwstr>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6</vt:i4>
  </property>
</Properties>
</file>