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matic SC"/>
      <p:regular r:id="rId21"/>
      <p:bold r:id="rId22"/>
    </p:embeddedFon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21356796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21356796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b1179c5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b1179c5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b1179c5c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b1179c5c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b1179c5c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b1179c5c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b1179c5c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b1179c5c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2169b67b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2169b67b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b1179c5cd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b1179c5cd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b1179c5cd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b1179c5cd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21356796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21356796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21356796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21356796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29050" y="918475"/>
            <a:ext cx="8520600" cy="1033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Assignment 4</a:t>
            </a:r>
            <a:endParaRPr/>
          </a:p>
        </p:txBody>
      </p:sp>
      <p:sp>
        <p:nvSpPr>
          <p:cNvPr id="57" name="Google Shape;57;p13"/>
          <p:cNvSpPr txBox="1"/>
          <p:nvPr>
            <p:ph idx="1" type="subTitle"/>
          </p:nvPr>
        </p:nvSpPr>
        <p:spPr>
          <a:xfrm>
            <a:off x="311700" y="2007500"/>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Network</a:t>
            </a:r>
            <a:r>
              <a:rPr lang="en"/>
              <a:t> </a:t>
            </a:r>
            <a:r>
              <a:rPr lang="en"/>
              <a:t>security</a:t>
            </a:r>
            <a:r>
              <a:rPr lang="en"/>
              <a:t> </a:t>
            </a:r>
            <a:endParaRPr/>
          </a:p>
        </p:txBody>
      </p:sp>
      <p:sp>
        <p:nvSpPr>
          <p:cNvPr id="58" name="Google Shape;58;p13"/>
          <p:cNvSpPr txBox="1"/>
          <p:nvPr/>
        </p:nvSpPr>
        <p:spPr>
          <a:xfrm>
            <a:off x="1249125" y="3995400"/>
            <a:ext cx="5290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Hritik Goel (2018148)</a:t>
            </a:r>
            <a:endParaRPr/>
          </a:p>
          <a:p>
            <a:pPr indent="-317500" lvl="0" marL="457200" rtl="0" algn="l">
              <a:spcBef>
                <a:spcPts val="0"/>
              </a:spcBef>
              <a:spcAft>
                <a:spcPts val="0"/>
              </a:spcAft>
              <a:buSzPts val="1400"/>
              <a:buAutoNum type="arabicPeriod"/>
            </a:pPr>
            <a:r>
              <a:rPr lang="en"/>
              <a:t>Dushyant Panchal (2018033)</a:t>
            </a:r>
            <a:endParaRPr/>
          </a:p>
        </p:txBody>
      </p:sp>
      <p:sp>
        <p:nvSpPr>
          <p:cNvPr id="59" name="Google Shape;59;p13"/>
          <p:cNvSpPr txBox="1"/>
          <p:nvPr>
            <p:ph idx="1" type="subTitle"/>
          </p:nvPr>
        </p:nvSpPr>
        <p:spPr>
          <a:xfrm>
            <a:off x="142650" y="2729350"/>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#2: V</a:t>
            </a:r>
            <a:r>
              <a:rPr lang="en"/>
              <a:t>erification of Driver’s License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nvSpPr>
        <p:spPr>
          <a:xfrm>
            <a:off x="137200" y="927650"/>
            <a:ext cx="9006900" cy="3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Source Code Pro"/>
                <a:ea typeface="Source Code Pro"/>
                <a:cs typeface="Source Code Pro"/>
                <a:sym typeface="Source Code Pro"/>
              </a:rPr>
              <a:t>Q.5 </a:t>
            </a:r>
            <a:r>
              <a:rPr lang="en">
                <a:solidFill>
                  <a:schemeClr val="dk2"/>
                </a:solidFill>
                <a:latin typeface="Source Code Pro"/>
                <a:ea typeface="Source Code Pro"/>
                <a:cs typeface="Source Code Pro"/>
                <a:sym typeface="Source Code Pro"/>
              </a:rPr>
              <a:t>Does one need to ensure that information is kept confidential? Or not altered during 2-way communication?</a:t>
            </a:r>
            <a:endParaRPr>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a:solidFill>
                  <a:schemeClr val="dk2"/>
                </a:solidFill>
                <a:latin typeface="Source Code Pro"/>
                <a:ea typeface="Source Code Pro"/>
                <a:cs typeface="Source Code Pro"/>
                <a:sym typeface="Source Code Pro"/>
              </a:rPr>
              <a:t>A.5 No information is not required to be confidential. However, the information must not be altered during the course of communication. </a:t>
            </a:r>
            <a:endParaRPr>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a:solidFill>
                  <a:schemeClr val="dk2"/>
                </a:solidFill>
                <a:latin typeface="Source Code Pro"/>
                <a:ea typeface="Source Code Pro"/>
                <a:cs typeface="Source Code Pro"/>
                <a:sym typeface="Source Code Pro"/>
              </a:rPr>
              <a:t>6. Which of these, viz. confidentiality, authentication, integrity and non-repudiation is/are relevant?</a:t>
            </a:r>
            <a:endParaRPr>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a:solidFill>
                  <a:schemeClr val="dk2"/>
                </a:solidFill>
                <a:latin typeface="Source Code Pro"/>
                <a:ea typeface="Source Code Pro"/>
                <a:cs typeface="Source Code Pro"/>
                <a:sym typeface="Source Code Pro"/>
              </a:rPr>
              <a:t>A.6 All are essential except the confidentiality. Also, digital signatures helps in ensuring the authentication, integrity and non-repudiation.</a:t>
            </a:r>
            <a:endParaRPr>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a:solidFill>
                <a:schemeClr val="dk2"/>
              </a:solidFill>
              <a:latin typeface="Source Code Pro"/>
              <a:ea typeface="Source Code Pro"/>
              <a:cs typeface="Source Code Pro"/>
              <a:sym typeface="Source Code Pro"/>
            </a:endParaRPr>
          </a:p>
          <a:p>
            <a:pPr indent="0" lvl="0" marL="0" rtl="0" algn="l">
              <a:lnSpc>
                <a:spcPct val="115000"/>
              </a:lnSpc>
              <a:spcBef>
                <a:spcPts val="1200"/>
              </a:spcBef>
              <a:spcAft>
                <a:spcPts val="1200"/>
              </a:spcAft>
              <a:buNone/>
            </a:pPr>
            <a:r>
              <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531900" y="2285400"/>
            <a:ext cx="208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a:t>
            </a:r>
            <a:endParaRPr/>
          </a:p>
        </p:txBody>
      </p:sp>
      <p:sp>
        <p:nvSpPr>
          <p:cNvPr id="65" name="Google Shape;65;p14"/>
          <p:cNvSpPr/>
          <p:nvPr/>
        </p:nvSpPr>
        <p:spPr>
          <a:xfrm>
            <a:off x="3332443" y="2282050"/>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National RTO</a:t>
            </a:r>
            <a:endParaRPr>
              <a:solidFill>
                <a:srgbClr val="FFFFFF"/>
              </a:solidFill>
            </a:endParaRPr>
          </a:p>
        </p:txBody>
      </p:sp>
      <p:sp>
        <p:nvSpPr>
          <p:cNvPr id="66" name="Google Shape;66;p14"/>
          <p:cNvSpPr/>
          <p:nvPr/>
        </p:nvSpPr>
        <p:spPr>
          <a:xfrm>
            <a:off x="5102740" y="3181751"/>
            <a:ext cx="1538100" cy="4425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Haryana RTO</a:t>
            </a:r>
            <a:endParaRPr>
              <a:solidFill>
                <a:srgbClr val="FFFFFF"/>
              </a:solidFill>
            </a:endParaRPr>
          </a:p>
        </p:txBody>
      </p:sp>
      <p:sp>
        <p:nvSpPr>
          <p:cNvPr id="67" name="Google Shape;67;p14"/>
          <p:cNvSpPr/>
          <p:nvPr/>
        </p:nvSpPr>
        <p:spPr>
          <a:xfrm>
            <a:off x="1562147" y="3181751"/>
            <a:ext cx="1538100" cy="4425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Delhi RTO</a:t>
            </a:r>
            <a:endParaRPr>
              <a:solidFill>
                <a:srgbClr val="FFFFFF"/>
              </a:solidFill>
            </a:endParaRPr>
          </a:p>
        </p:txBody>
      </p:sp>
      <p:sp>
        <p:nvSpPr>
          <p:cNvPr id="68" name="Google Shape;68;p14"/>
          <p:cNvSpPr/>
          <p:nvPr/>
        </p:nvSpPr>
        <p:spPr>
          <a:xfrm>
            <a:off x="716900" y="40814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Client1</a:t>
            </a:r>
            <a:endParaRPr>
              <a:solidFill>
                <a:srgbClr val="FFFFFF"/>
              </a:solidFill>
            </a:endParaRPr>
          </a:p>
        </p:txBody>
      </p:sp>
      <p:sp>
        <p:nvSpPr>
          <p:cNvPr id="69" name="Google Shape;69;p14"/>
          <p:cNvSpPr/>
          <p:nvPr/>
        </p:nvSpPr>
        <p:spPr>
          <a:xfrm>
            <a:off x="2407393" y="40814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Client2</a:t>
            </a:r>
            <a:endParaRPr>
              <a:solidFill>
                <a:srgbClr val="FFFFFF"/>
              </a:solidFill>
            </a:endParaRPr>
          </a:p>
        </p:txBody>
      </p:sp>
      <p:sp>
        <p:nvSpPr>
          <p:cNvPr id="70" name="Google Shape;70;p14"/>
          <p:cNvSpPr/>
          <p:nvPr/>
        </p:nvSpPr>
        <p:spPr>
          <a:xfrm>
            <a:off x="4257500" y="40814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Client1</a:t>
            </a:r>
            <a:endParaRPr>
              <a:solidFill>
                <a:srgbClr val="FFFFFF"/>
              </a:solidFill>
            </a:endParaRPr>
          </a:p>
        </p:txBody>
      </p:sp>
      <p:sp>
        <p:nvSpPr>
          <p:cNvPr id="71" name="Google Shape;71;p14"/>
          <p:cNvSpPr/>
          <p:nvPr/>
        </p:nvSpPr>
        <p:spPr>
          <a:xfrm>
            <a:off x="5947993" y="40814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             Client2</a:t>
            </a:r>
            <a:endParaRPr>
              <a:solidFill>
                <a:srgbClr val="FFFFFF"/>
              </a:solidFill>
            </a:endParaRPr>
          </a:p>
        </p:txBody>
      </p:sp>
      <p:cxnSp>
        <p:nvCxnSpPr>
          <p:cNvPr id="72" name="Google Shape;72;p14"/>
          <p:cNvCxnSpPr>
            <a:stCxn id="65" idx="2"/>
            <a:endCxn id="66" idx="0"/>
          </p:cNvCxnSpPr>
          <p:nvPr/>
        </p:nvCxnSpPr>
        <p:spPr>
          <a:xfrm flipH="1" rot="-5400000">
            <a:off x="4758043" y="2068000"/>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3" name="Google Shape;73;p14"/>
          <p:cNvCxnSpPr>
            <a:stCxn id="67" idx="0"/>
            <a:endCxn id="65" idx="2"/>
          </p:cNvCxnSpPr>
          <p:nvPr/>
        </p:nvCxnSpPr>
        <p:spPr>
          <a:xfrm rot="-5400000">
            <a:off x="2987747" y="2068001"/>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4" name="Google Shape;74;p14"/>
          <p:cNvCxnSpPr>
            <a:stCxn id="67" idx="2"/>
            <a:endCxn id="69" idx="0"/>
          </p:cNvCxnSpPr>
          <p:nvPr/>
        </p:nvCxnSpPr>
        <p:spPr>
          <a:xfrm flipH="1" rot="-5400000">
            <a:off x="2525147" y="3430301"/>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5" name="Google Shape;75;p14"/>
          <p:cNvCxnSpPr>
            <a:stCxn id="68" idx="0"/>
            <a:endCxn id="67" idx="2"/>
          </p:cNvCxnSpPr>
          <p:nvPr/>
        </p:nvCxnSpPr>
        <p:spPr>
          <a:xfrm rot="-5400000">
            <a:off x="1679900" y="34303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6" name="Google Shape;76;p14"/>
          <p:cNvCxnSpPr>
            <a:stCxn id="66" idx="2"/>
            <a:endCxn id="71" idx="0"/>
          </p:cNvCxnSpPr>
          <p:nvPr/>
        </p:nvCxnSpPr>
        <p:spPr>
          <a:xfrm flipH="1" rot="-5400000">
            <a:off x="6065890" y="3430151"/>
            <a:ext cx="457200" cy="845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7" name="Google Shape;77;p14"/>
          <p:cNvCxnSpPr>
            <a:stCxn id="70" idx="0"/>
            <a:endCxn id="66" idx="2"/>
          </p:cNvCxnSpPr>
          <p:nvPr/>
        </p:nvCxnSpPr>
        <p:spPr>
          <a:xfrm rot="-5400000">
            <a:off x="5220500" y="34303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pic>
        <p:nvPicPr>
          <p:cNvPr id="78" name="Google Shape;78;p14"/>
          <p:cNvPicPr preferRelativeResize="0"/>
          <p:nvPr/>
        </p:nvPicPr>
        <p:blipFill>
          <a:blip r:embed="rId3">
            <a:alphaModFix/>
          </a:blip>
          <a:stretch>
            <a:fillRect/>
          </a:stretch>
        </p:blipFill>
        <p:spPr>
          <a:xfrm>
            <a:off x="4033750" y="292848"/>
            <a:ext cx="4798550" cy="1464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p:txBody>
      </p:sp>
      <p:sp>
        <p:nvSpPr>
          <p:cNvPr id="84" name="Google Shape;84;p15"/>
          <p:cNvSpPr txBox="1"/>
          <p:nvPr>
            <p:ph idx="1" type="body"/>
          </p:nvPr>
        </p:nvSpPr>
        <p:spPr>
          <a:xfrm>
            <a:off x="311700" y="1415000"/>
            <a:ext cx="8520600" cy="345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Backend.py</a:t>
            </a:r>
            <a:endParaRPr/>
          </a:p>
          <a:p>
            <a:pPr indent="-317500" lvl="1" marL="914400" rtl="0" algn="l">
              <a:spcBef>
                <a:spcPts val="0"/>
              </a:spcBef>
              <a:spcAft>
                <a:spcPts val="0"/>
              </a:spcAft>
              <a:buSzPts val="1400"/>
              <a:buChar char="○"/>
            </a:pPr>
            <a:r>
              <a:rPr lang="en"/>
              <a:t>Class RSA - copied from the previous assignment.</a:t>
            </a:r>
            <a:endParaRPr/>
          </a:p>
          <a:p>
            <a:pPr indent="-317500" lvl="1" marL="914400" rtl="0" algn="l">
              <a:spcBef>
                <a:spcPts val="0"/>
              </a:spcBef>
              <a:spcAft>
                <a:spcPts val="0"/>
              </a:spcAft>
              <a:buSzPts val="1400"/>
              <a:buChar char="○"/>
            </a:pPr>
            <a:r>
              <a:rPr lang="en"/>
              <a:t>Class TransportAuthority - provides backend utilities for transport authority servers.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Server.py</a:t>
            </a:r>
            <a:endParaRPr/>
          </a:p>
          <a:p>
            <a:pPr indent="-317500" lvl="1" marL="914400" rtl="0" algn="l">
              <a:spcBef>
                <a:spcPts val="0"/>
              </a:spcBef>
              <a:spcAft>
                <a:spcPts val="0"/>
              </a:spcAft>
              <a:buSzPts val="1400"/>
              <a:buChar char="○"/>
            </a:pPr>
            <a:r>
              <a:rPr lang="en"/>
              <a:t>Server app for different tier transport authorities to run.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Client.py</a:t>
            </a:r>
            <a:endParaRPr/>
          </a:p>
          <a:p>
            <a:pPr indent="-317500" lvl="1" marL="914400" rtl="0" algn="l">
              <a:spcBef>
                <a:spcPts val="0"/>
              </a:spcBef>
              <a:spcAft>
                <a:spcPts val="0"/>
              </a:spcAft>
              <a:buSzPts val="1400"/>
              <a:buChar char="○"/>
            </a:pPr>
            <a:r>
              <a:rPr lang="en"/>
              <a:t>Client app </a:t>
            </a:r>
            <a:r>
              <a:rPr lang="en"/>
              <a:t>for traffic policemen to connect in order to verify license.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p:txBody>
      </p:sp>
      <p:sp>
        <p:nvSpPr>
          <p:cNvPr id="90" name="Google Shape;90;p16"/>
          <p:cNvSpPr txBox="1"/>
          <p:nvPr>
            <p:ph idx="1" type="body"/>
          </p:nvPr>
        </p:nvSpPr>
        <p:spPr>
          <a:xfrm>
            <a:off x="311700" y="13810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Defined a server config to run the example of National RTO managing Delhi and Haryana RTOs.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 managing RTO is responsible for communicating kPU of its dependents with each other.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 simple </a:t>
            </a:r>
            <a:r>
              <a:rPr lang="en" u="sng"/>
              <a:t>cert_file.py</a:t>
            </a:r>
            <a:r>
              <a:rPr lang="en"/>
              <a:t> example for signing of a license by an RTO / transport authority.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96" name="Google Shape;96;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Questions:</a:t>
            </a:r>
            <a:endParaRPr/>
          </a:p>
          <a:p>
            <a:pPr indent="0" lvl="0" marL="0" rtl="0" algn="l">
              <a:spcBef>
                <a:spcPts val="1200"/>
              </a:spcBef>
              <a:spcAft>
                <a:spcPts val="0"/>
              </a:spcAft>
              <a:buNone/>
            </a:pPr>
            <a:r>
              <a:rPr lang="en"/>
              <a:t>1. What is the information to be supplied by the driver to the police officer? And what information</a:t>
            </a:r>
            <a:endParaRPr/>
          </a:p>
          <a:p>
            <a:pPr indent="0" lvl="0" marL="0" rtl="0" algn="l">
              <a:spcBef>
                <a:spcPts val="1200"/>
              </a:spcBef>
              <a:spcAft>
                <a:spcPts val="0"/>
              </a:spcAft>
              <a:buNone/>
            </a:pPr>
            <a:r>
              <a:rPr lang="en"/>
              <a:t>is sought and obtained by the police officer from the transport authority?</a:t>
            </a:r>
            <a:endParaRPr/>
          </a:p>
          <a:p>
            <a:pPr indent="0" lvl="0" marL="0" rtl="0" algn="l">
              <a:spcBef>
                <a:spcPts val="1200"/>
              </a:spcBef>
              <a:spcAft>
                <a:spcPts val="0"/>
              </a:spcAft>
              <a:buNone/>
            </a:pPr>
            <a:r>
              <a:rPr lang="en"/>
              <a:t>2. Would you need a central server that has the correct and complete information on all drivers</a:t>
            </a:r>
            <a:endParaRPr/>
          </a:p>
          <a:p>
            <a:pPr indent="0" lvl="0" marL="0" rtl="0" algn="l">
              <a:spcBef>
                <a:spcPts val="1200"/>
              </a:spcBef>
              <a:spcAft>
                <a:spcPts val="0"/>
              </a:spcAft>
              <a:buNone/>
            </a:pPr>
            <a:r>
              <a:rPr lang="en"/>
              <a:t>and the licenses issued to them?</a:t>
            </a:r>
            <a:endParaRPr/>
          </a:p>
          <a:p>
            <a:pPr indent="0" lvl="0" marL="0" rtl="0" algn="l">
              <a:spcBef>
                <a:spcPts val="1200"/>
              </a:spcBef>
              <a:spcAft>
                <a:spcPts val="0"/>
              </a:spcAft>
              <a:buNone/>
            </a:pPr>
            <a:r>
              <a:rPr lang="en"/>
              <a:t>3. Is date and time of communication important?</a:t>
            </a:r>
            <a:endParaRPr/>
          </a:p>
          <a:p>
            <a:pPr indent="0" lvl="0" marL="0" rtl="0" algn="l">
              <a:spcBef>
                <a:spcPts val="1200"/>
              </a:spcBef>
              <a:spcAft>
                <a:spcPts val="0"/>
              </a:spcAft>
              <a:buNone/>
            </a:pPr>
            <a:r>
              <a:rPr lang="en"/>
              <a:t>4. In what way are digital signatures relevant?</a:t>
            </a:r>
            <a:endParaRPr/>
          </a:p>
          <a:p>
            <a:pPr indent="0" lvl="0" marL="0" rtl="0" algn="l">
              <a:spcBef>
                <a:spcPts val="1200"/>
              </a:spcBef>
              <a:spcAft>
                <a:spcPts val="0"/>
              </a:spcAft>
              <a:buNone/>
            </a:pPr>
            <a:r>
              <a:rPr lang="en"/>
              <a:t>5. </a:t>
            </a:r>
            <a:r>
              <a:rPr lang="en"/>
              <a:t>Does one need to ensure that information is kept confidential? Or not altered during 2-way</a:t>
            </a:r>
            <a:endParaRPr/>
          </a:p>
          <a:p>
            <a:pPr indent="0" lvl="0" marL="0" rtl="0" algn="l">
              <a:spcBef>
                <a:spcPts val="1200"/>
              </a:spcBef>
              <a:spcAft>
                <a:spcPts val="0"/>
              </a:spcAft>
              <a:buNone/>
            </a:pPr>
            <a:r>
              <a:rPr lang="en"/>
              <a:t>communication?</a:t>
            </a:r>
            <a:endParaRPr/>
          </a:p>
          <a:p>
            <a:pPr indent="0" lvl="0" marL="0" rtl="0" algn="l">
              <a:spcBef>
                <a:spcPts val="1200"/>
              </a:spcBef>
              <a:spcAft>
                <a:spcPts val="0"/>
              </a:spcAft>
              <a:buNone/>
            </a:pPr>
            <a:r>
              <a:rPr lang="en"/>
              <a:t>6. Which of these, viz. confidentiality, authentication, integrity and non-repudiation is/are</a:t>
            </a:r>
            <a:endParaRPr/>
          </a:p>
          <a:p>
            <a:pPr indent="0" lvl="0" marL="0" rtl="0" algn="l">
              <a:spcBef>
                <a:spcPts val="1200"/>
              </a:spcBef>
              <a:spcAft>
                <a:spcPts val="1200"/>
              </a:spcAft>
              <a:buNone/>
            </a:pPr>
            <a:r>
              <a:rPr lang="en"/>
              <a:t>relevant?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nvSpPr>
        <p:spPr>
          <a:xfrm>
            <a:off x="468450" y="1396075"/>
            <a:ext cx="7467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Source Code Pro"/>
                <a:ea typeface="Source Code Pro"/>
                <a:cs typeface="Source Code Pro"/>
                <a:sym typeface="Source Code Pro"/>
              </a:rPr>
              <a:t>Q1. </a:t>
            </a:r>
            <a:r>
              <a:rPr lang="en">
                <a:solidFill>
                  <a:schemeClr val="dk2"/>
                </a:solidFill>
                <a:latin typeface="Source Code Pro"/>
                <a:ea typeface="Source Code Pro"/>
                <a:cs typeface="Source Code Pro"/>
                <a:sym typeface="Source Code Pro"/>
              </a:rPr>
              <a:t>What is the information to be supplied by the driver to the police officer? And what information </a:t>
            </a:r>
            <a:r>
              <a:rPr lang="en">
                <a:solidFill>
                  <a:schemeClr val="dk2"/>
                </a:solidFill>
                <a:latin typeface="Source Code Pro"/>
                <a:ea typeface="Source Code Pro"/>
                <a:cs typeface="Source Code Pro"/>
                <a:sym typeface="Source Code Pro"/>
              </a:rPr>
              <a:t>is sought and obtained by the police officer from the transport authority?</a:t>
            </a:r>
            <a:endParaRPr sz="1000"/>
          </a:p>
        </p:txBody>
      </p:sp>
      <p:sp>
        <p:nvSpPr>
          <p:cNvPr id="102" name="Google Shape;102;p18"/>
          <p:cNvSpPr txBox="1"/>
          <p:nvPr/>
        </p:nvSpPr>
        <p:spPr>
          <a:xfrm>
            <a:off x="560300" y="2378875"/>
            <a:ext cx="7467300" cy="250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Source Code Pro"/>
                <a:ea typeface="Source Code Pro"/>
                <a:cs typeface="Source Code Pro"/>
                <a:sym typeface="Source Code Pro"/>
              </a:rPr>
              <a:t>A1. Driver needs to provide the </a:t>
            </a:r>
            <a:r>
              <a:rPr lang="en">
                <a:latin typeface="Source Code Pro"/>
                <a:ea typeface="Source Code Pro"/>
                <a:cs typeface="Source Code Pro"/>
                <a:sym typeface="Source Code Pro"/>
              </a:rPr>
              <a:t>original</a:t>
            </a:r>
            <a:r>
              <a:rPr lang="en">
                <a:latin typeface="Source Code Pro"/>
                <a:ea typeface="Source Code Pro"/>
                <a:cs typeface="Source Code Pro"/>
                <a:sym typeface="Source Code Pro"/>
              </a:rPr>
              <a:t> driving license digitally signed by a certain transport authority. </a:t>
            </a:r>
            <a:endParaRPr>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a:latin typeface="Source Code Pro"/>
                <a:ea typeface="Source Code Pro"/>
                <a:cs typeface="Source Code Pro"/>
                <a:sym typeface="Source Code Pro"/>
              </a:rPr>
              <a:t>Police officer needs to check whether the provided license is valid or signed by the any RTO, so he/she will obtain the public key of RTO that signed the license (even in case the client and traffic men are of different states) and decrypt the signature and match with the original information. </a:t>
            </a:r>
            <a:endParaRPr>
              <a:latin typeface="Source Code Pro"/>
              <a:ea typeface="Source Code Pro"/>
              <a:cs typeface="Source Code Pro"/>
              <a:sym typeface="Source Code Pro"/>
            </a:endParaRPr>
          </a:p>
          <a:p>
            <a:pPr indent="0" lvl="0" marL="0" rtl="0" algn="l">
              <a:lnSpc>
                <a:spcPct val="115000"/>
              </a:lnSpc>
              <a:spcBef>
                <a:spcPts val="1200"/>
              </a:spcBef>
              <a:spcAft>
                <a:spcPts val="1200"/>
              </a:spcAft>
              <a:buNone/>
            </a:pPr>
            <a:r>
              <a:rPr lang="en" sz="1800"/>
              <a:t>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body"/>
          </p:nvPr>
        </p:nvSpPr>
        <p:spPr>
          <a:xfrm>
            <a:off x="366825" y="1210325"/>
            <a:ext cx="85884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Q.</a:t>
            </a:r>
            <a:r>
              <a:rPr lang="en" sz="1400"/>
              <a:t>2. Would you need a central server that has the correct and complete information on all drivers and the licenses issued to them?</a:t>
            </a:r>
            <a:endParaRPr sz="1400"/>
          </a:p>
          <a:p>
            <a:pPr indent="0" lvl="0" marL="0" rtl="0" algn="l">
              <a:spcBef>
                <a:spcPts val="1200"/>
              </a:spcBef>
              <a:spcAft>
                <a:spcPts val="1200"/>
              </a:spcAft>
              <a:buNone/>
            </a:pPr>
            <a:r>
              <a:rPr lang="en" sz="1400"/>
              <a:t>A.2 No, we may not always need the central server in case the RTO of different cities are directly connected. If in case, we may need the central server, it doesn’t need to store the information of all the drivers. The central server just need to craft the certificate, containing the public key of the requested RTO.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a:t>
            </a:r>
            <a:r>
              <a:rPr lang="en"/>
              <a:t>3. Is date and time of communication important?</a:t>
            </a:r>
            <a:endParaRPr/>
          </a:p>
          <a:p>
            <a:pPr indent="0" lvl="0" marL="0" rtl="0" algn="l">
              <a:spcBef>
                <a:spcPts val="1200"/>
              </a:spcBef>
              <a:spcAft>
                <a:spcPts val="1200"/>
              </a:spcAft>
              <a:buNone/>
            </a:pPr>
            <a:r>
              <a:rPr lang="en"/>
              <a:t>A.3. Date and time of communication are important to prevent the replay attacks.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In what way are digital signatures relevant?</a:t>
            </a:r>
            <a:endParaRPr/>
          </a:p>
          <a:p>
            <a:pPr indent="0" lvl="0" marL="0" rtl="0" algn="l">
              <a:spcBef>
                <a:spcPts val="1200"/>
              </a:spcBef>
              <a:spcAft>
                <a:spcPts val="1200"/>
              </a:spcAft>
              <a:buNone/>
            </a:pPr>
            <a:r>
              <a:rPr lang="en"/>
              <a:t>A.4 Digital signatures help in authentication, integrity and non-repudiation of original information of license holder by the traffic men. As, traffic men or RTO (having the public key corresponding to the license-issuing RTO) can decrypt the signature and compare it with the original information, to judge whether the client is having the right to drive or license valid.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