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Old Standard TT"/>
      <p:regular r:id="rId25"/>
      <p:bold r:id="rId26"/>
      <p:italic r:id="rId27"/>
    </p:embeddedFont>
    <p:embeddedFont>
      <p:font typeface="Gill Sans"/>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bold.fntdata"/><Relationship Id="rId25" Type="http://schemas.openxmlformats.org/officeDocument/2006/relationships/font" Target="fonts/OldStandardTT-regular.fntdata"/><Relationship Id="rId28" Type="http://schemas.openxmlformats.org/officeDocument/2006/relationships/font" Target="fonts/GillSans-regular.fntdata"/><Relationship Id="rId27"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illSans-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d40e02ad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d40e02ad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d40e02add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d40e02add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adc7ab5c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adc7ab5c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adc7ab5c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adc7ab5c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adc7ab5c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adc7ab5c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d40e02add_1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d40e02ad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adc7ab5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adc7ab5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adc7ab5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adc7ab5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adc7ab5c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adc7ab5c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0" y="226450"/>
            <a:ext cx="9144000" cy="89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Family BP </a:t>
            </a:r>
            <a:r>
              <a:rPr lang="en" sz="3600"/>
              <a:t>Monitoring Management </a:t>
            </a:r>
            <a:r>
              <a:rPr lang="en" sz="3600"/>
              <a:t> System </a:t>
            </a:r>
            <a:endParaRPr sz="3600"/>
          </a:p>
        </p:txBody>
      </p:sp>
      <p:sp>
        <p:nvSpPr>
          <p:cNvPr id="60" name="Google Shape;60;p13"/>
          <p:cNvSpPr txBox="1"/>
          <p:nvPr>
            <p:ph idx="1" type="subTitle"/>
          </p:nvPr>
        </p:nvSpPr>
        <p:spPr>
          <a:xfrm>
            <a:off x="4112400" y="3483450"/>
            <a:ext cx="5031600" cy="11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endParaRPr/>
          </a:p>
          <a:p>
            <a:pPr indent="0" lvl="0" marL="0" rtl="0" algn="l">
              <a:spcBef>
                <a:spcPts val="0"/>
              </a:spcBef>
              <a:spcAft>
                <a:spcPts val="0"/>
              </a:spcAft>
              <a:buNone/>
            </a:pPr>
            <a:r>
              <a:rPr lang="en"/>
              <a:t>      Dushyant Kumar(2115990006) </a:t>
            </a:r>
            <a:endParaRPr/>
          </a:p>
          <a:p>
            <a:pPr indent="0" lvl="0" marL="0" rtl="0" algn="l">
              <a:spcBef>
                <a:spcPts val="0"/>
              </a:spcBef>
              <a:spcAft>
                <a:spcPts val="0"/>
              </a:spcAft>
              <a:buNone/>
            </a:pPr>
            <a:r>
              <a:rPr lang="en"/>
              <a:t>      Rajul Varshney (201500555)</a:t>
            </a:r>
            <a:endParaRPr/>
          </a:p>
        </p:txBody>
      </p:sp>
      <p:sp>
        <p:nvSpPr>
          <p:cNvPr id="61" name="Google Shape;61;p13"/>
          <p:cNvSpPr txBox="1"/>
          <p:nvPr/>
        </p:nvSpPr>
        <p:spPr>
          <a:xfrm>
            <a:off x="3541200" y="1293200"/>
            <a:ext cx="2061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Old Standard TT"/>
                <a:ea typeface="Old Standard TT"/>
                <a:cs typeface="Old Standard TT"/>
                <a:sym typeface="Old Standard TT"/>
              </a:rPr>
              <a:t>	Minor Project II </a:t>
            </a:r>
            <a:endParaRPr sz="1300">
              <a:solidFill>
                <a:schemeClr val="accen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rotWithShape="1">
          <a:blip r:embed="rId3">
            <a:alphaModFix/>
          </a:blip>
          <a:srcRect b="0" l="0" r="0" t="0"/>
          <a:stretch/>
        </p:blipFill>
        <p:spPr>
          <a:xfrm>
            <a:off x="963063" y="200930"/>
            <a:ext cx="5935662" cy="1768475"/>
          </a:xfrm>
          <a:prstGeom prst="rect">
            <a:avLst/>
          </a:prstGeom>
          <a:noFill/>
          <a:ln>
            <a:noFill/>
          </a:ln>
        </p:spPr>
      </p:pic>
      <p:pic>
        <p:nvPicPr>
          <p:cNvPr id="119" name="Google Shape;119;p22"/>
          <p:cNvPicPr preferRelativeResize="0"/>
          <p:nvPr/>
        </p:nvPicPr>
        <p:blipFill rotWithShape="1">
          <a:blip r:embed="rId4">
            <a:alphaModFix/>
          </a:blip>
          <a:srcRect b="0" l="0" r="0" t="0"/>
          <a:stretch/>
        </p:blipFill>
        <p:spPr>
          <a:xfrm>
            <a:off x="963071" y="2142028"/>
            <a:ext cx="5935662" cy="284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rotWithShape="1">
          <a:blip r:embed="rId3">
            <a:alphaModFix/>
          </a:blip>
          <a:srcRect b="-5730" l="0" r="-18638" t="0"/>
          <a:stretch/>
        </p:blipFill>
        <p:spPr>
          <a:xfrm>
            <a:off x="143900" y="111675"/>
            <a:ext cx="4930426" cy="2087300"/>
          </a:xfrm>
          <a:prstGeom prst="rect">
            <a:avLst/>
          </a:prstGeom>
          <a:noFill/>
          <a:ln>
            <a:noFill/>
          </a:ln>
        </p:spPr>
      </p:pic>
      <p:pic>
        <p:nvPicPr>
          <p:cNvPr id="125" name="Google Shape;125;p23"/>
          <p:cNvPicPr preferRelativeResize="0"/>
          <p:nvPr/>
        </p:nvPicPr>
        <p:blipFill rotWithShape="1">
          <a:blip r:embed="rId4">
            <a:alphaModFix/>
          </a:blip>
          <a:srcRect b="0" l="0" r="0" t="0"/>
          <a:stretch/>
        </p:blipFill>
        <p:spPr>
          <a:xfrm>
            <a:off x="3809250" y="2352650"/>
            <a:ext cx="5238351" cy="250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rotWithShape="1">
          <a:blip r:embed="rId3">
            <a:alphaModFix/>
          </a:blip>
          <a:srcRect b="0" l="0" r="0" t="0"/>
          <a:stretch/>
        </p:blipFill>
        <p:spPr>
          <a:xfrm>
            <a:off x="1568150" y="218350"/>
            <a:ext cx="5150099" cy="2413483"/>
          </a:xfrm>
          <a:prstGeom prst="rect">
            <a:avLst/>
          </a:prstGeom>
          <a:noFill/>
          <a:ln>
            <a:noFill/>
          </a:ln>
        </p:spPr>
      </p:pic>
      <p:pic>
        <p:nvPicPr>
          <p:cNvPr id="131" name="Google Shape;131;p24"/>
          <p:cNvPicPr preferRelativeResize="0"/>
          <p:nvPr/>
        </p:nvPicPr>
        <p:blipFill rotWithShape="1">
          <a:blip r:embed="rId4">
            <a:alphaModFix/>
          </a:blip>
          <a:srcRect b="0" l="0" r="0" t="0"/>
          <a:stretch/>
        </p:blipFill>
        <p:spPr>
          <a:xfrm>
            <a:off x="1630628" y="2858312"/>
            <a:ext cx="5150099" cy="22116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5"/>
          <p:cNvPicPr preferRelativeResize="0"/>
          <p:nvPr/>
        </p:nvPicPr>
        <p:blipFill rotWithShape="1">
          <a:blip r:embed="rId3">
            <a:alphaModFix/>
          </a:blip>
          <a:srcRect b="0" l="0" r="0" t="0"/>
          <a:stretch/>
        </p:blipFill>
        <p:spPr>
          <a:xfrm>
            <a:off x="1827625" y="65775"/>
            <a:ext cx="5134577" cy="2356786"/>
          </a:xfrm>
          <a:prstGeom prst="rect">
            <a:avLst/>
          </a:prstGeom>
          <a:noFill/>
          <a:ln>
            <a:noFill/>
          </a:ln>
        </p:spPr>
      </p:pic>
      <p:pic>
        <p:nvPicPr>
          <p:cNvPr id="137" name="Google Shape;137;p25"/>
          <p:cNvPicPr preferRelativeResize="0"/>
          <p:nvPr/>
        </p:nvPicPr>
        <p:blipFill rotWithShape="1">
          <a:blip r:embed="rId4">
            <a:alphaModFix/>
          </a:blip>
          <a:srcRect b="0" l="0" r="0" t="0"/>
          <a:stretch/>
        </p:blipFill>
        <p:spPr>
          <a:xfrm>
            <a:off x="1889998" y="2766845"/>
            <a:ext cx="5141451" cy="23435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649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3" name="Google Shape;143;p26"/>
          <p:cNvSpPr txBox="1"/>
          <p:nvPr>
            <p:ph idx="1" type="body"/>
          </p:nvPr>
        </p:nvSpPr>
        <p:spPr>
          <a:xfrm>
            <a:off x="311700" y="726800"/>
            <a:ext cx="8520600" cy="4238100"/>
          </a:xfrm>
          <a:prstGeom prst="rect">
            <a:avLst/>
          </a:prstGeom>
        </p:spPr>
        <p:txBody>
          <a:bodyPr anchorCtr="0" anchor="t" bIns="91425" lIns="91425" spcFirstLastPara="1" rIns="91425" wrap="square" tIns="91425">
            <a:noAutofit/>
          </a:bodyPr>
          <a:lstStyle/>
          <a:p>
            <a:pPr indent="-270764" lvl="0" marL="365760" rtl="0" algn="l">
              <a:lnSpc>
                <a:spcPct val="100000"/>
              </a:lnSpc>
              <a:spcBef>
                <a:spcPts val="0"/>
              </a:spcBef>
              <a:spcAft>
                <a:spcPts val="0"/>
              </a:spcAft>
              <a:buClr>
                <a:srgbClr val="3891A7"/>
              </a:buClr>
              <a:buSzPts val="1240"/>
              <a:buFont typeface="Noto Sans Symbols"/>
              <a:buChar char="⚫"/>
            </a:pPr>
            <a:r>
              <a:rPr lang="en" sz="1600">
                <a:latin typeface="Gill Sans"/>
                <a:ea typeface="Gill Sans"/>
                <a:cs typeface="Gill Sans"/>
                <a:sym typeface="Gill Sans"/>
              </a:rPr>
              <a:t>The </a:t>
            </a:r>
            <a:r>
              <a:rPr b="1" lang="en" sz="1600">
                <a:latin typeface="Gill Sans"/>
                <a:ea typeface="Gill Sans"/>
                <a:cs typeface="Gill Sans"/>
                <a:sym typeface="Gill Sans"/>
              </a:rPr>
              <a:t>“Blood Pressure Monitoring Management System”</a:t>
            </a:r>
            <a:r>
              <a:rPr lang="en" sz="1600">
                <a:latin typeface="Gill Sans"/>
                <a:ea typeface="Gill Sans"/>
                <a:cs typeface="Gill Sans"/>
                <a:sym typeface="Gill Sans"/>
              </a:rPr>
              <a:t> was successfully designed and is tested for accuracy and quality. During this project we have accomplished all the objectives and this project meets the needs of the organization. One of the solutions that we are going to discuss here to speed up the database response by using MySQL database and to reduce the time complexity by using multi-user environment. Multi-user environment reduces burden with effortless maintenance.</a:t>
            </a:r>
            <a:endParaRPr sz="1600">
              <a:latin typeface="Gill Sans"/>
              <a:ea typeface="Gill Sans"/>
              <a:cs typeface="Gill Sans"/>
              <a:sym typeface="Gill Sans"/>
            </a:endParaRPr>
          </a:p>
          <a:p>
            <a:pPr indent="0" lvl="0" marL="82296" rtl="0" algn="l">
              <a:lnSpc>
                <a:spcPct val="100000"/>
              </a:lnSpc>
              <a:spcBef>
                <a:spcPts val="600"/>
              </a:spcBef>
              <a:spcAft>
                <a:spcPts val="0"/>
              </a:spcAft>
              <a:buClr>
                <a:schemeClr val="dk1"/>
              </a:buClr>
              <a:buSzPts val="1440"/>
              <a:buFont typeface="Arial"/>
              <a:buNone/>
            </a:pPr>
            <a:r>
              <a:rPr b="1" lang="en" sz="1600">
                <a:latin typeface="Gill Sans"/>
                <a:ea typeface="Gill Sans"/>
                <a:cs typeface="Gill Sans"/>
                <a:sym typeface="Gill Sans"/>
              </a:rPr>
              <a:t>GOALS </a:t>
            </a:r>
            <a:r>
              <a:rPr b="1" lang="en" sz="1600">
                <a:latin typeface="Gill Sans"/>
                <a:ea typeface="Gill Sans"/>
                <a:cs typeface="Gill Sans"/>
                <a:sym typeface="Gill Sans"/>
              </a:rPr>
              <a:t>ACHIEVED</a:t>
            </a:r>
            <a:r>
              <a:rPr lang="en" sz="1600">
                <a:latin typeface="Gill Sans"/>
                <a:ea typeface="Gill Sans"/>
                <a:cs typeface="Gill Sans"/>
                <a:sym typeface="Gill Sans"/>
              </a:rPr>
              <a:t> </a:t>
            </a:r>
            <a:endParaRPr sz="1600">
              <a:latin typeface="Gill Sans"/>
              <a:ea typeface="Gill Sans"/>
              <a:cs typeface="Gill Sans"/>
              <a:sym typeface="Gill Sans"/>
            </a:endParaRPr>
          </a:p>
          <a:p>
            <a:pPr indent="-270764" lvl="0" marL="365760" rtl="0" algn="l">
              <a:lnSpc>
                <a:spcPct val="100000"/>
              </a:lnSpc>
              <a:spcBef>
                <a:spcPts val="600"/>
              </a:spcBef>
              <a:spcAft>
                <a:spcPts val="0"/>
              </a:spcAft>
              <a:buClr>
                <a:srgbClr val="3891A7"/>
              </a:buClr>
              <a:buSzPts val="1240"/>
              <a:buFont typeface="Noto Sans Symbols"/>
              <a:buChar char="⚫"/>
            </a:pPr>
            <a:r>
              <a:rPr lang="en" sz="1600">
                <a:latin typeface="Gill Sans"/>
                <a:ea typeface="Gill Sans"/>
                <a:cs typeface="Gill Sans"/>
                <a:sym typeface="Gill Sans"/>
              </a:rPr>
              <a:t>Reduced entry work.</a:t>
            </a:r>
            <a:endParaRPr sz="1600">
              <a:latin typeface="Gill Sans"/>
              <a:ea typeface="Gill Sans"/>
              <a:cs typeface="Gill Sans"/>
              <a:sym typeface="Gill Sans"/>
            </a:endParaRPr>
          </a:p>
          <a:p>
            <a:pPr indent="-270764" lvl="0" marL="365760" rtl="0" algn="l">
              <a:lnSpc>
                <a:spcPct val="100000"/>
              </a:lnSpc>
              <a:spcBef>
                <a:spcPts val="600"/>
              </a:spcBef>
              <a:spcAft>
                <a:spcPts val="0"/>
              </a:spcAft>
              <a:buClr>
                <a:srgbClr val="3891A7"/>
              </a:buClr>
              <a:buSzPts val="1240"/>
              <a:buFont typeface="Noto Sans Symbols"/>
              <a:buChar char="⚫"/>
            </a:pPr>
            <a:r>
              <a:rPr lang="en" sz="1600">
                <a:latin typeface="Gill Sans"/>
                <a:ea typeface="Gill Sans"/>
                <a:cs typeface="Gill Sans"/>
                <a:sym typeface="Gill Sans"/>
              </a:rPr>
              <a:t>Easy retrieval of information.</a:t>
            </a:r>
            <a:endParaRPr sz="1600">
              <a:latin typeface="Gill Sans"/>
              <a:ea typeface="Gill Sans"/>
              <a:cs typeface="Gill Sans"/>
              <a:sym typeface="Gill Sans"/>
            </a:endParaRPr>
          </a:p>
          <a:p>
            <a:pPr indent="-270764" lvl="0" marL="365760" rtl="0" algn="l">
              <a:lnSpc>
                <a:spcPct val="100000"/>
              </a:lnSpc>
              <a:spcBef>
                <a:spcPts val="600"/>
              </a:spcBef>
              <a:spcAft>
                <a:spcPts val="0"/>
              </a:spcAft>
              <a:buClr>
                <a:srgbClr val="3891A7"/>
              </a:buClr>
              <a:buSzPts val="1240"/>
              <a:buFont typeface="Noto Sans Symbols"/>
              <a:buChar char="⚫"/>
            </a:pPr>
            <a:r>
              <a:rPr lang="en" sz="1600">
                <a:latin typeface="Gill Sans"/>
                <a:ea typeface="Gill Sans"/>
                <a:cs typeface="Gill Sans"/>
                <a:sym typeface="Gill Sans"/>
              </a:rPr>
              <a:t>Reduced errors due to human intervention.</a:t>
            </a:r>
            <a:endParaRPr sz="1600">
              <a:latin typeface="Gill Sans"/>
              <a:ea typeface="Gill Sans"/>
              <a:cs typeface="Gill Sans"/>
              <a:sym typeface="Gill Sans"/>
            </a:endParaRPr>
          </a:p>
          <a:p>
            <a:pPr indent="-270764" lvl="0" marL="365760" rtl="0" algn="l">
              <a:lnSpc>
                <a:spcPct val="100000"/>
              </a:lnSpc>
              <a:spcBef>
                <a:spcPts val="600"/>
              </a:spcBef>
              <a:spcAft>
                <a:spcPts val="0"/>
              </a:spcAft>
              <a:buClr>
                <a:srgbClr val="3891A7"/>
              </a:buClr>
              <a:buSzPts val="1240"/>
              <a:buFont typeface="Noto Sans Symbols"/>
              <a:buChar char="⚫"/>
            </a:pPr>
            <a:r>
              <a:rPr lang="en" sz="1600">
                <a:latin typeface="Gill Sans"/>
                <a:ea typeface="Gill Sans"/>
                <a:cs typeface="Gill Sans"/>
                <a:sym typeface="Gill Sans"/>
              </a:rPr>
              <a:t>User friendly screens to enter the data.</a:t>
            </a:r>
            <a:endParaRPr sz="1600">
              <a:latin typeface="Gill Sans"/>
              <a:ea typeface="Gill Sans"/>
              <a:cs typeface="Gill Sans"/>
              <a:sym typeface="Gill Sans"/>
            </a:endParaRPr>
          </a:p>
          <a:p>
            <a:pPr indent="-270764" lvl="0" marL="365760" rtl="0" algn="l">
              <a:lnSpc>
                <a:spcPct val="100000"/>
              </a:lnSpc>
              <a:spcBef>
                <a:spcPts val="600"/>
              </a:spcBef>
              <a:spcAft>
                <a:spcPts val="0"/>
              </a:spcAft>
              <a:buClr>
                <a:srgbClr val="3891A7"/>
              </a:buClr>
              <a:buSzPts val="1240"/>
              <a:buFont typeface="Noto Sans Symbols"/>
              <a:buChar char="⚫"/>
            </a:pPr>
            <a:r>
              <a:rPr lang="en" sz="1600">
                <a:latin typeface="Gill Sans"/>
                <a:ea typeface="Gill Sans"/>
                <a:cs typeface="Gill Sans"/>
                <a:sym typeface="Gill Sans"/>
              </a:rPr>
              <a:t>Portable and flexible for further enhancement.</a:t>
            </a:r>
            <a:endParaRPr sz="1600">
              <a:latin typeface="Gill Sans"/>
              <a:ea typeface="Gill Sans"/>
              <a:cs typeface="Gill Sans"/>
              <a:sym typeface="Gill Sans"/>
            </a:endParaRPr>
          </a:p>
          <a:p>
            <a:pPr indent="-270764" lvl="0" marL="365760" rtl="0" algn="l">
              <a:lnSpc>
                <a:spcPct val="100000"/>
              </a:lnSpc>
              <a:spcBef>
                <a:spcPts val="600"/>
              </a:spcBef>
              <a:spcAft>
                <a:spcPts val="0"/>
              </a:spcAft>
              <a:buClr>
                <a:srgbClr val="3891A7"/>
              </a:buClr>
              <a:buSzPts val="1240"/>
              <a:buFont typeface="Noto Sans Symbols"/>
              <a:buChar char="⚫"/>
            </a:pPr>
            <a:r>
              <a:rPr lang="en" sz="1600">
                <a:latin typeface="Gill Sans"/>
                <a:ea typeface="Gill Sans"/>
                <a:cs typeface="Gill Sans"/>
                <a:sym typeface="Gill Sans"/>
              </a:rPr>
              <a:t>Web enabled.</a:t>
            </a:r>
            <a:endParaRPr sz="1600">
              <a:latin typeface="Gill Sans"/>
              <a:ea typeface="Gill Sans"/>
              <a:cs typeface="Gill Sans"/>
              <a:sym typeface="Gill Sans"/>
            </a:endParaRPr>
          </a:p>
          <a:p>
            <a:pPr indent="-258064" lvl="0" marL="365760" rtl="0" algn="l">
              <a:lnSpc>
                <a:spcPct val="100000"/>
              </a:lnSpc>
              <a:spcBef>
                <a:spcPts val="600"/>
              </a:spcBef>
              <a:spcAft>
                <a:spcPts val="0"/>
              </a:spcAft>
              <a:buClr>
                <a:srgbClr val="3891A7"/>
              </a:buClr>
              <a:buSzPts val="1040"/>
              <a:buFont typeface="Noto Sans Symbols"/>
              <a:buChar char="⚫"/>
            </a:pPr>
            <a:r>
              <a:rPr lang="en" sz="1600">
                <a:latin typeface="Gill Sans"/>
                <a:ea typeface="Gill Sans"/>
                <a:cs typeface="Gill Sans"/>
                <a:sym typeface="Gill Sans"/>
              </a:rPr>
              <a:t>Fast finding of information request</a:t>
            </a:r>
            <a:br>
              <a:rPr lang="en" sz="1400">
                <a:latin typeface="Gill Sans"/>
                <a:ea typeface="Gill Sans"/>
                <a:cs typeface="Gill Sans"/>
                <a:sym typeface="Gill Sans"/>
              </a:rPr>
            </a:br>
            <a:endParaRPr sz="1400">
              <a:latin typeface="Times New Roman"/>
              <a:ea typeface="Times New Roman"/>
              <a:cs typeface="Times New Roman"/>
              <a:sym typeface="Times New Roman"/>
            </a:endParaRPr>
          </a:p>
          <a:p>
            <a:pPr indent="0" lvl="0" marL="0" rtl="0" algn="l">
              <a:spcBef>
                <a:spcPts val="0"/>
              </a:spcBef>
              <a:spcAft>
                <a:spcPts val="1600"/>
              </a:spcAft>
              <a:buNone/>
            </a:pPr>
            <a:r>
              <a:t/>
            </a:r>
            <a:endParaRPr sz="1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r>
              <a:rPr lang="en"/>
              <a:t> </a:t>
            </a:r>
            <a:endParaRPr/>
          </a:p>
        </p:txBody>
      </p:sp>
      <p:sp>
        <p:nvSpPr>
          <p:cNvPr id="149" name="Google Shape;149;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270764" lvl="0" marL="365760" rtl="0" algn="l">
              <a:lnSpc>
                <a:spcPct val="100000"/>
              </a:lnSpc>
              <a:spcBef>
                <a:spcPts val="0"/>
              </a:spcBef>
              <a:spcAft>
                <a:spcPts val="0"/>
              </a:spcAft>
              <a:buClr>
                <a:srgbClr val="3891A7"/>
              </a:buClr>
              <a:buSzPts val="1240"/>
              <a:buFont typeface="Noto Sans Symbols"/>
              <a:buChar char="⚫"/>
            </a:pPr>
            <a:r>
              <a:rPr lang="en" sz="1600">
                <a:latin typeface="Gill Sans"/>
                <a:ea typeface="Gill Sans"/>
                <a:cs typeface="Gill Sans"/>
                <a:sym typeface="Gill Sans"/>
              </a:rPr>
              <a:t>www.w3schools.com </a:t>
            </a:r>
            <a:endParaRPr sz="1600">
              <a:latin typeface="Gill Sans"/>
              <a:ea typeface="Gill Sans"/>
              <a:cs typeface="Gill Sans"/>
              <a:sym typeface="Gill Sans"/>
            </a:endParaRPr>
          </a:p>
          <a:p>
            <a:pPr indent="-270764" lvl="0" marL="365760" rtl="0" algn="l">
              <a:lnSpc>
                <a:spcPct val="100000"/>
              </a:lnSpc>
              <a:spcBef>
                <a:spcPts val="600"/>
              </a:spcBef>
              <a:spcAft>
                <a:spcPts val="0"/>
              </a:spcAft>
              <a:buClr>
                <a:srgbClr val="3891A7"/>
              </a:buClr>
              <a:buSzPts val="1240"/>
              <a:buFont typeface="Noto Sans Symbols"/>
              <a:buChar char="⚫"/>
            </a:pPr>
            <a:r>
              <a:rPr b="1" i="1" lang="en" sz="1600">
                <a:latin typeface="Gill Sans"/>
                <a:ea typeface="Gill Sans"/>
                <a:cs typeface="Gill Sans"/>
                <a:sym typeface="Gill Sans"/>
              </a:rPr>
              <a:t>php</a:t>
            </a:r>
            <a:r>
              <a:rPr i="1" lang="en" sz="1600">
                <a:latin typeface="Gill Sans"/>
                <a:ea typeface="Gill Sans"/>
                <a:cs typeface="Gill Sans"/>
                <a:sym typeface="Gill Sans"/>
              </a:rPr>
              <a:t>.net </a:t>
            </a:r>
            <a:endParaRPr sz="1600">
              <a:latin typeface="Gill Sans"/>
              <a:ea typeface="Gill Sans"/>
              <a:cs typeface="Gill Sans"/>
              <a:sym typeface="Gill Sans"/>
            </a:endParaRPr>
          </a:p>
          <a:p>
            <a:pPr indent="-270764" lvl="0" marL="365760" rtl="0" algn="l">
              <a:lnSpc>
                <a:spcPct val="100000"/>
              </a:lnSpc>
              <a:spcBef>
                <a:spcPts val="600"/>
              </a:spcBef>
              <a:spcAft>
                <a:spcPts val="0"/>
              </a:spcAft>
              <a:buClr>
                <a:srgbClr val="3891A7"/>
              </a:buClr>
              <a:buSzPts val="1240"/>
              <a:buFont typeface="Noto Sans Symbols"/>
              <a:buChar char="⚫"/>
            </a:pPr>
            <a:r>
              <a:rPr i="1" lang="en" sz="1600">
                <a:latin typeface="Gill Sans"/>
                <a:ea typeface="Gill Sans"/>
                <a:cs typeface="Gill Sans"/>
                <a:sym typeface="Gill Sans"/>
              </a:rPr>
              <a:t>en.wikipedia.org/wiki/</a:t>
            </a:r>
            <a:r>
              <a:rPr b="1" i="1" lang="en" sz="1600">
                <a:latin typeface="Gill Sans"/>
                <a:ea typeface="Gill Sans"/>
                <a:cs typeface="Gill Sans"/>
                <a:sym typeface="Gill Sans"/>
              </a:rPr>
              <a:t>PHP</a:t>
            </a:r>
            <a:r>
              <a:rPr i="1" lang="en" sz="1600">
                <a:latin typeface="Gill Sans"/>
                <a:ea typeface="Gill Sans"/>
                <a:cs typeface="Gill Sans"/>
                <a:sym typeface="Gill Sans"/>
              </a:rPr>
              <a:t> </a:t>
            </a:r>
            <a:endParaRPr sz="1600">
              <a:latin typeface="Gill Sans"/>
              <a:ea typeface="Gill Sans"/>
              <a:cs typeface="Gill Sans"/>
              <a:sym typeface="Gill Sans"/>
            </a:endParaRPr>
          </a:p>
          <a:p>
            <a:pPr indent="-270764" lvl="0" marL="365760" rtl="0" algn="l">
              <a:lnSpc>
                <a:spcPct val="100000"/>
              </a:lnSpc>
              <a:spcBef>
                <a:spcPts val="600"/>
              </a:spcBef>
              <a:spcAft>
                <a:spcPts val="0"/>
              </a:spcAft>
              <a:buClr>
                <a:srgbClr val="3891A7"/>
              </a:buClr>
              <a:buSzPts val="1240"/>
              <a:buFont typeface="Noto Sans Symbols"/>
              <a:buChar char="⚫"/>
            </a:pPr>
            <a:r>
              <a:rPr lang="en" sz="1600">
                <a:latin typeface="Gill Sans"/>
                <a:ea typeface="Gill Sans"/>
                <a:cs typeface="Gill Sans"/>
                <a:sym typeface="Gill Sans"/>
              </a:rPr>
              <a:t>www.hotscripts.com/category/</a:t>
            </a:r>
            <a:r>
              <a:rPr b="1" lang="en" sz="1600">
                <a:latin typeface="Gill Sans"/>
                <a:ea typeface="Gill Sans"/>
                <a:cs typeface="Gill Sans"/>
                <a:sym typeface="Gill Sans"/>
              </a:rPr>
              <a:t>php</a:t>
            </a:r>
            <a:r>
              <a:rPr lang="en" sz="1600">
                <a:latin typeface="Gill Sans"/>
                <a:ea typeface="Gill Sans"/>
                <a:cs typeface="Gill Sans"/>
                <a:sym typeface="Gill Sans"/>
              </a:rPr>
              <a:t>/</a:t>
            </a:r>
            <a:endParaRPr sz="1600">
              <a:latin typeface="Gill Sans"/>
              <a:ea typeface="Gill Sans"/>
              <a:cs typeface="Gill Sans"/>
              <a:sym typeface="Gill Sans"/>
            </a:endParaRPr>
          </a:p>
          <a:p>
            <a:pPr indent="-270764" lvl="0" marL="365760" rtl="0" algn="l">
              <a:lnSpc>
                <a:spcPct val="100000"/>
              </a:lnSpc>
              <a:spcBef>
                <a:spcPts val="600"/>
              </a:spcBef>
              <a:spcAft>
                <a:spcPts val="0"/>
              </a:spcAft>
              <a:buClr>
                <a:srgbClr val="3891A7"/>
              </a:buClr>
              <a:buSzPts val="1240"/>
              <a:buFont typeface="Noto Sans Symbols"/>
              <a:buChar char="⚫"/>
            </a:pPr>
            <a:r>
              <a:rPr lang="en" sz="1600">
                <a:latin typeface="Gill Sans"/>
                <a:ea typeface="Gill Sans"/>
                <a:cs typeface="Gill Sans"/>
                <a:sym typeface="Gill Sans"/>
              </a:rPr>
              <a:t>www.</a:t>
            </a:r>
            <a:r>
              <a:rPr b="1" lang="en" sz="1600">
                <a:latin typeface="Gill Sans"/>
                <a:ea typeface="Gill Sans"/>
                <a:cs typeface="Gill Sans"/>
                <a:sym typeface="Gill Sans"/>
              </a:rPr>
              <a:t>apache</a:t>
            </a:r>
            <a:r>
              <a:rPr lang="en" sz="1600">
                <a:latin typeface="Gill Sans"/>
                <a:ea typeface="Gill Sans"/>
                <a:cs typeface="Gill Sans"/>
                <a:sym typeface="Gill Sans"/>
              </a:rPr>
              <a:t>.org</a:t>
            </a:r>
            <a:endParaRPr sz="1600">
              <a:latin typeface="Gill Sans"/>
              <a:ea typeface="Gill Sans"/>
              <a:cs typeface="Gill Sans"/>
              <a:sym typeface="Gill Sans"/>
            </a:endParaRPr>
          </a:p>
          <a:p>
            <a:pPr indent="-270764" lvl="0" marL="365760" rtl="0" algn="l">
              <a:lnSpc>
                <a:spcPct val="100000"/>
              </a:lnSpc>
              <a:spcBef>
                <a:spcPts val="600"/>
              </a:spcBef>
              <a:spcAft>
                <a:spcPts val="0"/>
              </a:spcAft>
              <a:buClr>
                <a:srgbClr val="3891A7"/>
              </a:buClr>
              <a:buSzPts val="1240"/>
              <a:buFont typeface="Noto Sans Symbols"/>
              <a:buChar char="⚫"/>
            </a:pPr>
            <a:r>
              <a:rPr lang="en" sz="1600">
                <a:latin typeface="Gill Sans"/>
                <a:ea typeface="Gill Sans"/>
                <a:cs typeface="Gill Sans"/>
                <a:sym typeface="Gill Sans"/>
              </a:rPr>
              <a:t>www.</a:t>
            </a:r>
            <a:r>
              <a:rPr b="1" lang="en" sz="1600">
                <a:latin typeface="Gill Sans"/>
                <a:ea typeface="Gill Sans"/>
                <a:cs typeface="Gill Sans"/>
                <a:sym typeface="Gill Sans"/>
              </a:rPr>
              <a:t>mysql</a:t>
            </a:r>
            <a:r>
              <a:rPr lang="en" sz="1600">
                <a:latin typeface="Gill Sans"/>
                <a:ea typeface="Gill Sans"/>
                <a:cs typeface="Gill Sans"/>
                <a:sym typeface="Gill Sans"/>
              </a:rPr>
              <a:t>.com/click.php?e=35050 </a:t>
            </a:r>
            <a:endParaRPr sz="1600">
              <a:latin typeface="Gill Sans"/>
              <a:ea typeface="Gill Sans"/>
              <a:cs typeface="Gill Sans"/>
              <a:sym typeface="Gill Sans"/>
            </a:endParaRPr>
          </a:p>
          <a:p>
            <a:pPr indent="-283464" lvl="0" marL="365760" rtl="0" algn="l">
              <a:lnSpc>
                <a:spcPct val="100000"/>
              </a:lnSpc>
              <a:spcBef>
                <a:spcPts val="600"/>
              </a:spcBef>
              <a:spcAft>
                <a:spcPts val="0"/>
              </a:spcAft>
              <a:buClr>
                <a:schemeClr val="dk1"/>
              </a:buClr>
              <a:buSzPts val="2560"/>
              <a:buFont typeface="Arial"/>
              <a:buNone/>
            </a:pPr>
            <a:r>
              <a:t/>
            </a:r>
            <a:endParaRPr sz="3000">
              <a:latin typeface="Gill Sans"/>
              <a:ea typeface="Gill Sans"/>
              <a:cs typeface="Gill Sans"/>
              <a:sym typeface="Gill Sans"/>
            </a:endParaRPr>
          </a:p>
          <a:p>
            <a:pPr indent="0" lvl="0" marL="0" rtl="0" algn="l">
              <a:spcBef>
                <a:spcPts val="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46375" y="72025"/>
            <a:ext cx="3628200" cy="67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a:t>
            </a:r>
            <a:endParaRPr/>
          </a:p>
        </p:txBody>
      </p:sp>
      <p:sp>
        <p:nvSpPr>
          <p:cNvPr id="67" name="Google Shape;67;p14"/>
          <p:cNvSpPr txBox="1"/>
          <p:nvPr>
            <p:ph idx="1" type="subTitle"/>
          </p:nvPr>
        </p:nvSpPr>
        <p:spPr>
          <a:xfrm>
            <a:off x="137875" y="847698"/>
            <a:ext cx="4281300" cy="4028100"/>
          </a:xfrm>
          <a:prstGeom prst="rect">
            <a:avLst/>
          </a:prstGeom>
        </p:spPr>
        <p:txBody>
          <a:bodyPr anchorCtr="0" anchor="t" bIns="91425" lIns="91425" spcFirstLastPara="1" rIns="91425" wrap="square" tIns="91425">
            <a:noAutofit/>
          </a:bodyPr>
          <a:lstStyle/>
          <a:p>
            <a:pPr indent="-270764" lvl="0" marL="365760" rtl="0" algn="just">
              <a:spcBef>
                <a:spcPts val="0"/>
              </a:spcBef>
              <a:spcAft>
                <a:spcPts val="0"/>
              </a:spcAft>
              <a:buClr>
                <a:srgbClr val="3891A7"/>
              </a:buClr>
              <a:buSzPts val="1240"/>
              <a:buFont typeface="Noto Sans Symbols"/>
              <a:buChar char="⚫"/>
            </a:pPr>
            <a:r>
              <a:rPr b="1" lang="en" sz="1600">
                <a:latin typeface="Times New Roman"/>
                <a:ea typeface="Times New Roman"/>
                <a:cs typeface="Times New Roman"/>
                <a:sym typeface="Times New Roman"/>
              </a:rPr>
              <a:t>Scope of the Project</a:t>
            </a:r>
            <a:endParaRPr b="1" sz="1600">
              <a:latin typeface="Times New Roman"/>
              <a:ea typeface="Times New Roman"/>
              <a:cs typeface="Times New Roman"/>
              <a:sym typeface="Times New Roman"/>
            </a:endParaRPr>
          </a:p>
          <a:p>
            <a:pPr indent="0" lvl="0" marL="82296" marR="309880" rtl="0" algn="just">
              <a:lnSpc>
                <a:spcPct val="150000"/>
              </a:lnSpc>
              <a:spcBef>
                <a:spcPts val="1605"/>
              </a:spcBef>
              <a:spcAft>
                <a:spcPts val="0"/>
              </a:spcAft>
              <a:buClr>
                <a:schemeClr val="dk1"/>
              </a:buClr>
              <a:buSzPts val="1440"/>
              <a:buFont typeface="Arial"/>
              <a:buNone/>
            </a:pPr>
            <a:r>
              <a:rPr lang="en" sz="1600">
                <a:latin typeface="Gill Sans"/>
                <a:ea typeface="Gill Sans"/>
                <a:cs typeface="Gill Sans"/>
                <a:sym typeface="Gill Sans"/>
              </a:rPr>
              <a:t>The objective of this application is to develop a system that effectively manages the data related to the Blood Pressure monitoring. The purpose is to maintain a centralized database of all BP monitoring related information. The goal is to support various functions and processes necessary to manage the data efficiently.</a:t>
            </a:r>
            <a:endParaRPr sz="1900"/>
          </a:p>
        </p:txBody>
      </p:sp>
      <p:sp>
        <p:nvSpPr>
          <p:cNvPr id="68" name="Google Shape;68;p14"/>
          <p:cNvSpPr txBox="1"/>
          <p:nvPr/>
        </p:nvSpPr>
        <p:spPr>
          <a:xfrm>
            <a:off x="5326750" y="1320350"/>
            <a:ext cx="383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tg</a:t>
            </a:r>
            <a:endParaRPr>
              <a:solidFill>
                <a:srgbClr val="FFFF00"/>
              </a:solidFill>
              <a:latin typeface="Old Standard TT"/>
              <a:ea typeface="Old Standard TT"/>
              <a:cs typeface="Old Standard TT"/>
              <a:sym typeface="Old Standard TT"/>
            </a:endParaRPr>
          </a:p>
        </p:txBody>
      </p:sp>
      <p:sp>
        <p:nvSpPr>
          <p:cNvPr id="69" name="Google Shape;69;p14"/>
          <p:cNvSpPr txBox="1"/>
          <p:nvPr/>
        </p:nvSpPr>
        <p:spPr>
          <a:xfrm>
            <a:off x="5032525" y="750325"/>
            <a:ext cx="3541800" cy="3709500"/>
          </a:xfrm>
          <a:prstGeom prst="rect">
            <a:avLst/>
          </a:prstGeom>
          <a:noFill/>
          <a:ln>
            <a:noFill/>
          </a:ln>
        </p:spPr>
        <p:txBody>
          <a:bodyPr anchorCtr="0" anchor="t" bIns="91425" lIns="91425" spcFirstLastPara="1" rIns="91425" wrap="square" tIns="91425">
            <a:spAutoFit/>
          </a:bodyPr>
          <a:lstStyle/>
          <a:p>
            <a:pPr indent="-258064" lvl="0" marL="365760" marR="309880" rtl="0" algn="just">
              <a:lnSpc>
                <a:spcPct val="150000"/>
              </a:lnSpc>
              <a:spcBef>
                <a:spcPts val="600"/>
              </a:spcBef>
              <a:spcAft>
                <a:spcPts val="0"/>
              </a:spcAft>
              <a:buClr>
                <a:schemeClr val="lt1"/>
              </a:buClr>
              <a:buSzPts val="1040"/>
              <a:buFont typeface="Noto Sans Symbols"/>
              <a:buChar char="⚫"/>
            </a:pPr>
            <a:r>
              <a:rPr b="1" lang="en">
                <a:solidFill>
                  <a:schemeClr val="lt1"/>
                </a:solidFill>
                <a:latin typeface="Gill Sans"/>
                <a:ea typeface="Gill Sans"/>
                <a:cs typeface="Gill Sans"/>
                <a:sym typeface="Gill Sans"/>
              </a:rPr>
              <a:t>Existing System</a:t>
            </a:r>
            <a:endParaRPr>
              <a:solidFill>
                <a:schemeClr val="lt1"/>
              </a:solidFill>
              <a:latin typeface="Gill Sans"/>
              <a:ea typeface="Gill Sans"/>
              <a:cs typeface="Gill Sans"/>
              <a:sym typeface="Gill Sans"/>
            </a:endParaRPr>
          </a:p>
          <a:p>
            <a:pPr indent="0" lvl="0" marL="82296" marR="309880" rtl="0" algn="just">
              <a:lnSpc>
                <a:spcPct val="150000"/>
              </a:lnSpc>
              <a:spcBef>
                <a:spcPts val="600"/>
              </a:spcBef>
              <a:spcAft>
                <a:spcPts val="0"/>
              </a:spcAft>
              <a:buClr>
                <a:schemeClr val="dk1"/>
              </a:buClr>
              <a:buSzPts val="1440"/>
              <a:buFont typeface="Arial"/>
              <a:buNone/>
            </a:pPr>
            <a:r>
              <a:rPr lang="en">
                <a:solidFill>
                  <a:schemeClr val="lt1"/>
                </a:solidFill>
                <a:latin typeface="Gill Sans"/>
                <a:ea typeface="Gill Sans"/>
                <a:cs typeface="Gill Sans"/>
                <a:sym typeface="Gill Sans"/>
              </a:rPr>
              <a:t>This existing system is not providing secure registration and profile management of all the users properly. This system is not providing on-line Help. This system doesn’t provide tracking of users activities and their progress. This manual system gives us very less security for saving data and some data may be lost due to mismanagement.</a:t>
            </a:r>
            <a:endParaRPr sz="1000">
              <a:solidFill>
                <a:schemeClr val="lt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Technology                  used</a:t>
            </a:r>
            <a:endParaRPr/>
          </a:p>
        </p:txBody>
      </p:sp>
      <p:sp>
        <p:nvSpPr>
          <p:cNvPr id="75" name="Google Shape;75;p1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5326750" y="1320350"/>
            <a:ext cx="383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tg</a:t>
            </a:r>
            <a:endParaRPr>
              <a:solidFill>
                <a:srgbClr val="FFFF00"/>
              </a:solidFill>
              <a:latin typeface="Old Standard TT"/>
              <a:ea typeface="Old Standard TT"/>
              <a:cs typeface="Old Standard TT"/>
              <a:sym typeface="Old Standard TT"/>
            </a:endParaRPr>
          </a:p>
        </p:txBody>
      </p:sp>
      <p:sp>
        <p:nvSpPr>
          <p:cNvPr id="77" name="Google Shape;77;p15"/>
          <p:cNvSpPr txBox="1"/>
          <p:nvPr/>
        </p:nvSpPr>
        <p:spPr>
          <a:xfrm>
            <a:off x="5040625" y="617225"/>
            <a:ext cx="3541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lt2"/>
              </a:solidFill>
              <a:latin typeface="Old Standard TT"/>
              <a:ea typeface="Old Standard TT"/>
              <a:cs typeface="Old Standard TT"/>
              <a:sym typeface="Old Standard TT"/>
            </a:endParaRPr>
          </a:p>
        </p:txBody>
      </p:sp>
      <p:sp>
        <p:nvSpPr>
          <p:cNvPr id="78" name="Google Shape;78;p15"/>
          <p:cNvSpPr txBox="1"/>
          <p:nvPr/>
        </p:nvSpPr>
        <p:spPr>
          <a:xfrm>
            <a:off x="5187575" y="764175"/>
            <a:ext cx="3541800" cy="35094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chemeClr val="lt2"/>
              </a:buClr>
              <a:buSzPts val="3600"/>
              <a:buFont typeface="Old Standard TT"/>
              <a:buChar char="●"/>
            </a:pPr>
            <a:r>
              <a:rPr lang="en" sz="3600">
                <a:solidFill>
                  <a:schemeClr val="lt2"/>
                </a:solidFill>
                <a:latin typeface="Old Standard TT"/>
                <a:ea typeface="Old Standard TT"/>
                <a:cs typeface="Old Standard TT"/>
                <a:sym typeface="Old Standard TT"/>
              </a:rPr>
              <a:t>Html</a:t>
            </a:r>
            <a:endParaRPr sz="3600">
              <a:solidFill>
                <a:schemeClr val="lt2"/>
              </a:solidFill>
              <a:latin typeface="Old Standard TT"/>
              <a:ea typeface="Old Standard TT"/>
              <a:cs typeface="Old Standard TT"/>
              <a:sym typeface="Old Standard TT"/>
            </a:endParaRPr>
          </a:p>
          <a:p>
            <a:pPr indent="-457200" lvl="0" marL="457200" rtl="0" algn="l">
              <a:spcBef>
                <a:spcPts val="0"/>
              </a:spcBef>
              <a:spcAft>
                <a:spcPts val="0"/>
              </a:spcAft>
              <a:buClr>
                <a:schemeClr val="lt2"/>
              </a:buClr>
              <a:buSzPts val="3600"/>
              <a:buFont typeface="Old Standard TT"/>
              <a:buChar char="●"/>
            </a:pPr>
            <a:r>
              <a:rPr lang="en" sz="3600">
                <a:solidFill>
                  <a:schemeClr val="lt2"/>
                </a:solidFill>
                <a:latin typeface="Old Standard TT"/>
                <a:ea typeface="Old Standard TT"/>
                <a:cs typeface="Old Standard TT"/>
                <a:sym typeface="Old Standard TT"/>
              </a:rPr>
              <a:t>Css</a:t>
            </a:r>
            <a:endParaRPr sz="3600">
              <a:solidFill>
                <a:schemeClr val="lt2"/>
              </a:solidFill>
              <a:latin typeface="Old Standard TT"/>
              <a:ea typeface="Old Standard TT"/>
              <a:cs typeface="Old Standard TT"/>
              <a:sym typeface="Old Standard TT"/>
            </a:endParaRPr>
          </a:p>
          <a:p>
            <a:pPr indent="-457200" lvl="0" marL="457200" rtl="0" algn="l">
              <a:spcBef>
                <a:spcPts val="0"/>
              </a:spcBef>
              <a:spcAft>
                <a:spcPts val="0"/>
              </a:spcAft>
              <a:buClr>
                <a:schemeClr val="lt2"/>
              </a:buClr>
              <a:buSzPts val="3600"/>
              <a:buFont typeface="Old Standard TT"/>
              <a:buChar char="●"/>
            </a:pPr>
            <a:r>
              <a:rPr lang="en" sz="3600">
                <a:solidFill>
                  <a:schemeClr val="lt2"/>
                </a:solidFill>
                <a:latin typeface="Old Standard TT"/>
                <a:ea typeface="Old Standard TT"/>
                <a:cs typeface="Old Standard TT"/>
                <a:sym typeface="Old Standard TT"/>
              </a:rPr>
              <a:t>Php</a:t>
            </a:r>
            <a:endParaRPr sz="3600">
              <a:solidFill>
                <a:schemeClr val="lt2"/>
              </a:solidFill>
              <a:latin typeface="Old Standard TT"/>
              <a:ea typeface="Old Standard TT"/>
              <a:cs typeface="Old Standard TT"/>
              <a:sym typeface="Old Standard TT"/>
            </a:endParaRPr>
          </a:p>
          <a:p>
            <a:pPr indent="-457200" lvl="0" marL="457200" rtl="0" algn="l">
              <a:spcBef>
                <a:spcPts val="0"/>
              </a:spcBef>
              <a:spcAft>
                <a:spcPts val="0"/>
              </a:spcAft>
              <a:buClr>
                <a:schemeClr val="lt2"/>
              </a:buClr>
              <a:buSzPts val="3600"/>
              <a:buFont typeface="Old Standard TT"/>
              <a:buChar char="●"/>
            </a:pPr>
            <a:r>
              <a:rPr lang="en" sz="3600">
                <a:solidFill>
                  <a:schemeClr val="lt2"/>
                </a:solidFill>
                <a:latin typeface="Old Standard TT"/>
                <a:ea typeface="Old Standard TT"/>
                <a:cs typeface="Old Standard TT"/>
                <a:sym typeface="Old Standard TT"/>
              </a:rPr>
              <a:t>Javascript</a:t>
            </a:r>
            <a:endParaRPr sz="3600">
              <a:solidFill>
                <a:schemeClr val="lt2"/>
              </a:solidFill>
              <a:latin typeface="Old Standard TT"/>
              <a:ea typeface="Old Standard TT"/>
              <a:cs typeface="Old Standard TT"/>
              <a:sym typeface="Old Standard TT"/>
            </a:endParaRPr>
          </a:p>
          <a:p>
            <a:pPr indent="-457200" lvl="0" marL="457200" rtl="0" algn="l">
              <a:spcBef>
                <a:spcPts val="0"/>
              </a:spcBef>
              <a:spcAft>
                <a:spcPts val="0"/>
              </a:spcAft>
              <a:buClr>
                <a:schemeClr val="lt2"/>
              </a:buClr>
              <a:buSzPts val="3600"/>
              <a:buFont typeface="Old Standard TT"/>
              <a:buChar char="●"/>
            </a:pPr>
            <a:r>
              <a:rPr lang="en" sz="3600">
                <a:solidFill>
                  <a:schemeClr val="lt2"/>
                </a:solidFill>
                <a:latin typeface="Old Standard TT"/>
                <a:ea typeface="Old Standard TT"/>
                <a:cs typeface="Old Standard TT"/>
                <a:sym typeface="Old Standard TT"/>
              </a:rPr>
              <a:t>Jquery</a:t>
            </a:r>
            <a:endParaRPr sz="3600">
              <a:solidFill>
                <a:schemeClr val="lt2"/>
              </a:solidFill>
              <a:latin typeface="Old Standard TT"/>
              <a:ea typeface="Old Standard TT"/>
              <a:cs typeface="Old Standard TT"/>
              <a:sym typeface="Old Standard TT"/>
            </a:endParaRPr>
          </a:p>
          <a:p>
            <a:pPr indent="-457200" lvl="0" marL="457200" rtl="0" algn="l">
              <a:spcBef>
                <a:spcPts val="0"/>
              </a:spcBef>
              <a:spcAft>
                <a:spcPts val="0"/>
              </a:spcAft>
              <a:buClr>
                <a:schemeClr val="lt2"/>
              </a:buClr>
              <a:buSzPts val="3600"/>
              <a:buFont typeface="Old Standard TT"/>
              <a:buChar char="●"/>
            </a:pPr>
            <a:r>
              <a:rPr lang="en" sz="3600">
                <a:solidFill>
                  <a:schemeClr val="lt2"/>
                </a:solidFill>
                <a:latin typeface="Old Standard TT"/>
                <a:ea typeface="Old Standard TT"/>
                <a:cs typeface="Old Standard TT"/>
                <a:sym typeface="Old Standard TT"/>
              </a:rPr>
              <a:t>Bootstrap</a:t>
            </a:r>
            <a:endParaRPr sz="3600">
              <a:solidFill>
                <a:schemeClr val="lt2"/>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71275" y="1377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 </a:t>
            </a:r>
            <a:endParaRPr/>
          </a:p>
          <a:p>
            <a:pPr indent="0" lvl="0" marL="0" rtl="0" algn="l">
              <a:spcBef>
                <a:spcPts val="0"/>
              </a:spcBef>
              <a:spcAft>
                <a:spcPts val="0"/>
              </a:spcAft>
              <a:buNone/>
            </a:pPr>
            <a:r>
              <a:t/>
            </a:r>
            <a:endParaRPr/>
          </a:p>
        </p:txBody>
      </p:sp>
      <p:sp>
        <p:nvSpPr>
          <p:cNvPr id="84" name="Google Shape;84;p16"/>
          <p:cNvSpPr txBox="1"/>
          <p:nvPr>
            <p:ph idx="1" type="body"/>
          </p:nvPr>
        </p:nvSpPr>
        <p:spPr>
          <a:xfrm>
            <a:off x="271275" y="872450"/>
            <a:ext cx="7559100" cy="3643200"/>
          </a:xfrm>
          <a:prstGeom prst="rect">
            <a:avLst/>
          </a:prstGeom>
        </p:spPr>
        <p:txBody>
          <a:bodyPr anchorCtr="0" anchor="t" bIns="91425" lIns="91425" spcFirstLastPara="1" rIns="91425" wrap="square" tIns="91425">
            <a:noAutofit/>
          </a:bodyPr>
          <a:lstStyle/>
          <a:p>
            <a:pPr indent="-230632" lvl="0" marL="365760" rtl="0" algn="just">
              <a:lnSpc>
                <a:spcPct val="100000"/>
              </a:lnSpc>
              <a:spcBef>
                <a:spcPts val="0"/>
              </a:spcBef>
              <a:spcAft>
                <a:spcPts val="0"/>
              </a:spcAft>
              <a:buClr>
                <a:srgbClr val="3891A7"/>
              </a:buClr>
              <a:buSzPts val="960"/>
              <a:buFont typeface="Noto Sans Symbols"/>
              <a:buChar char="⚫"/>
            </a:pPr>
            <a:r>
              <a:rPr lang="en" sz="1600">
                <a:latin typeface="Gill Sans"/>
                <a:ea typeface="Gill Sans"/>
                <a:cs typeface="Gill Sans"/>
                <a:sym typeface="Gill Sans"/>
              </a:rPr>
              <a:t>The development of this new system contains the following activities, which try to automate the entire process keeping in the view of database integration approach. This system maintains user’s personal, and contact details. This system will provide </a:t>
            </a:r>
            <a:r>
              <a:rPr lang="en" sz="1600">
                <a:latin typeface="Gill Sans"/>
                <a:ea typeface="Gill Sans"/>
                <a:cs typeface="Gill Sans"/>
                <a:sym typeface="Gill Sans"/>
              </a:rPr>
              <a:t>online</a:t>
            </a:r>
            <a:r>
              <a:rPr lang="en" sz="1600">
                <a:latin typeface="Gill Sans"/>
                <a:ea typeface="Gill Sans"/>
                <a:cs typeface="Gill Sans"/>
                <a:sym typeface="Gill Sans"/>
              </a:rPr>
              <a:t> help and search capabilities. User friendliness is provided in the application with various controls provided by system rich user interface. Authentication is provided for this application only registered users can access. Blood pressure monitoring information files can be stored in centralized database which can be maintained by the system. This system provides the users to manage the blood pressure monitoring data systematically. This system basically lessens the manual work and improves the quality of maintaining records and other information related to the blood pressure monitoring. One of the solutions that we are going to discuss here to speed up the database response by using MySQL database and to reduce the time complexity by using multi-user environment. Multi-user environment reduces burden with effortless maintenance.</a:t>
            </a:r>
            <a:endParaRPr sz="1600">
              <a:latin typeface="Gill Sans"/>
              <a:ea typeface="Gill Sans"/>
              <a:cs typeface="Gill Sans"/>
              <a:sym typeface="Gill Sans"/>
            </a:endParaRPr>
          </a:p>
          <a:p>
            <a:pPr indent="-169672" lvl="0" marL="365760" rtl="0" algn="l">
              <a:lnSpc>
                <a:spcPct val="100000"/>
              </a:lnSpc>
              <a:spcBef>
                <a:spcPts val="600"/>
              </a:spcBef>
              <a:spcAft>
                <a:spcPts val="0"/>
              </a:spcAft>
              <a:buClr>
                <a:schemeClr val="dk1"/>
              </a:buClr>
              <a:buSzPts val="2560"/>
              <a:buFont typeface="Arial"/>
              <a:buNone/>
            </a:pPr>
            <a:r>
              <a:t/>
            </a:r>
            <a:endParaRPr sz="1600">
              <a:latin typeface="Gill Sans"/>
              <a:ea typeface="Gill Sans"/>
              <a:cs typeface="Gill Sans"/>
              <a:sym typeface="Gill Sans"/>
            </a:endParaRPr>
          </a:p>
          <a:p>
            <a:pPr indent="0" lvl="0" marL="0" rtl="0" algn="l">
              <a:spcBef>
                <a:spcPts val="0"/>
              </a:spcBef>
              <a:spcAft>
                <a:spcPts val="1600"/>
              </a:spcAft>
              <a:buNone/>
            </a:pPr>
            <a:r>
              <a:t/>
            </a:r>
            <a:endParaRPr sz="200">
              <a:solidFill>
                <a:srgbClr val="3F3F3F"/>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Modules </a:t>
            </a:r>
            <a:endParaRPr/>
          </a:p>
        </p:txBody>
      </p:sp>
      <p:sp>
        <p:nvSpPr>
          <p:cNvPr id="90" name="Google Shape;90;p17"/>
          <p:cNvSpPr txBox="1"/>
          <p:nvPr>
            <p:ph idx="1" type="body"/>
          </p:nvPr>
        </p:nvSpPr>
        <p:spPr>
          <a:xfrm>
            <a:off x="311700" y="1171675"/>
            <a:ext cx="8620200" cy="3397200"/>
          </a:xfrm>
          <a:prstGeom prst="rect">
            <a:avLst/>
          </a:prstGeom>
        </p:spPr>
        <p:txBody>
          <a:bodyPr anchorCtr="0" anchor="t" bIns="91425" lIns="91425" spcFirstLastPara="1" rIns="91425" wrap="square" tIns="91425">
            <a:noAutofit/>
          </a:bodyPr>
          <a:lstStyle/>
          <a:p>
            <a:pPr indent="-270764" lvl="0" marL="365760" rtl="0" algn="l">
              <a:lnSpc>
                <a:spcPct val="100000"/>
              </a:lnSpc>
              <a:spcBef>
                <a:spcPts val="0"/>
              </a:spcBef>
              <a:spcAft>
                <a:spcPts val="0"/>
              </a:spcAft>
              <a:buClr>
                <a:srgbClr val="3891A7"/>
              </a:buClr>
              <a:buSzPts val="1240"/>
              <a:buFont typeface="Noto Sans Symbols"/>
              <a:buChar char="⚫"/>
            </a:pPr>
            <a:r>
              <a:rPr lang="en" sz="1600">
                <a:latin typeface="Gill Sans"/>
                <a:ea typeface="Gill Sans"/>
                <a:cs typeface="Gill Sans"/>
                <a:sym typeface="Gill Sans"/>
              </a:rPr>
              <a:t>The system after careful analysis has been identified to be presented with the One module.</a:t>
            </a:r>
            <a:endParaRPr sz="1600">
              <a:latin typeface="Gill Sans"/>
              <a:ea typeface="Gill Sans"/>
              <a:cs typeface="Gill Sans"/>
              <a:sym typeface="Gill Sans"/>
            </a:endParaRPr>
          </a:p>
          <a:p>
            <a:pPr indent="-270764" lvl="0" marL="365760" rtl="0" algn="just">
              <a:spcBef>
                <a:spcPts val="600"/>
              </a:spcBef>
              <a:spcAft>
                <a:spcPts val="0"/>
              </a:spcAft>
              <a:buClr>
                <a:srgbClr val="3891A7"/>
              </a:buClr>
              <a:buSzPts val="1240"/>
              <a:buFont typeface="Noto Sans Symbols"/>
              <a:buChar char="⚫"/>
            </a:pPr>
            <a:r>
              <a:rPr lang="en" sz="1600">
                <a:latin typeface="Arial"/>
                <a:ea typeface="Arial"/>
                <a:cs typeface="Arial"/>
                <a:sym typeface="Arial"/>
              </a:rPr>
              <a:t>In this project we use PHP and MySQL database and it has one modules i.e. </a:t>
            </a:r>
            <a:endParaRPr sz="3000">
              <a:latin typeface="Gill Sans"/>
              <a:ea typeface="Gill Sans"/>
              <a:cs typeface="Gill Sans"/>
              <a:sym typeface="Gill Sans"/>
            </a:endParaRPr>
          </a:p>
          <a:p>
            <a:pPr indent="-270764" lvl="0" marL="365760" rtl="0" algn="just">
              <a:spcBef>
                <a:spcPts val="1600"/>
              </a:spcBef>
              <a:spcAft>
                <a:spcPts val="0"/>
              </a:spcAft>
              <a:buClr>
                <a:srgbClr val="3891A7"/>
              </a:buClr>
              <a:buSzPts val="1240"/>
              <a:buFont typeface="Noto Sans Symbols"/>
              <a:buChar char="⮚"/>
            </a:pPr>
            <a:r>
              <a:rPr lang="en" sz="1600">
                <a:latin typeface="Arial"/>
                <a:ea typeface="Arial"/>
                <a:cs typeface="Arial"/>
                <a:sym typeface="Arial"/>
              </a:rPr>
              <a:t>User</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892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Module </a:t>
            </a:r>
            <a:endParaRPr/>
          </a:p>
        </p:txBody>
      </p:sp>
      <p:sp>
        <p:nvSpPr>
          <p:cNvPr id="96" name="Google Shape;96;p18"/>
          <p:cNvSpPr txBox="1"/>
          <p:nvPr>
            <p:ph idx="1" type="body"/>
          </p:nvPr>
        </p:nvSpPr>
        <p:spPr>
          <a:xfrm>
            <a:off x="311700" y="1195725"/>
            <a:ext cx="8520600" cy="3283800"/>
          </a:xfrm>
          <a:prstGeom prst="rect">
            <a:avLst/>
          </a:prstGeom>
        </p:spPr>
        <p:txBody>
          <a:bodyPr anchorCtr="0" anchor="t" bIns="91425" lIns="91425" spcFirstLastPara="1" rIns="91425" wrap="square" tIns="91425">
            <a:noAutofit/>
          </a:bodyPr>
          <a:lstStyle/>
          <a:p>
            <a:pPr indent="-245364" lvl="0" marL="365760" rtl="0" algn="l">
              <a:lnSpc>
                <a:spcPct val="100000"/>
              </a:lnSpc>
              <a:spcBef>
                <a:spcPts val="0"/>
              </a:spcBef>
              <a:spcAft>
                <a:spcPts val="0"/>
              </a:spcAft>
              <a:buClr>
                <a:srgbClr val="3891A7"/>
              </a:buClr>
              <a:buSzPts val="1000"/>
              <a:buFont typeface="Noto Sans Symbols"/>
              <a:buChar char="⚫"/>
            </a:pPr>
            <a:r>
              <a:rPr b="1" lang="en">
                <a:latin typeface="Gill Sans"/>
                <a:ea typeface="Gill Sans"/>
                <a:cs typeface="Gill Sans"/>
                <a:sym typeface="Gill Sans"/>
              </a:rPr>
              <a:t>User Registration: </a:t>
            </a:r>
            <a:r>
              <a:rPr lang="en">
                <a:latin typeface="Gill Sans"/>
                <a:ea typeface="Gill Sans"/>
                <a:cs typeface="Gill Sans"/>
                <a:sym typeface="Gill Sans"/>
              </a:rPr>
              <a:t>In this section, the user can register himself. A one-time registration is required for every user. </a:t>
            </a:r>
            <a:endParaRPr>
              <a:latin typeface="Gill Sans"/>
              <a:ea typeface="Gill Sans"/>
              <a:cs typeface="Gill Sans"/>
              <a:sym typeface="Gill Sans"/>
            </a:endParaRPr>
          </a:p>
          <a:p>
            <a:pPr indent="-245364" lvl="0" marL="365760" rtl="0" algn="l">
              <a:lnSpc>
                <a:spcPct val="100000"/>
              </a:lnSpc>
              <a:spcBef>
                <a:spcPts val="600"/>
              </a:spcBef>
              <a:spcAft>
                <a:spcPts val="0"/>
              </a:spcAft>
              <a:buClr>
                <a:srgbClr val="3891A7"/>
              </a:buClr>
              <a:buSzPts val="1160"/>
              <a:buFont typeface="Noto Sans Symbols"/>
              <a:buChar char="⚫"/>
            </a:pPr>
            <a:r>
              <a:rPr b="1" lang="en" sz="1600">
                <a:latin typeface="Gill Sans"/>
                <a:ea typeface="Gill Sans"/>
                <a:cs typeface="Gill Sans"/>
                <a:sym typeface="Gill Sans"/>
              </a:rPr>
              <a:t>User login: </a:t>
            </a:r>
            <a:r>
              <a:rPr lang="en" sz="1600">
                <a:latin typeface="Gill Sans"/>
                <a:ea typeface="Gill Sans"/>
                <a:cs typeface="Gill Sans"/>
                <a:sym typeface="Gill Sans"/>
              </a:rPr>
              <a:t>In this section, users can log in with a valid email id and password.</a:t>
            </a:r>
            <a:endParaRPr sz="1600">
              <a:latin typeface="Gill Sans"/>
              <a:ea typeface="Gill Sans"/>
              <a:cs typeface="Gill Sans"/>
              <a:sym typeface="Gill Sans"/>
            </a:endParaRPr>
          </a:p>
          <a:p>
            <a:pPr indent="-245364" lvl="0" marL="365760" rtl="0" algn="l">
              <a:lnSpc>
                <a:spcPct val="100000"/>
              </a:lnSpc>
              <a:spcBef>
                <a:spcPts val="600"/>
              </a:spcBef>
              <a:spcAft>
                <a:spcPts val="0"/>
              </a:spcAft>
              <a:buClr>
                <a:srgbClr val="3891A7"/>
              </a:buClr>
              <a:buSzPts val="1160"/>
              <a:buFont typeface="Noto Sans Symbols"/>
              <a:buChar char="⚫"/>
            </a:pPr>
            <a:r>
              <a:rPr b="1" lang="en" sz="1600">
                <a:latin typeface="Gill Sans"/>
                <a:ea typeface="Gill Sans"/>
                <a:cs typeface="Gill Sans"/>
                <a:sym typeface="Gill Sans"/>
              </a:rPr>
              <a:t>Dashboard: </a:t>
            </a:r>
            <a:r>
              <a:rPr lang="en" sz="1600">
                <a:latin typeface="Gill Sans"/>
                <a:ea typeface="Gill Sans"/>
                <a:cs typeface="Gill Sans"/>
                <a:sym typeface="Gill Sans"/>
              </a:rPr>
              <a:t>In this section, the User can view the total listed family members and total BP records count.</a:t>
            </a:r>
            <a:endParaRPr sz="1600">
              <a:latin typeface="Gill Sans"/>
              <a:ea typeface="Gill Sans"/>
              <a:cs typeface="Gill Sans"/>
              <a:sym typeface="Gill Sans"/>
            </a:endParaRPr>
          </a:p>
          <a:p>
            <a:pPr indent="-245364" lvl="0" marL="365760" rtl="0" algn="l">
              <a:lnSpc>
                <a:spcPct val="100000"/>
              </a:lnSpc>
              <a:spcBef>
                <a:spcPts val="600"/>
              </a:spcBef>
              <a:spcAft>
                <a:spcPts val="0"/>
              </a:spcAft>
              <a:buClr>
                <a:srgbClr val="3891A7"/>
              </a:buClr>
              <a:buSzPts val="1160"/>
              <a:buFont typeface="Noto Sans Symbols"/>
              <a:buChar char="⚫"/>
            </a:pPr>
            <a:r>
              <a:rPr b="1" lang="en" sz="1600">
                <a:latin typeface="Gill Sans"/>
                <a:ea typeface="Gill Sans"/>
                <a:cs typeface="Gill Sans"/>
                <a:sym typeface="Gill Sans"/>
              </a:rPr>
              <a:t>Family Members:</a:t>
            </a:r>
            <a:r>
              <a:rPr lang="en" sz="1600">
                <a:latin typeface="Gill Sans"/>
                <a:ea typeface="Gill Sans"/>
                <a:cs typeface="Gill Sans"/>
                <a:sym typeface="Gill Sans"/>
              </a:rPr>
              <a:t> In this section, the user can add, edit and delete the family members.</a:t>
            </a:r>
            <a:endParaRPr sz="1600">
              <a:latin typeface="Gill Sans"/>
              <a:ea typeface="Gill Sans"/>
              <a:cs typeface="Gill Sans"/>
              <a:sym typeface="Gill Sans"/>
            </a:endParaRPr>
          </a:p>
          <a:p>
            <a:pPr indent="-245364" lvl="0" marL="365760" rtl="0" algn="l">
              <a:lnSpc>
                <a:spcPct val="100000"/>
              </a:lnSpc>
              <a:spcBef>
                <a:spcPts val="600"/>
              </a:spcBef>
              <a:spcAft>
                <a:spcPts val="0"/>
              </a:spcAft>
              <a:buClr>
                <a:srgbClr val="3891A7"/>
              </a:buClr>
              <a:buSzPts val="1160"/>
              <a:buFont typeface="Noto Sans Symbols"/>
              <a:buChar char="⚫"/>
            </a:pPr>
            <a:r>
              <a:rPr b="1" lang="en" sz="1600">
                <a:latin typeface="Gill Sans"/>
                <a:ea typeface="Gill Sans"/>
                <a:cs typeface="Gill Sans"/>
                <a:sym typeface="Gill Sans"/>
              </a:rPr>
              <a:t>BP:</a:t>
            </a:r>
            <a:r>
              <a:rPr lang="en" sz="1600">
                <a:latin typeface="Gill Sans"/>
                <a:ea typeface="Gill Sans"/>
                <a:cs typeface="Gill Sans"/>
                <a:sym typeface="Gill Sans"/>
              </a:rPr>
              <a:t> In this section, the user can add, edit and delete the family member BP details. </a:t>
            </a:r>
            <a:endParaRPr sz="1600">
              <a:latin typeface="Gill Sans"/>
              <a:ea typeface="Gill Sans"/>
              <a:cs typeface="Gill Sans"/>
              <a:sym typeface="Gill Sans"/>
            </a:endParaRPr>
          </a:p>
          <a:p>
            <a:pPr indent="-245364" lvl="0" marL="365760" rtl="0" algn="l">
              <a:lnSpc>
                <a:spcPct val="100000"/>
              </a:lnSpc>
              <a:spcBef>
                <a:spcPts val="600"/>
              </a:spcBef>
              <a:spcAft>
                <a:spcPts val="0"/>
              </a:spcAft>
              <a:buClr>
                <a:srgbClr val="3891A7"/>
              </a:buClr>
              <a:buSzPts val="1160"/>
              <a:buFont typeface="Noto Sans Symbols"/>
              <a:buChar char="⚫"/>
            </a:pPr>
            <a:r>
              <a:rPr b="1" lang="en" sz="1600">
                <a:latin typeface="Gill Sans"/>
                <a:ea typeface="Gill Sans"/>
                <a:cs typeface="Gill Sans"/>
                <a:sym typeface="Gill Sans"/>
              </a:rPr>
              <a:t>Reports: </a:t>
            </a:r>
            <a:r>
              <a:rPr lang="en" sz="1600">
                <a:latin typeface="Gill Sans"/>
                <a:ea typeface="Gill Sans"/>
                <a:cs typeface="Gill Sans"/>
                <a:sym typeface="Gill Sans"/>
              </a:rPr>
              <a:t>In this section, the User can generate the b/w dated report of a particular family member.</a:t>
            </a:r>
            <a:endParaRPr sz="1600">
              <a:latin typeface="Gill Sans"/>
              <a:ea typeface="Gill Sans"/>
              <a:cs typeface="Gill Sans"/>
              <a:sym typeface="Gill Sans"/>
            </a:endParaRPr>
          </a:p>
          <a:p>
            <a:pPr indent="-245364" lvl="0" marL="365760" rtl="0" algn="l">
              <a:lnSpc>
                <a:spcPct val="100000"/>
              </a:lnSpc>
              <a:spcBef>
                <a:spcPts val="600"/>
              </a:spcBef>
              <a:spcAft>
                <a:spcPts val="0"/>
              </a:spcAft>
              <a:buClr>
                <a:srgbClr val="3891A7"/>
              </a:buClr>
              <a:buSzPts val="1160"/>
              <a:buFont typeface="Noto Sans Symbols"/>
              <a:buChar char="⚫"/>
            </a:pPr>
            <a:r>
              <a:rPr lang="en" sz="1600">
                <a:latin typeface="Gill Sans"/>
                <a:ea typeface="Gill Sans"/>
                <a:cs typeface="Gill Sans"/>
                <a:sym typeface="Gill Sans"/>
              </a:rPr>
              <a:t>User can also update their profile, change their password and recover their password.</a:t>
            </a:r>
            <a:endParaRPr sz="1600">
              <a:latin typeface="Gill Sans"/>
              <a:ea typeface="Gill Sans"/>
              <a:cs typeface="Gill Sans"/>
              <a:sym typeface="Gill Sans"/>
            </a:endParaRPr>
          </a:p>
          <a:p>
            <a:pPr indent="0" lvl="0" marL="82296" rtl="0" algn="just">
              <a:lnSpc>
                <a:spcPct val="150000"/>
              </a:lnSpc>
              <a:spcBef>
                <a:spcPts val="600"/>
              </a:spcBef>
              <a:spcAft>
                <a:spcPts val="0"/>
              </a:spcAft>
              <a:buClr>
                <a:schemeClr val="dk1"/>
              </a:buClr>
              <a:buSzPts val="480"/>
              <a:buFont typeface="Arial"/>
              <a:buNone/>
            </a:pPr>
            <a:br>
              <a:rPr lang="en" sz="100">
                <a:latin typeface="Calibri"/>
                <a:ea typeface="Calibri"/>
                <a:cs typeface="Calibri"/>
                <a:sym typeface="Calibri"/>
              </a:rPr>
            </a:br>
            <a:endParaRPr sz="300">
              <a:latin typeface="Gill Sans"/>
              <a:ea typeface="Gill Sans"/>
              <a:cs typeface="Gill Sans"/>
              <a:sym typeface="Gill Sans"/>
            </a:endParaRPr>
          </a:p>
          <a:p>
            <a:pPr indent="0" lvl="0" marL="0" rtl="0" algn="l">
              <a:spcBef>
                <a:spcPts val="0"/>
              </a:spcBef>
              <a:spcAft>
                <a:spcPts val="160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568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r>
              <a:rPr lang="en"/>
              <a:t> &amp; System Testing </a:t>
            </a:r>
            <a:endParaRPr/>
          </a:p>
        </p:txBody>
      </p:sp>
      <p:sp>
        <p:nvSpPr>
          <p:cNvPr id="102" name="Google Shape;102;p19"/>
          <p:cNvSpPr txBox="1"/>
          <p:nvPr>
            <p:ph idx="1" type="body"/>
          </p:nvPr>
        </p:nvSpPr>
        <p:spPr>
          <a:xfrm>
            <a:off x="311700" y="783700"/>
            <a:ext cx="8520600" cy="3785100"/>
          </a:xfrm>
          <a:prstGeom prst="rect">
            <a:avLst/>
          </a:prstGeom>
        </p:spPr>
        <p:txBody>
          <a:bodyPr anchorCtr="0" anchor="t" bIns="91425" lIns="91425" spcFirstLastPara="1" rIns="91425" wrap="square" tIns="91425">
            <a:noAutofit/>
          </a:bodyPr>
          <a:lstStyle/>
          <a:p>
            <a:pPr indent="-230632" lvl="0" marL="365760" rtl="0" algn="l">
              <a:lnSpc>
                <a:spcPct val="100000"/>
              </a:lnSpc>
              <a:spcBef>
                <a:spcPts val="0"/>
              </a:spcBef>
              <a:spcAft>
                <a:spcPts val="0"/>
              </a:spcAft>
              <a:buClr>
                <a:srgbClr val="3891A7"/>
              </a:buClr>
              <a:buSzPts val="960"/>
              <a:buFont typeface="Noto Sans Symbols"/>
              <a:buChar char="⚫"/>
            </a:pPr>
            <a:r>
              <a:rPr lang="en" sz="1600">
                <a:latin typeface="Gill Sans"/>
                <a:ea typeface="Gill Sans"/>
                <a:cs typeface="Gill Sans"/>
                <a:sym typeface="Gill Sans"/>
              </a:rPr>
              <a:t>After all phase have been perfectly done, the system will be implemented to the server and the system can be used.</a:t>
            </a:r>
            <a:endParaRPr sz="1600">
              <a:latin typeface="Gill Sans"/>
              <a:ea typeface="Gill Sans"/>
              <a:cs typeface="Gill Sans"/>
              <a:sym typeface="Gill Sans"/>
            </a:endParaRPr>
          </a:p>
          <a:p>
            <a:pPr indent="-169672" lvl="0" marL="365760" rtl="0" algn="l">
              <a:lnSpc>
                <a:spcPct val="100000"/>
              </a:lnSpc>
              <a:spcBef>
                <a:spcPts val="600"/>
              </a:spcBef>
              <a:spcAft>
                <a:spcPts val="0"/>
              </a:spcAft>
              <a:buClr>
                <a:schemeClr val="dk1"/>
              </a:buClr>
              <a:buSzPts val="2560"/>
              <a:buFont typeface="Arial"/>
              <a:buNone/>
            </a:pPr>
            <a:r>
              <a:t/>
            </a:r>
            <a:endParaRPr sz="1600">
              <a:latin typeface="Gill Sans"/>
              <a:ea typeface="Gill Sans"/>
              <a:cs typeface="Gill Sans"/>
              <a:sym typeface="Gill Sans"/>
            </a:endParaRPr>
          </a:p>
          <a:p>
            <a:pPr indent="-283464" lvl="0" marL="365760" rtl="0" algn="l">
              <a:lnSpc>
                <a:spcPct val="100000"/>
              </a:lnSpc>
              <a:spcBef>
                <a:spcPts val="600"/>
              </a:spcBef>
              <a:spcAft>
                <a:spcPts val="0"/>
              </a:spcAft>
              <a:buClr>
                <a:schemeClr val="dk1"/>
              </a:buClr>
              <a:buSzPts val="2560"/>
              <a:buFont typeface="Arial"/>
              <a:buNone/>
            </a:pPr>
            <a:r>
              <a:rPr b="1" lang="en" sz="1600" u="sng">
                <a:latin typeface="Gill Sans"/>
                <a:ea typeface="Gill Sans"/>
                <a:cs typeface="Gill Sans"/>
                <a:sym typeface="Gill Sans"/>
              </a:rPr>
              <a:t>System Testing</a:t>
            </a:r>
            <a:endParaRPr sz="1600">
              <a:latin typeface="Gill Sans"/>
              <a:ea typeface="Gill Sans"/>
              <a:cs typeface="Gill Sans"/>
              <a:sym typeface="Gill Sans"/>
            </a:endParaRPr>
          </a:p>
          <a:p>
            <a:pPr indent="-283464" lvl="0" marL="365760" rtl="0" algn="l">
              <a:lnSpc>
                <a:spcPct val="100000"/>
              </a:lnSpc>
              <a:spcBef>
                <a:spcPts val="600"/>
              </a:spcBef>
              <a:spcAft>
                <a:spcPts val="0"/>
              </a:spcAft>
              <a:buClr>
                <a:schemeClr val="dk1"/>
              </a:buClr>
              <a:buSzPts val="2560"/>
              <a:buFont typeface="Arial"/>
              <a:buNone/>
            </a:pPr>
            <a:r>
              <a:t/>
            </a:r>
            <a:endParaRPr sz="1600">
              <a:latin typeface="Gill Sans"/>
              <a:ea typeface="Gill Sans"/>
              <a:cs typeface="Gill Sans"/>
              <a:sym typeface="Gill Sans"/>
            </a:endParaRPr>
          </a:p>
          <a:p>
            <a:pPr indent="-230632" lvl="0" marL="365760" rtl="0" algn="l">
              <a:lnSpc>
                <a:spcPct val="100000"/>
              </a:lnSpc>
              <a:spcBef>
                <a:spcPts val="600"/>
              </a:spcBef>
              <a:spcAft>
                <a:spcPts val="0"/>
              </a:spcAft>
              <a:buClr>
                <a:srgbClr val="3891A7"/>
              </a:buClr>
              <a:buSzPts val="960"/>
              <a:buFont typeface="Noto Sans Symbols"/>
              <a:buChar char="⚫"/>
            </a:pPr>
            <a:r>
              <a:rPr lang="en" sz="1600">
                <a:latin typeface="Gill Sans"/>
                <a:ea typeface="Gill Sans"/>
                <a:cs typeface="Gill Sans"/>
                <a:sym typeface="Gill Sans"/>
              </a:rPr>
              <a:t>The goal of the system testing process was to determine all faults in our project .The program was subjected to a set of test inputs and many explanations were made and based on these explanations it will be decided whether the program behaves as expected or not. Our Project went through two levels of testing</a:t>
            </a:r>
            <a:endParaRPr sz="1600">
              <a:latin typeface="Gill Sans"/>
              <a:ea typeface="Gill Sans"/>
              <a:cs typeface="Gill Sans"/>
              <a:sym typeface="Gill Sans"/>
            </a:endParaRPr>
          </a:p>
          <a:p>
            <a:pPr indent="-169672" lvl="0" marL="365760" rtl="0" algn="l">
              <a:lnSpc>
                <a:spcPct val="100000"/>
              </a:lnSpc>
              <a:spcBef>
                <a:spcPts val="600"/>
              </a:spcBef>
              <a:spcAft>
                <a:spcPts val="0"/>
              </a:spcAft>
              <a:buClr>
                <a:schemeClr val="dk1"/>
              </a:buClr>
              <a:buSzPts val="2560"/>
              <a:buFont typeface="Noto Sans Symbols"/>
              <a:buNone/>
            </a:pPr>
            <a:r>
              <a:t/>
            </a:r>
            <a:endParaRPr sz="1600">
              <a:latin typeface="Gill Sans"/>
              <a:ea typeface="Gill Sans"/>
              <a:cs typeface="Gill Sans"/>
              <a:sym typeface="Gill Sans"/>
            </a:endParaRPr>
          </a:p>
          <a:p>
            <a:pPr indent="-230632" lvl="0" marL="365760" rtl="0" algn="l">
              <a:lnSpc>
                <a:spcPct val="100000"/>
              </a:lnSpc>
              <a:spcBef>
                <a:spcPts val="600"/>
              </a:spcBef>
              <a:spcAft>
                <a:spcPts val="0"/>
              </a:spcAft>
              <a:buClr>
                <a:srgbClr val="3891A7"/>
              </a:buClr>
              <a:buSzPts val="960"/>
              <a:buFont typeface="Noto Sans Symbols"/>
              <a:buChar char="❑"/>
            </a:pPr>
            <a:r>
              <a:rPr lang="en" sz="1600">
                <a:latin typeface="Gill Sans"/>
                <a:ea typeface="Gill Sans"/>
                <a:cs typeface="Gill Sans"/>
                <a:sym typeface="Gill Sans"/>
              </a:rPr>
              <a:t>Unit testing</a:t>
            </a:r>
            <a:endParaRPr sz="1600">
              <a:latin typeface="Gill Sans"/>
              <a:ea typeface="Gill Sans"/>
              <a:cs typeface="Gill Sans"/>
              <a:sym typeface="Gill Sans"/>
            </a:endParaRPr>
          </a:p>
          <a:p>
            <a:pPr indent="-230632" lvl="0" marL="365760" rtl="0" algn="l">
              <a:lnSpc>
                <a:spcPct val="100000"/>
              </a:lnSpc>
              <a:spcBef>
                <a:spcPts val="600"/>
              </a:spcBef>
              <a:spcAft>
                <a:spcPts val="0"/>
              </a:spcAft>
              <a:buClr>
                <a:srgbClr val="3891A7"/>
              </a:buClr>
              <a:buSzPts val="960"/>
              <a:buFont typeface="Noto Sans Symbols"/>
              <a:buChar char="❑"/>
            </a:pPr>
            <a:r>
              <a:rPr lang="en" sz="1600">
                <a:latin typeface="Gill Sans"/>
                <a:ea typeface="Gill Sans"/>
                <a:cs typeface="Gill Sans"/>
                <a:sym typeface="Gill Sans"/>
              </a:rPr>
              <a:t>Integration testing</a:t>
            </a:r>
            <a:endParaRPr sz="1600">
              <a:latin typeface="Gill Sans"/>
              <a:ea typeface="Gill Sans"/>
              <a:cs typeface="Gill Sans"/>
              <a:sym typeface="Gill Sans"/>
            </a:endParaRPr>
          </a:p>
          <a:p>
            <a:pPr indent="-169672" lvl="0" marL="365760" rtl="0" algn="l">
              <a:lnSpc>
                <a:spcPct val="100000"/>
              </a:lnSpc>
              <a:spcBef>
                <a:spcPts val="600"/>
              </a:spcBef>
              <a:spcAft>
                <a:spcPts val="0"/>
              </a:spcAft>
              <a:buClr>
                <a:schemeClr val="dk1"/>
              </a:buClr>
              <a:buSzPts val="2560"/>
              <a:buFont typeface="Arial"/>
              <a:buNone/>
            </a:pPr>
            <a:r>
              <a:t/>
            </a:r>
            <a:endParaRPr sz="1600">
              <a:latin typeface="Gill Sans"/>
              <a:ea typeface="Gill Sans"/>
              <a:cs typeface="Gill Sans"/>
              <a:sym typeface="Gill Sans"/>
            </a:endParaRPr>
          </a:p>
          <a:p>
            <a:pPr indent="0" lvl="0" marL="0" rtl="0" algn="l">
              <a:spcBef>
                <a:spcPts val="0"/>
              </a:spcBef>
              <a:spcAft>
                <a:spcPts val="1600"/>
              </a:spcAft>
              <a:buNone/>
            </a:pPr>
            <a:r>
              <a:t/>
            </a:r>
            <a:endParaRPr sz="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0"/>
          <p:cNvPicPr preferRelativeResize="0"/>
          <p:nvPr/>
        </p:nvPicPr>
        <p:blipFill rotWithShape="1">
          <a:blip r:embed="rId3">
            <a:alphaModFix/>
          </a:blip>
          <a:srcRect b="0" l="0" r="0" t="0"/>
          <a:stretch/>
        </p:blipFill>
        <p:spPr>
          <a:xfrm>
            <a:off x="663825" y="108852"/>
            <a:ext cx="6984776" cy="4881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1"/>
          <p:cNvPicPr preferRelativeResize="0"/>
          <p:nvPr/>
        </p:nvPicPr>
        <p:blipFill rotWithShape="1">
          <a:blip r:embed="rId3">
            <a:alphaModFix/>
          </a:blip>
          <a:srcRect b="0" l="0" r="0" t="0"/>
          <a:stretch/>
        </p:blipFill>
        <p:spPr>
          <a:xfrm>
            <a:off x="1736800" y="35025"/>
            <a:ext cx="5670399" cy="2325700"/>
          </a:xfrm>
          <a:prstGeom prst="rect">
            <a:avLst/>
          </a:prstGeom>
          <a:noFill/>
          <a:ln>
            <a:noFill/>
          </a:ln>
        </p:spPr>
      </p:pic>
      <p:pic>
        <p:nvPicPr>
          <p:cNvPr id="113" name="Google Shape;113;p21"/>
          <p:cNvPicPr preferRelativeResize="0"/>
          <p:nvPr/>
        </p:nvPicPr>
        <p:blipFill rotWithShape="1">
          <a:blip r:embed="rId4">
            <a:alphaModFix/>
          </a:blip>
          <a:srcRect b="0" l="0" r="0" t="0"/>
          <a:stretch/>
        </p:blipFill>
        <p:spPr>
          <a:xfrm>
            <a:off x="1589825" y="2476250"/>
            <a:ext cx="6032725" cy="2512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