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10/9/2024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3219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7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1392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79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10/9/2024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751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586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949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40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194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10/9/2024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960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10/9/2024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245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10/9/2024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65604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9" r:id="rId5"/>
    <p:sldLayoutId id="2147483714"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97DF2-9811-5268-D423-1E38BE26CFF1}"/>
              </a:ext>
            </a:extLst>
          </p:cNvPr>
          <p:cNvPicPr>
            <a:picLocks noChangeAspect="1"/>
          </p:cNvPicPr>
          <p:nvPr/>
        </p:nvPicPr>
        <p:blipFill>
          <a:blip r:embed="rId2"/>
          <a:srcRect t="2968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BBE088AD-1765-C0E3-FEDF-C10876760272}"/>
              </a:ext>
            </a:extLst>
          </p:cNvPr>
          <p:cNvSpPr>
            <a:spLocks noGrp="1"/>
          </p:cNvSpPr>
          <p:nvPr>
            <p:ph type="ctrTitle"/>
          </p:nvPr>
        </p:nvSpPr>
        <p:spPr>
          <a:xfrm>
            <a:off x="1578316" y="1348844"/>
            <a:ext cx="5409468" cy="3042706"/>
          </a:xfrm>
        </p:spPr>
        <p:txBody>
          <a:bodyPr>
            <a:normAutofit/>
          </a:bodyPr>
          <a:lstStyle/>
          <a:p>
            <a:r>
              <a:rPr lang="en-IN" sz="6000">
                <a:solidFill>
                  <a:schemeClr val="tx1"/>
                </a:solidFill>
              </a:rPr>
              <a:t>AIRBNB CASE STUDY</a:t>
            </a:r>
          </a:p>
        </p:txBody>
      </p:sp>
      <p:sp>
        <p:nvSpPr>
          <p:cNvPr id="3" name="Subtitle 2">
            <a:extLst>
              <a:ext uri="{FF2B5EF4-FFF2-40B4-BE49-F238E27FC236}">
                <a16:creationId xmlns:a16="http://schemas.microsoft.com/office/drawing/2014/main" id="{54FDE6E0-9138-A31E-9155-C80C438D660E}"/>
              </a:ext>
            </a:extLst>
          </p:cNvPr>
          <p:cNvSpPr>
            <a:spLocks noGrp="1"/>
          </p:cNvSpPr>
          <p:nvPr>
            <p:ph type="subTitle" idx="1"/>
          </p:nvPr>
        </p:nvSpPr>
        <p:spPr>
          <a:xfrm>
            <a:off x="1179498" y="4391550"/>
            <a:ext cx="6207104" cy="1933050"/>
          </a:xfrm>
        </p:spPr>
        <p:txBody>
          <a:bodyPr>
            <a:normAutofit/>
          </a:bodyPr>
          <a:lstStyle/>
          <a:p>
            <a:pPr>
              <a:lnSpc>
                <a:spcPct val="100000"/>
              </a:lnSpc>
              <a:spcAft>
                <a:spcPts val="600"/>
              </a:spcAft>
            </a:pPr>
            <a:r>
              <a:rPr lang="en-US" sz="1600" dirty="0">
                <a:solidFill>
                  <a:schemeClr val="tx1"/>
                </a:solidFill>
              </a:rPr>
              <a:t>“</a:t>
            </a:r>
            <a:r>
              <a:rPr lang="en-US" sz="1600" dirty="0" err="1">
                <a:solidFill>
                  <a:schemeClr val="tx1"/>
                </a:solidFill>
              </a:rPr>
              <a:t>Analysing</a:t>
            </a:r>
            <a:r>
              <a:rPr lang="en-US" sz="1600" dirty="0">
                <a:solidFill>
                  <a:schemeClr val="tx1"/>
                </a:solidFill>
              </a:rPr>
              <a:t> Airbnb data to uncover trends in bookings </a:t>
            </a:r>
          </a:p>
          <a:p>
            <a:pPr>
              <a:lnSpc>
                <a:spcPct val="100000"/>
              </a:lnSpc>
              <a:spcAft>
                <a:spcPts val="600"/>
              </a:spcAft>
            </a:pPr>
            <a:r>
              <a:rPr lang="en-US" sz="1600" dirty="0">
                <a:solidFill>
                  <a:schemeClr val="tx1"/>
                </a:solidFill>
              </a:rPr>
              <a:t>and customer preferences” </a:t>
            </a:r>
          </a:p>
          <a:p>
            <a:pPr>
              <a:lnSpc>
                <a:spcPct val="100000"/>
              </a:lnSpc>
              <a:spcAft>
                <a:spcPts val="600"/>
              </a:spcAft>
            </a:pPr>
            <a:r>
              <a:rPr lang="en-US" sz="1600" b="1" dirty="0">
                <a:solidFill>
                  <a:schemeClr val="tx1"/>
                </a:solidFill>
              </a:rPr>
              <a:t>Dushyant Chouhan</a:t>
            </a:r>
          </a:p>
          <a:p>
            <a:pPr>
              <a:lnSpc>
                <a:spcPct val="100000"/>
              </a:lnSpc>
              <a:spcAft>
                <a:spcPts val="600"/>
              </a:spcAft>
            </a:pPr>
            <a:r>
              <a:rPr lang="en-US" sz="1600" dirty="0">
                <a:solidFill>
                  <a:schemeClr val="tx1"/>
                </a:solidFill>
              </a:rPr>
              <a:t>07-10-2024</a:t>
            </a:r>
            <a:endParaRPr lang="en-IN" sz="1600" dirty="0">
              <a:solidFill>
                <a:schemeClr val="tx1"/>
              </a:solidFill>
            </a:endParaRPr>
          </a:p>
        </p:txBody>
      </p:sp>
    </p:spTree>
    <p:extLst>
      <p:ext uri="{BB962C8B-B14F-4D97-AF65-F5344CB8AC3E}">
        <p14:creationId xmlns:p14="http://schemas.microsoft.com/office/powerpoint/2010/main" val="333459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21" name="Rectangle 2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3" name="Rectangle 2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5" name="Group 2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6" name="Straight Connector 2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34" name="Rectangle 3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4FD4E7B-7935-61FE-7659-301E69B5897A}"/>
              </a:ext>
            </a:extLst>
          </p:cNvPr>
          <p:cNvSpPr>
            <a:spLocks noGrp="1"/>
          </p:cNvSpPr>
          <p:nvPr>
            <p:ph type="title"/>
          </p:nvPr>
        </p:nvSpPr>
        <p:spPr>
          <a:xfrm>
            <a:off x="1322610" y="1346421"/>
            <a:ext cx="6544620" cy="4312402"/>
          </a:xfrm>
        </p:spPr>
        <p:txBody>
          <a:bodyPr vert="horz" lIns="91440" tIns="45720" rIns="91440" bIns="45720" rtlCol="0" anchor="ctr">
            <a:normAutofit/>
          </a:bodyPr>
          <a:lstStyle/>
          <a:p>
            <a:pPr algn="ctr">
              <a:lnSpc>
                <a:spcPct val="83000"/>
              </a:lnSpc>
            </a:pPr>
            <a:r>
              <a:rPr lang="en-US" u="sng" dirty="0"/>
              <a:t>OBJECTIVE</a:t>
            </a:r>
            <a:r>
              <a:rPr lang="en-US" dirty="0"/>
              <a:t> </a:t>
            </a:r>
            <a:br>
              <a:rPr lang="en-US" dirty="0"/>
            </a:br>
            <a:br>
              <a:rPr lang="en-US" dirty="0"/>
            </a:br>
            <a:r>
              <a:rPr lang="en-US" sz="3200" dirty="0"/>
              <a:t>"The aim is to understand trends in Airbnb bookings across various cities and identify factors impacting customer satisfaction and pricing."</a:t>
            </a:r>
            <a:endParaRPr lang="en-US" sz="3200" b="0" cap="all" spc="-100" dirty="0">
              <a:solidFill>
                <a:schemeClr val="tx1"/>
              </a:solidFill>
            </a:endParaRPr>
          </a:p>
        </p:txBody>
      </p:sp>
      <p:cxnSp>
        <p:nvCxnSpPr>
          <p:cNvPr id="36" name="Straight Connector 3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4356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6" name="Rectangle 35">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8" name="Rectangle 37">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0" name="Group 3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1" name="Straight Connector 40">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49" name="Rectangle 48">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6A62B326-804A-0F28-6E65-CE84FA9C8E59}"/>
              </a:ext>
            </a:extLst>
          </p:cNvPr>
          <p:cNvSpPr>
            <a:spLocks noGrp="1"/>
          </p:cNvSpPr>
          <p:nvPr>
            <p:ph type="title"/>
          </p:nvPr>
        </p:nvSpPr>
        <p:spPr>
          <a:xfrm>
            <a:off x="3461549" y="1510705"/>
            <a:ext cx="7133430" cy="907895"/>
          </a:xfrm>
        </p:spPr>
        <p:txBody>
          <a:bodyPr vert="horz" lIns="91440" tIns="45720" rIns="91440" bIns="45720" rtlCol="0" anchor="ctr">
            <a:normAutofit/>
          </a:bodyPr>
          <a:lstStyle/>
          <a:p>
            <a:pPr>
              <a:lnSpc>
                <a:spcPct val="83000"/>
              </a:lnSpc>
            </a:pPr>
            <a:r>
              <a:rPr lang="en-US" sz="2000" cap="all" spc="-100" dirty="0">
                <a:latin typeface="+mn-lt"/>
              </a:rPr>
              <a:t>Prices of House Depending upon the </a:t>
            </a:r>
            <a:r>
              <a:rPr lang="en-US" sz="2000" cap="all" spc="-100" dirty="0" err="1">
                <a:latin typeface="+mn-lt"/>
              </a:rPr>
              <a:t>varities</a:t>
            </a:r>
            <a:r>
              <a:rPr lang="en-US" sz="2000" cap="all" spc="-100" dirty="0">
                <a:latin typeface="+mn-lt"/>
              </a:rPr>
              <a:t> </a:t>
            </a:r>
            <a:br>
              <a:rPr lang="en-US" sz="2000" cap="all" spc="-100" dirty="0">
                <a:latin typeface="+mn-lt"/>
              </a:rPr>
            </a:br>
            <a:br>
              <a:rPr lang="en-US" sz="2000" cap="all" spc="-100" dirty="0">
                <a:latin typeface="+mn-lt"/>
              </a:rPr>
            </a:br>
            <a:endParaRPr lang="en-US" sz="2000" cap="all" spc="-100" dirty="0">
              <a:latin typeface="+mn-lt"/>
            </a:endParaRPr>
          </a:p>
        </p:txBody>
      </p:sp>
      <p:sp>
        <p:nvSpPr>
          <p:cNvPr id="51" name="Rectangle 50">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3" name="Straight Connector 52">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D8603D-4B96-44CC-4665-F17362DD80B6}"/>
              </a:ext>
            </a:extLst>
          </p:cNvPr>
          <p:cNvPicPr>
            <a:picLocks noChangeAspect="1"/>
          </p:cNvPicPr>
          <p:nvPr/>
        </p:nvPicPr>
        <p:blipFill>
          <a:blip r:embed="rId2"/>
          <a:stretch>
            <a:fillRect/>
          </a:stretch>
        </p:blipFill>
        <p:spPr>
          <a:xfrm>
            <a:off x="3220849" y="1929615"/>
            <a:ext cx="5750301" cy="2605923"/>
          </a:xfrm>
          <a:prstGeom prst="rect">
            <a:avLst/>
          </a:prstGeom>
        </p:spPr>
      </p:pic>
      <p:sp>
        <p:nvSpPr>
          <p:cNvPr id="6" name="Title 1">
            <a:extLst>
              <a:ext uri="{FF2B5EF4-FFF2-40B4-BE49-F238E27FC236}">
                <a16:creationId xmlns:a16="http://schemas.microsoft.com/office/drawing/2014/main" id="{1171038D-31CF-4CDF-6459-60E14D4D7F33}"/>
              </a:ext>
            </a:extLst>
          </p:cNvPr>
          <p:cNvSpPr txBox="1">
            <a:spLocks/>
          </p:cNvSpPr>
          <p:nvPr/>
        </p:nvSpPr>
        <p:spPr>
          <a:xfrm>
            <a:off x="3375105" y="4732432"/>
            <a:ext cx="7133430" cy="9078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pPr>
              <a:lnSpc>
                <a:spcPct val="83000"/>
              </a:lnSpc>
            </a:pPr>
            <a:endParaRPr lang="en-US" sz="2000" cap="all" spc="-100" dirty="0">
              <a:latin typeface="+mn-lt"/>
            </a:endParaRPr>
          </a:p>
        </p:txBody>
      </p:sp>
      <p:sp>
        <p:nvSpPr>
          <p:cNvPr id="7" name="Rectangle 1">
            <a:extLst>
              <a:ext uri="{FF2B5EF4-FFF2-40B4-BE49-F238E27FC236}">
                <a16:creationId xmlns:a16="http://schemas.microsoft.com/office/drawing/2014/main" id="{99CA1154-B462-3787-823D-BEF93F65EAA5}"/>
              </a:ext>
            </a:extLst>
          </p:cNvPr>
          <p:cNvSpPr>
            <a:spLocks noChangeArrowheads="1"/>
          </p:cNvSpPr>
          <p:nvPr/>
        </p:nvSpPr>
        <p:spPr bwMode="auto">
          <a:xfrm>
            <a:off x="3396996" y="4598046"/>
            <a:ext cx="57503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Lower-priced houses get more reviews, and at higher prices,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"Entire home/apt" listings dominate but receive fewer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4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D1C3A8C8-22DC-8A3D-E322-3DF9EF8ACA25}"/>
              </a:ext>
            </a:extLst>
          </p:cNvPr>
          <p:cNvSpPr>
            <a:spLocks noGrp="1"/>
          </p:cNvSpPr>
          <p:nvPr>
            <p:ph type="title"/>
          </p:nvPr>
        </p:nvSpPr>
        <p:spPr>
          <a:xfrm>
            <a:off x="1306286" y="1446715"/>
            <a:ext cx="9637485" cy="599443"/>
          </a:xfrm>
        </p:spPr>
        <p:txBody>
          <a:bodyPr vert="horz" lIns="91440" tIns="45720" rIns="91440" bIns="45720" rtlCol="0" anchor="ctr">
            <a:normAutofit/>
          </a:bodyPr>
          <a:lstStyle/>
          <a:p>
            <a:pPr algn="ctr">
              <a:lnSpc>
                <a:spcPct val="83000"/>
              </a:lnSpc>
            </a:pPr>
            <a:r>
              <a:rPr lang="en-US" sz="2800" b="0" cap="all" spc="-100" dirty="0"/>
              <a:t>Price VS </a:t>
            </a:r>
            <a:r>
              <a:rPr lang="en-US" sz="2800" b="0" cap="all" spc="-100" dirty="0" err="1"/>
              <a:t>Room_Type</a:t>
            </a:r>
            <a:endParaRPr lang="en-US" sz="2800" b="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35F5B81-B42D-C075-052E-35365ECF325C}"/>
              </a:ext>
            </a:extLst>
          </p:cNvPr>
          <p:cNvPicPr>
            <a:picLocks noChangeAspect="1"/>
          </p:cNvPicPr>
          <p:nvPr/>
        </p:nvPicPr>
        <p:blipFill>
          <a:blip r:embed="rId2"/>
          <a:stretch>
            <a:fillRect/>
          </a:stretch>
        </p:blipFill>
        <p:spPr>
          <a:xfrm>
            <a:off x="4033881" y="1974404"/>
            <a:ext cx="4182294" cy="3212174"/>
          </a:xfrm>
          <a:prstGeom prst="rect">
            <a:avLst/>
          </a:prstGeom>
        </p:spPr>
      </p:pic>
      <p:sp>
        <p:nvSpPr>
          <p:cNvPr id="7" name="TextBox 6">
            <a:extLst>
              <a:ext uri="{FF2B5EF4-FFF2-40B4-BE49-F238E27FC236}">
                <a16:creationId xmlns:a16="http://schemas.microsoft.com/office/drawing/2014/main" id="{0EC1ECE6-C93A-8C0D-588C-8F74D1C9A5B1}"/>
              </a:ext>
            </a:extLst>
          </p:cNvPr>
          <p:cNvSpPr txBox="1"/>
          <p:nvPr/>
        </p:nvSpPr>
        <p:spPr>
          <a:xfrm>
            <a:off x="1269991" y="5123219"/>
            <a:ext cx="10112307" cy="615553"/>
          </a:xfrm>
          <a:prstGeom prst="rect">
            <a:avLst/>
          </a:prstGeom>
          <a:noFill/>
        </p:spPr>
        <p:txBody>
          <a:bodyPr wrap="square">
            <a:spAutoFit/>
          </a:bodyPr>
          <a:lstStyle/>
          <a:p>
            <a:r>
              <a:rPr lang="en-US" sz="1600" dirty="0"/>
              <a:t>The bar chart indicates that "Entire home/apt" listings have the highest total price, followed by "Private room," while "Shared room" has a significantly lower total price compared to the other room types</a:t>
            </a:r>
            <a:r>
              <a:rPr lang="en-US" dirty="0"/>
              <a:t>.</a:t>
            </a:r>
            <a:endParaRPr lang="en-IN" dirty="0"/>
          </a:p>
        </p:txBody>
      </p:sp>
    </p:spTree>
    <p:extLst>
      <p:ext uri="{BB962C8B-B14F-4D97-AF65-F5344CB8AC3E}">
        <p14:creationId xmlns:p14="http://schemas.microsoft.com/office/powerpoint/2010/main" val="207853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2" name="Title 1">
            <a:extLst>
              <a:ext uri="{FF2B5EF4-FFF2-40B4-BE49-F238E27FC236}">
                <a16:creationId xmlns:a16="http://schemas.microsoft.com/office/drawing/2014/main" id="{405DBF95-44BF-4B2A-F193-155C46F5EFB6}"/>
              </a:ext>
            </a:extLst>
          </p:cNvPr>
          <p:cNvSpPr>
            <a:spLocks noGrp="1"/>
          </p:cNvSpPr>
          <p:nvPr>
            <p:ph type="title"/>
          </p:nvPr>
        </p:nvSpPr>
        <p:spPr>
          <a:xfrm>
            <a:off x="1496355" y="469080"/>
            <a:ext cx="9792208" cy="734079"/>
          </a:xfrm>
        </p:spPr>
        <p:txBody>
          <a:bodyPr>
            <a:normAutofit/>
          </a:bodyPr>
          <a:lstStyle/>
          <a:p>
            <a:pPr algn="ctr"/>
            <a:r>
              <a:rPr lang="en-IN" dirty="0" err="1"/>
              <a:t>Room_types</a:t>
            </a:r>
            <a:r>
              <a:rPr lang="en-IN" dirty="0"/>
              <a:t> VS </a:t>
            </a:r>
            <a:r>
              <a:rPr lang="en-IN" dirty="0" err="1"/>
              <a:t>neighbourhood_group</a:t>
            </a:r>
            <a:endParaRPr lang="en-IN" dirty="0"/>
          </a:p>
        </p:txBody>
      </p:sp>
      <p:pic>
        <p:nvPicPr>
          <p:cNvPr id="5" name="Content Placeholder 4">
            <a:extLst>
              <a:ext uri="{FF2B5EF4-FFF2-40B4-BE49-F238E27FC236}">
                <a16:creationId xmlns:a16="http://schemas.microsoft.com/office/drawing/2014/main" id="{9C2C029E-5020-681F-4F5D-EBD2B8BCAB81}"/>
              </a:ext>
            </a:extLst>
          </p:cNvPr>
          <p:cNvPicPr>
            <a:picLocks noGrp="1" noChangeAspect="1"/>
          </p:cNvPicPr>
          <p:nvPr>
            <p:ph idx="1"/>
          </p:nvPr>
        </p:nvPicPr>
        <p:blipFill>
          <a:blip r:embed="rId2"/>
          <a:stretch>
            <a:fillRect/>
          </a:stretch>
        </p:blipFill>
        <p:spPr>
          <a:xfrm>
            <a:off x="3625778" y="1369730"/>
            <a:ext cx="5213422" cy="3808141"/>
          </a:xfrm>
        </p:spPr>
      </p:pic>
      <p:sp>
        <p:nvSpPr>
          <p:cNvPr id="7" name="TextBox 6">
            <a:extLst>
              <a:ext uri="{FF2B5EF4-FFF2-40B4-BE49-F238E27FC236}">
                <a16:creationId xmlns:a16="http://schemas.microsoft.com/office/drawing/2014/main" id="{B85192E6-50A3-895F-F70A-CCA75112D2C9}"/>
              </a:ext>
            </a:extLst>
          </p:cNvPr>
          <p:cNvSpPr txBox="1"/>
          <p:nvPr/>
        </p:nvSpPr>
        <p:spPr>
          <a:xfrm>
            <a:off x="532490" y="5237965"/>
            <a:ext cx="11078251" cy="923330"/>
          </a:xfrm>
          <a:prstGeom prst="rect">
            <a:avLst/>
          </a:prstGeom>
          <a:noFill/>
        </p:spPr>
        <p:txBody>
          <a:bodyPr wrap="square">
            <a:spAutoFit/>
          </a:bodyPr>
          <a:lstStyle/>
          <a:p>
            <a:r>
              <a:rPr lang="en-US" dirty="0"/>
              <a:t>The graph shows that the price of Airbnb listings in New York City varies significantly based on both the neighborhood and the room type. Entire home/apt listings are generally more expensive than private rooms and shared rooms, and listings in Manhattan are significantly more expensive than listings in other boroughs.</a:t>
            </a:r>
            <a:endParaRPr lang="en-IN" dirty="0"/>
          </a:p>
        </p:txBody>
      </p:sp>
    </p:spTree>
    <p:extLst>
      <p:ext uri="{BB962C8B-B14F-4D97-AF65-F5344CB8AC3E}">
        <p14:creationId xmlns:p14="http://schemas.microsoft.com/office/powerpoint/2010/main" val="171314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BA887466-99E9-9D05-06D6-D6D606D147FB}"/>
              </a:ext>
            </a:extLst>
          </p:cNvPr>
          <p:cNvSpPr>
            <a:spLocks noGrp="1"/>
          </p:cNvSpPr>
          <p:nvPr>
            <p:ph type="title"/>
          </p:nvPr>
        </p:nvSpPr>
        <p:spPr>
          <a:xfrm>
            <a:off x="1306287" y="1446716"/>
            <a:ext cx="9024830" cy="321363"/>
          </a:xfrm>
        </p:spPr>
        <p:txBody>
          <a:bodyPr vert="horz" lIns="91440" tIns="45720" rIns="91440" bIns="45720" rtlCol="0" anchor="ctr">
            <a:noAutofit/>
          </a:bodyPr>
          <a:lstStyle/>
          <a:p>
            <a:pPr algn="ctr">
              <a:lnSpc>
                <a:spcPct val="83000"/>
              </a:lnSpc>
            </a:pPr>
            <a:r>
              <a:rPr lang="en-US" sz="3200" b="0" cap="all" spc="-100" dirty="0" err="1"/>
              <a:t>Room_type</a:t>
            </a:r>
            <a:endParaRPr lang="en-US" sz="3200" b="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E0F9BF4-2060-579A-AD8D-883CD0EEAE62}"/>
              </a:ext>
            </a:extLst>
          </p:cNvPr>
          <p:cNvPicPr>
            <a:picLocks noChangeAspect="1"/>
          </p:cNvPicPr>
          <p:nvPr/>
        </p:nvPicPr>
        <p:blipFill>
          <a:blip r:embed="rId2"/>
          <a:stretch>
            <a:fillRect/>
          </a:stretch>
        </p:blipFill>
        <p:spPr>
          <a:xfrm>
            <a:off x="4393597" y="1929615"/>
            <a:ext cx="3404806" cy="3074598"/>
          </a:xfrm>
          <a:prstGeom prst="rect">
            <a:avLst/>
          </a:prstGeom>
        </p:spPr>
      </p:pic>
      <p:sp>
        <p:nvSpPr>
          <p:cNvPr id="7" name="TextBox 6">
            <a:extLst>
              <a:ext uri="{FF2B5EF4-FFF2-40B4-BE49-F238E27FC236}">
                <a16:creationId xmlns:a16="http://schemas.microsoft.com/office/drawing/2014/main" id="{8A3B812E-E645-A86D-E20C-B3AF7D0AC7E7}"/>
              </a:ext>
            </a:extLst>
          </p:cNvPr>
          <p:cNvSpPr txBox="1"/>
          <p:nvPr/>
        </p:nvSpPr>
        <p:spPr>
          <a:xfrm>
            <a:off x="2328620" y="4993996"/>
            <a:ext cx="8002497" cy="646331"/>
          </a:xfrm>
          <a:prstGeom prst="rect">
            <a:avLst/>
          </a:prstGeom>
          <a:noFill/>
        </p:spPr>
        <p:txBody>
          <a:bodyPr wrap="square">
            <a:spAutoFit/>
          </a:bodyPr>
          <a:lstStyle/>
          <a:p>
            <a:r>
              <a:rPr lang="en-US" dirty="0"/>
              <a:t>The pie chart shows the distribution of room types on Airbnb. The most common room type is Entire home/apt, followed by Private room and Shared room.</a:t>
            </a:r>
            <a:endParaRPr lang="en-IN" dirty="0"/>
          </a:p>
        </p:txBody>
      </p:sp>
    </p:spTree>
    <p:extLst>
      <p:ext uri="{BB962C8B-B14F-4D97-AF65-F5344CB8AC3E}">
        <p14:creationId xmlns:p14="http://schemas.microsoft.com/office/powerpoint/2010/main" val="226710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34A9CF27-99D5-A6FA-92E0-97DCE3F70B83}"/>
              </a:ext>
            </a:extLst>
          </p:cNvPr>
          <p:cNvSpPr>
            <a:spLocks noGrp="1"/>
          </p:cNvSpPr>
          <p:nvPr>
            <p:ph type="title"/>
          </p:nvPr>
        </p:nvSpPr>
        <p:spPr>
          <a:xfrm>
            <a:off x="1306286" y="1446716"/>
            <a:ext cx="10885713" cy="482900"/>
          </a:xfrm>
        </p:spPr>
        <p:txBody>
          <a:bodyPr vert="horz" lIns="91440" tIns="45720" rIns="91440" bIns="45720" rtlCol="0" anchor="ctr">
            <a:noAutofit/>
          </a:bodyPr>
          <a:lstStyle/>
          <a:p>
            <a:pPr algn="ctr">
              <a:lnSpc>
                <a:spcPct val="83000"/>
              </a:lnSpc>
            </a:pPr>
            <a:r>
              <a:rPr lang="en-US" sz="2800" b="0" cap="all" spc="-100" dirty="0" err="1"/>
              <a:t>Demans</a:t>
            </a:r>
            <a:r>
              <a:rPr lang="en-US" sz="2800" b="0" cap="all" spc="-100" dirty="0"/>
              <a:t> As Per Location</a:t>
            </a:r>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F82DFA9-70F8-D442-674E-2B3FA1E2F003}"/>
              </a:ext>
            </a:extLst>
          </p:cNvPr>
          <p:cNvPicPr>
            <a:picLocks noChangeAspect="1"/>
          </p:cNvPicPr>
          <p:nvPr/>
        </p:nvPicPr>
        <p:blipFill>
          <a:blip r:embed="rId2"/>
          <a:srcRect t="8884"/>
          <a:stretch/>
        </p:blipFill>
        <p:spPr>
          <a:xfrm>
            <a:off x="4559208" y="1937367"/>
            <a:ext cx="3898605" cy="2806276"/>
          </a:xfrm>
          <a:prstGeom prst="rect">
            <a:avLst/>
          </a:prstGeom>
        </p:spPr>
      </p:pic>
      <p:sp>
        <p:nvSpPr>
          <p:cNvPr id="7" name="TextBox 6">
            <a:extLst>
              <a:ext uri="{FF2B5EF4-FFF2-40B4-BE49-F238E27FC236}">
                <a16:creationId xmlns:a16="http://schemas.microsoft.com/office/drawing/2014/main" id="{E076EE15-1C72-1202-5E66-FCFA6CAE96FE}"/>
              </a:ext>
            </a:extLst>
          </p:cNvPr>
          <p:cNvSpPr txBox="1"/>
          <p:nvPr/>
        </p:nvSpPr>
        <p:spPr>
          <a:xfrm>
            <a:off x="1656949" y="4872654"/>
            <a:ext cx="9310365" cy="923330"/>
          </a:xfrm>
          <a:prstGeom prst="rect">
            <a:avLst/>
          </a:prstGeom>
          <a:noFill/>
        </p:spPr>
        <p:txBody>
          <a:bodyPr wrap="square">
            <a:spAutoFit/>
          </a:bodyPr>
          <a:lstStyle/>
          <a:p>
            <a:r>
              <a:rPr lang="en-US" dirty="0"/>
              <a:t>The pie chart shows the distribution of Airbnb demand across different boroughs in New York City. Manhattan has the highest demand, followed by Brooklyn and Queens. Staten Island and Bronx have significantly lower demand.</a:t>
            </a:r>
            <a:endParaRPr lang="en-IN" dirty="0"/>
          </a:p>
        </p:txBody>
      </p:sp>
    </p:spTree>
    <p:extLst>
      <p:ext uri="{BB962C8B-B14F-4D97-AF65-F5344CB8AC3E}">
        <p14:creationId xmlns:p14="http://schemas.microsoft.com/office/powerpoint/2010/main" val="1311156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2D1B30"/>
      </a:dk2>
      <a:lt2>
        <a:srgbClr val="F0F3F1"/>
      </a:lt2>
      <a:accent1>
        <a:srgbClr val="C649A4"/>
      </a:accent1>
      <a:accent2>
        <a:srgbClr val="A338B5"/>
      </a:accent2>
      <a:accent3>
        <a:srgbClr val="8149C6"/>
      </a:accent3>
      <a:accent4>
        <a:srgbClr val="4340B8"/>
      </a:accent4>
      <a:accent5>
        <a:srgbClr val="497AC6"/>
      </a:accent5>
      <a:accent6>
        <a:srgbClr val="389DB5"/>
      </a:accent6>
      <a:hlink>
        <a:srgbClr val="349D51"/>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423</TotalTime>
  <Words>262</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Selawik Light</vt:lpstr>
      <vt:lpstr>Speak Pro</vt:lpstr>
      <vt:lpstr>SavonVTI</vt:lpstr>
      <vt:lpstr>AIRBNB CASE STUDY</vt:lpstr>
      <vt:lpstr>OBJECTIVE   "The aim is to understand trends in Airbnb bookings across various cities and identify factors impacting customer satisfaction and pricing."</vt:lpstr>
      <vt:lpstr>Prices of House Depending upon the varities   </vt:lpstr>
      <vt:lpstr>Price VS Room_Type</vt:lpstr>
      <vt:lpstr>Room_types VS neighbourhood_group</vt:lpstr>
      <vt:lpstr>Room_type</vt:lpstr>
      <vt:lpstr>Demans As Per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Dushyant Singh Chouhan</dc:creator>
  <cp:lastModifiedBy>Dushyant Singh Chouhan</cp:lastModifiedBy>
  <cp:revision>2</cp:revision>
  <dcterms:created xsi:type="dcterms:W3CDTF">2024-10-07T12:53:24Z</dcterms:created>
  <dcterms:modified xsi:type="dcterms:W3CDTF">2024-10-09T09:33:55Z</dcterms:modified>
</cp:coreProperties>
</file>