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1DF4-BF36-4DC4-9103-68A6925584FC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3575-048C-4E6C-A834-39DB770CB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C1F5-096B-4BB1-BDE5-07C118932A00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vs. Regression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can be used to show the relationship between two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Correlation</a:t>
            </a:r>
            <a:r>
              <a:rPr lang="en-US" dirty="0" smtClean="0"/>
              <a:t> analysis is used to measure the strength of the association (linear relationship) between two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is only concerned with strength of the relationship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No causal effect is implied with correlation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Scatter plots were first presented in Ch. 2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was first presented in Ch. 3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502BED76-384C-4B1A-A41E-00F4494E115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A random sample of 10 houses is selected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Dependent variable (Y) = house price </a:t>
            </a:r>
            <a:r>
              <a:rPr lang="en-US" sz="2300" smtClean="0">
                <a:solidFill>
                  <a:schemeClr val="folHlink"/>
                </a:solidFill>
              </a:rPr>
              <a:t>in $1000s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B0127D6C-8B0F-406A-B765-C98C765E8E54}" type="slidenum">
              <a:rPr lang="en-US"/>
              <a:pPr/>
              <a:t>10</a:t>
            </a:fld>
            <a:endParaRPr lang="en-US"/>
          </a:p>
        </p:txBody>
      </p:sp>
      <p:pic>
        <p:nvPicPr>
          <p:cNvPr id="160773" name="Picture 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Data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749EB99-5BE9-4C12-9604-6BE2FAA1B0AA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62863" name="Group 47"/>
          <p:cNvGraphicFramePr>
            <a:graphicFrameLocks noGrp="1"/>
          </p:cNvGraphicFramePr>
          <p:nvPr/>
        </p:nvGraphicFramePr>
        <p:xfrm>
          <a:off x="1524000" y="1600200"/>
          <a:ext cx="6096000" cy="4861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161833" name="Picture 4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Measures of Variation</a:t>
            </a:r>
          </a:p>
        </p:txBody>
      </p:sp>
      <p:sp>
        <p:nvSpPr>
          <p:cNvPr id="1710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010400" cy="67151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Total variation is made up of two parts: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9E1BB3A6-D25D-4B2A-BFE9-800CD3B718C7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p:oleObj spid="_x0000_s12290" name="Equation" r:id="rId3" imgW="1688760" imgH="177480" progId="">
              <p:embed/>
            </p:oleObj>
          </a:graphicData>
        </a:graphic>
      </p:graphicFrame>
      <p:sp>
        <p:nvSpPr>
          <p:cNvPr id="171025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Total Sum of Squares</a:t>
            </a:r>
          </a:p>
        </p:txBody>
      </p:sp>
      <p:sp>
        <p:nvSpPr>
          <p:cNvPr id="171026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dirty="0"/>
              <a:t>Regression Sum of Squares</a:t>
            </a:r>
          </a:p>
        </p:txBody>
      </p:sp>
      <p:sp>
        <p:nvSpPr>
          <p:cNvPr id="171027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Error Sum of Squares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66675" y="4405313"/>
          <a:ext cx="2833688" cy="603250"/>
        </p:xfrm>
        <a:graphic>
          <a:graphicData uri="http://schemas.openxmlformats.org/presentationml/2006/ole">
            <p:oleObj spid="_x0000_s12291" name="Equation" r:id="rId4" imgW="1244520" imgH="266400" progId="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6172200" y="4419600"/>
          <a:ext cx="2860675" cy="604838"/>
        </p:xfrm>
        <a:graphic>
          <a:graphicData uri="http://schemas.openxmlformats.org/presentationml/2006/ole">
            <p:oleObj spid="_x0000_s12292" name="Equation" r:id="rId5" imgW="1257120" imgH="266400" progId="">
              <p:embed/>
            </p:oleObj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3200400" y="4419600"/>
          <a:ext cx="2762250" cy="582613"/>
        </p:xfrm>
        <a:graphic>
          <a:graphicData uri="http://schemas.openxmlformats.org/presentationml/2006/ole">
            <p:oleObj spid="_x0000_s12293" name="Equation" r:id="rId6" imgW="1257120" imgH="266400" progId="">
              <p:embed/>
            </p:oleObj>
          </a:graphicData>
        </a:graphic>
      </p:graphicFrame>
      <p:sp>
        <p:nvSpPr>
          <p:cNvPr id="171028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where: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1800" i="1"/>
              <a:t>  </a:t>
            </a:r>
            <a:r>
              <a:rPr lang="en-US" sz="1800"/>
              <a:t>  = Mean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2000"/>
              <a:t>Y</a:t>
            </a:r>
            <a:r>
              <a:rPr lang="en-US" sz="2000" baseline="-25000"/>
              <a:t>i</a:t>
            </a:r>
            <a:r>
              <a:rPr lang="en-US" sz="1800"/>
              <a:t> = Observed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    = Predicted value of Y for the given X</a:t>
            </a:r>
            <a:r>
              <a:rPr lang="en-US" sz="1800" baseline="-25000"/>
              <a:t>i</a:t>
            </a:r>
            <a:r>
              <a:rPr lang="en-US" sz="1800"/>
              <a:t> value</a:t>
            </a:r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2819400" y="6096000"/>
          <a:ext cx="309563" cy="487363"/>
        </p:xfrm>
        <a:graphic>
          <a:graphicData uri="http://schemas.openxmlformats.org/presentationml/2006/ole">
            <p:oleObj spid="_x0000_s12294" name="Equation" r:id="rId7" imgW="152280" imgH="241200" progId="">
              <p:embed/>
            </p:oleObj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p:oleObj spid="_x0000_s12295" name="Equation" r:id="rId8" imgW="152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SST = total sum of squares     </a:t>
            </a:r>
            <a:r>
              <a:rPr lang="en-US" sz="2400" dirty="0" smtClean="0">
                <a:solidFill>
                  <a:schemeClr val="hlink"/>
                </a:solidFill>
              </a:rPr>
              <a:t>(Total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Measures the variation of the Y</a:t>
            </a:r>
            <a:r>
              <a:rPr lang="en-US" baseline="-25000" dirty="0" smtClean="0"/>
              <a:t>i</a:t>
            </a:r>
            <a:r>
              <a:rPr lang="en-US" dirty="0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SSR = regression sum of squares  </a:t>
            </a:r>
            <a:r>
              <a:rPr lang="en-US" sz="2400" dirty="0" smtClean="0">
                <a:solidFill>
                  <a:schemeClr val="hlink"/>
                </a:solidFill>
              </a:rPr>
              <a:t>(Explained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SSE = error sum of squares   </a:t>
            </a:r>
            <a:r>
              <a:rPr lang="en-US" sz="2400" dirty="0" smtClean="0">
                <a:solidFill>
                  <a:schemeClr val="hlink"/>
                </a:solidFill>
              </a:rPr>
              <a:t>(Unexplained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in Y attributable to factors other than X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C54AB64-667B-47FB-A654-80DB6CAAD179}" type="slidenum">
              <a:rPr lang="en-US"/>
              <a:pPr/>
              <a:t>13</a:t>
            </a:fld>
            <a:endParaRPr lang="en-US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7096" name="Line 10"/>
          <p:cNvSpPr>
            <a:spLocks noChangeShapeType="1"/>
          </p:cNvSpPr>
          <p:nvPr/>
        </p:nvSpPr>
        <p:spPr bwMode="auto">
          <a:xfrm>
            <a:off x="2362200" y="2743200"/>
            <a:ext cx="228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50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820DFD3-F790-4DE0-9E2E-959FBE0DF00F}" type="slidenum">
              <a:rPr lang="en-US"/>
              <a:pPr/>
              <a:t>14</a:t>
            </a:fld>
            <a:endParaRPr lang="en-US"/>
          </a:p>
        </p:txBody>
      </p:sp>
      <p:sp>
        <p:nvSpPr>
          <p:cNvPr id="218114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  <a:r>
              <a:rPr lang="en-US" b="1" baseline="-25000"/>
              <a:t>i</a:t>
            </a: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  <a:r>
              <a:rPr lang="en-US" sz="2800" b="1" baseline="-25000"/>
              <a:t>i</a:t>
            </a:r>
          </a:p>
        </p:txBody>
      </p:sp>
      <p:sp>
        <p:nvSpPr>
          <p:cNvPr id="218130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=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(Y</a:t>
            </a:r>
            <a:r>
              <a:rPr lang="en-US" b="1" baseline="-25000"/>
              <a:t>i</a:t>
            </a:r>
            <a:r>
              <a:rPr lang="en-US" b="1" baseline="-25000">
                <a:solidFill>
                  <a:schemeClr val="tx2"/>
                </a:solidFill>
              </a:rPr>
              <a:t>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Y</a:t>
            </a:r>
            <a:r>
              <a:rPr lang="en-US" b="1"/>
              <a:t>)</a:t>
            </a:r>
            <a:r>
              <a:rPr lang="en-US" b="1" baseline="30000"/>
              <a:t>2</a:t>
            </a:r>
          </a:p>
        </p:txBody>
      </p:sp>
      <p:sp>
        <p:nvSpPr>
          <p:cNvPr id="218132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(Y</a:t>
            </a:r>
            <a:r>
              <a:rPr lang="en-US" b="1" baseline="-25000" dirty="0"/>
              <a:t>i</a:t>
            </a:r>
            <a:r>
              <a:rPr lang="en-US" b="1" baseline="-25000" dirty="0">
                <a:solidFill>
                  <a:schemeClr val="tx2"/>
                </a:solidFill>
              </a:rPr>
              <a:t> </a:t>
            </a:r>
            <a:r>
              <a:rPr lang="en-US" b="1" baseline="-25000" dirty="0" smtClean="0">
                <a:solidFill>
                  <a:schemeClr val="tx2"/>
                </a:solidFill>
              </a:rPr>
              <a:t>a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 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6248400" y="20574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5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SSR 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</a:t>
            </a:r>
            <a:r>
              <a:rPr lang="en-US" b="1" baseline="-25000" dirty="0">
                <a:solidFill>
                  <a:schemeClr val="hlink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hlink"/>
                </a:solidFill>
              </a:rPr>
              <a:t>Ymean</a:t>
            </a:r>
            <a:r>
              <a:rPr lang="en-US" b="1" smtClean="0"/>
              <a:t>)</a:t>
            </a:r>
            <a:r>
              <a:rPr lang="en-US" b="1" baseline="30000" smtClean="0"/>
              <a:t>2</a:t>
            </a:r>
            <a:r>
              <a:rPr lang="en-US" b="1" smtClean="0"/>
              <a:t> </a:t>
            </a:r>
            <a:endParaRPr lang="en-US" b="1" dirty="0"/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 </a:t>
            </a: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791200" y="37338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2514600" y="27432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2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3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44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218145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6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47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8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9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7620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sp>
        <p:nvSpPr>
          <p:cNvPr id="174089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sz="2700" dirty="0" smtClean="0"/>
              <a:t>The </a:t>
            </a:r>
            <a:r>
              <a:rPr lang="en-US" sz="2700" dirty="0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dirty="0" smtClean="0"/>
              <a:t> is the portion of the total variation in the dependent variable that is explained by variation in the independent variable</a:t>
            </a:r>
            <a:endParaRPr lang="en-US" sz="1400" dirty="0" smtClean="0"/>
          </a:p>
          <a:p>
            <a:pPr eaLnBrk="1" hangingPunct="1"/>
            <a:r>
              <a:rPr lang="en-US" sz="2700" dirty="0" smtClean="0"/>
              <a:t>The coefficient of determination is also called </a:t>
            </a:r>
            <a:r>
              <a:rPr lang="en-US" sz="2700" dirty="0" smtClean="0">
                <a:solidFill>
                  <a:schemeClr val="folHlink"/>
                </a:solidFill>
              </a:rPr>
              <a:t>r-squared</a:t>
            </a:r>
            <a:r>
              <a:rPr lang="en-US" sz="2700" dirty="0" smtClean="0"/>
              <a:t> and is denoted as </a:t>
            </a:r>
            <a:r>
              <a:rPr lang="en-US" sz="2700" dirty="0" smtClean="0">
                <a:solidFill>
                  <a:schemeClr val="folHlink"/>
                </a:solidFill>
              </a:rPr>
              <a:t>r</a:t>
            </a:r>
            <a:r>
              <a:rPr lang="en-US" sz="2700" baseline="30000" dirty="0" smtClean="0">
                <a:solidFill>
                  <a:schemeClr val="folHlink"/>
                </a:solidFill>
              </a:rPr>
              <a:t>2</a:t>
            </a:r>
            <a:endParaRPr lang="en-US" sz="2700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F4256148-7DE5-4A93-B2F0-A58890DB3B3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806825" y="5805488"/>
          <a:ext cx="1831975" cy="595312"/>
        </p:xfrm>
        <a:graphic>
          <a:graphicData uri="http://schemas.openxmlformats.org/presentationml/2006/ole">
            <p:oleObj spid="_x0000_s13314" name="Equation" r:id="rId3" imgW="622080" imgH="203040" progId="">
              <p:embed/>
            </p:oleObj>
          </a:graphicData>
        </a:graphic>
      </p:graphicFrame>
      <p:sp>
        <p:nvSpPr>
          <p:cNvPr id="174091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197100" y="4509120"/>
          <a:ext cx="5211763" cy="906463"/>
        </p:xfrm>
        <a:graphic>
          <a:graphicData uri="http://schemas.openxmlformats.org/presentationml/2006/ole">
            <p:oleObj spid="_x0000_s13315" name="Equation" r:id="rId4" imgW="240012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F003617-4A2E-493A-B7D1-FA7FC782D186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6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39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0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1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2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3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4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Perfect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9553D04-60E6-463D-B727-F3544B64283F}" type="slidenum">
              <a:rPr lang="en-US"/>
              <a:pPr/>
              <a:t>17</a:t>
            </a:fld>
            <a:endParaRPr lang="en-US"/>
          </a:p>
        </p:txBody>
      </p:sp>
      <p:sp>
        <p:nvSpPr>
          <p:cNvPr id="292867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2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9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0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1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2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3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4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5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7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2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05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907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8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9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0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1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2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0 &lt; r</a:t>
            </a:r>
            <a:r>
              <a:rPr lang="en-US" b="1" baseline="30000"/>
              <a:t>2</a:t>
            </a:r>
            <a:r>
              <a:rPr lang="en-US" b="1"/>
              <a:t> &lt; 1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Weaker linear relationships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Some but not all of the variation in Y is explained by variation in X</a:t>
            </a:r>
          </a:p>
        </p:txBody>
      </p:sp>
      <p:sp>
        <p:nvSpPr>
          <p:cNvPr id="292915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AC055B8-F2A0-4718-9D28-672D10FBE7A2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The value of Y does not depend on X.  (None of the variation in Y is explained by variation in X)</a:t>
            </a:r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3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4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5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6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53967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8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1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078662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Regression analysis</a:t>
            </a:r>
            <a:r>
              <a:rPr lang="en-US" dirty="0" smtClean="0"/>
              <a:t> is used to: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Predict the value of a dependent variable based on the value of at least one independent variable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Explain the impact of changes in an independent variable on the dependent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Dependent variable:</a:t>
            </a:r>
            <a:r>
              <a:rPr lang="en-US" dirty="0" smtClean="0"/>
              <a:t>    the variable we wish to</a:t>
            </a:r>
          </a:p>
          <a:p>
            <a:pPr eaLnBrk="1" hangingPunct="1"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/>
              <a:t>				          predict or explain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Independent variable:</a:t>
            </a:r>
            <a:r>
              <a:rPr lang="en-US" dirty="0" smtClean="0"/>
              <a:t>  the variable used to predict 				  or explain the dependent 					  variable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E46DB514-0ABE-41CC-B4C1-8AF223209BB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65313"/>
            <a:ext cx="6934200" cy="3824287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Only </a:t>
            </a:r>
            <a:r>
              <a:rPr lang="en-US" sz="2700" b="1" dirty="0" smtClean="0">
                <a:solidFill>
                  <a:schemeClr val="folHlink"/>
                </a:solidFill>
              </a:rPr>
              <a:t>one</a:t>
            </a:r>
            <a:r>
              <a:rPr lang="en-US" sz="2700" dirty="0" smtClean="0">
                <a:solidFill>
                  <a:schemeClr val="folHlink"/>
                </a:solidFill>
              </a:rPr>
              <a:t> independent variable</a:t>
            </a:r>
            <a:r>
              <a:rPr lang="en-US" sz="2700" dirty="0" smtClean="0"/>
              <a:t>, X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dirty="0" smtClean="0"/>
              <a:t>Changes in Y are assumed to be related to changes in X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B439D0E-BB80-44D6-B19B-DDADA253BC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8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C72BFDD-2150-4EF1-8EE8-FA80E49874C9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X</a:t>
            </a:r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0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2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3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4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2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83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0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601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3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4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Linear relationships</a:t>
            </a:r>
          </a:p>
        </p:txBody>
      </p:sp>
      <p:sp>
        <p:nvSpPr>
          <p:cNvPr id="22606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Curvilinear relationships</a:t>
            </a:r>
          </a:p>
        </p:txBody>
      </p:sp>
      <p:sp>
        <p:nvSpPr>
          <p:cNvPr id="22607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8" name="Line 81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9" name="Line 82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0" name="Freeform 83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1" name="Freeform 84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A6D8530E-A8F8-47CA-8D12-60757D4D18D0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5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6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7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8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9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0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1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02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3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5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9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0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1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2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3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4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5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6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7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8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9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20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1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2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3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24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6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7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8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Strong relationships</a:t>
            </a:r>
          </a:p>
        </p:txBody>
      </p:sp>
      <p:sp>
        <p:nvSpPr>
          <p:cNvPr id="23629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Weak relationships</a:t>
            </a:r>
          </a:p>
        </p:txBody>
      </p:sp>
      <p:sp>
        <p:nvSpPr>
          <p:cNvPr id="23630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31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3632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3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4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5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6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7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8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9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40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1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2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3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4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5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6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7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4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A1EF705-D406-4CE2-8F09-73D83515316C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No relationship</a:t>
            </a:r>
          </a:p>
        </p:txBody>
      </p:sp>
      <p:sp>
        <p:nvSpPr>
          <p:cNvPr id="24616" name="Text Box 41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4617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8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9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0BDA4D0C-E92F-4B87-8CE7-A9EF11499D12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643063" y="3581400"/>
          <a:ext cx="6088062" cy="1217613"/>
        </p:xfrm>
        <a:graphic>
          <a:graphicData uri="http://schemas.openxmlformats.org/presentationml/2006/ole">
            <p:oleObj spid="_x0000_s1026" name="Equation" r:id="rId3" imgW="1143000" imgH="228600" progId="">
              <p:embed/>
            </p:oleObj>
          </a:graphicData>
        </a:graphic>
      </p:graphicFrame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Linear component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</a:t>
            </a:r>
            <a:br>
              <a:rPr lang="en-US" sz="2000"/>
            </a:br>
            <a:r>
              <a:rPr lang="en-US" sz="2000"/>
              <a:t>Y  intercept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Slope</a:t>
            </a:r>
            <a:br>
              <a:rPr lang="en-US" sz="2000"/>
            </a:br>
            <a:r>
              <a:rPr lang="en-US" sz="2000"/>
              <a:t>Coefficient 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Random Error term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Dependent Variable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Independent Variable</a:t>
            </a:r>
          </a:p>
        </p:txBody>
      </p:sp>
      <p:sp>
        <p:nvSpPr>
          <p:cNvPr id="153615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AutoShape 17"/>
          <p:cNvSpPr>
            <a:spLocks/>
          </p:cNvSpPr>
          <p:nvPr/>
        </p:nvSpPr>
        <p:spPr bwMode="auto">
          <a:xfrm rot="16200000" flipV="1">
            <a:off x="7124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Random Error</a:t>
            </a:r>
          </a:p>
          <a:p>
            <a:pPr eaLnBrk="0" hangingPunct="0"/>
            <a:r>
              <a:rPr lang="en-US" sz="2000"/>
              <a:t>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38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5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0A5D5DE-23D9-429C-960F-704706E6C019}" type="slidenum">
              <a:rPr lang="en-US"/>
              <a:pPr/>
              <a:t>8</a:t>
            </a:fld>
            <a:endParaRPr lang="en-US"/>
          </a:p>
        </p:txBody>
      </p:sp>
      <p:sp>
        <p:nvSpPr>
          <p:cNvPr id="155692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3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4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5695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6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7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698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699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Random Error for this X</a:t>
            </a:r>
            <a:r>
              <a:rPr lang="en-US" baseline="-25000"/>
              <a:t>i</a:t>
            </a:r>
            <a:r>
              <a:rPr lang="en-US"/>
              <a:t> value</a:t>
            </a:r>
            <a:endParaRPr lang="en-US" baseline="-25000"/>
          </a:p>
        </p:txBody>
      </p:sp>
      <p:sp>
        <p:nvSpPr>
          <p:cNvPr id="155700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Y</a:t>
            </a:r>
          </a:p>
        </p:txBody>
      </p:sp>
      <p:sp>
        <p:nvSpPr>
          <p:cNvPr id="155701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155702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141 h 286"/>
              <a:gd name="T2" fmla="*/ 8 w 287"/>
              <a:gd name="T3" fmla="*/ 99 h 286"/>
              <a:gd name="T4" fmla="*/ 26 w 287"/>
              <a:gd name="T5" fmla="*/ 57 h 286"/>
              <a:gd name="T6" fmla="*/ 57 w 287"/>
              <a:gd name="T7" fmla="*/ 26 h 286"/>
              <a:gd name="T8" fmla="*/ 99 w 287"/>
              <a:gd name="T9" fmla="*/ 8 h 286"/>
              <a:gd name="T10" fmla="*/ 141 w 287"/>
              <a:gd name="T11" fmla="*/ 0 h 286"/>
              <a:gd name="T12" fmla="*/ 187 w 287"/>
              <a:gd name="T13" fmla="*/ 8 h 286"/>
              <a:gd name="T14" fmla="*/ 224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1 h 286"/>
              <a:gd name="T22" fmla="*/ 278 w 287"/>
              <a:gd name="T23" fmla="*/ 186 h 286"/>
              <a:gd name="T24" fmla="*/ 259 w 287"/>
              <a:gd name="T25" fmla="*/ 224 h 286"/>
              <a:gd name="T26" fmla="*/ 224 w 287"/>
              <a:gd name="T27" fmla="*/ 259 h 286"/>
              <a:gd name="T28" fmla="*/ 187 w 287"/>
              <a:gd name="T29" fmla="*/ 278 h 286"/>
              <a:gd name="T30" fmla="*/ 141 w 287"/>
              <a:gd name="T31" fmla="*/ 285 h 286"/>
              <a:gd name="T32" fmla="*/ 99 w 287"/>
              <a:gd name="T33" fmla="*/ 278 h 286"/>
              <a:gd name="T34" fmla="*/ 57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1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3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145 h 287"/>
              <a:gd name="T2" fmla="*/ 8 w 287"/>
              <a:gd name="T3" fmla="*/ 99 h 287"/>
              <a:gd name="T4" fmla="*/ 27 w 287"/>
              <a:gd name="T5" fmla="*/ 62 h 287"/>
              <a:gd name="T6" fmla="*/ 58 w 287"/>
              <a:gd name="T7" fmla="*/ 27 h 287"/>
              <a:gd name="T8" fmla="*/ 99 w 287"/>
              <a:gd name="T9" fmla="*/ 8 h 287"/>
              <a:gd name="T10" fmla="*/ 141 w 287"/>
              <a:gd name="T11" fmla="*/ 0 h 287"/>
              <a:gd name="T12" fmla="*/ 187 w 287"/>
              <a:gd name="T13" fmla="*/ 8 h 287"/>
              <a:gd name="T14" fmla="*/ 225 w 287"/>
              <a:gd name="T15" fmla="*/ 27 h 287"/>
              <a:gd name="T16" fmla="*/ 260 w 287"/>
              <a:gd name="T17" fmla="*/ 62 h 287"/>
              <a:gd name="T18" fmla="*/ 278 w 287"/>
              <a:gd name="T19" fmla="*/ 99 h 287"/>
              <a:gd name="T20" fmla="*/ 286 w 287"/>
              <a:gd name="T21" fmla="*/ 145 h 287"/>
              <a:gd name="T22" fmla="*/ 278 w 287"/>
              <a:gd name="T23" fmla="*/ 187 h 287"/>
              <a:gd name="T24" fmla="*/ 260 w 287"/>
              <a:gd name="T25" fmla="*/ 228 h 287"/>
              <a:gd name="T26" fmla="*/ 225 w 287"/>
              <a:gd name="T27" fmla="*/ 260 h 287"/>
              <a:gd name="T28" fmla="*/ 187 w 287"/>
              <a:gd name="T29" fmla="*/ 278 h 287"/>
              <a:gd name="T30" fmla="*/ 141 w 287"/>
              <a:gd name="T31" fmla="*/ 286 h 287"/>
              <a:gd name="T32" fmla="*/ 99 w 287"/>
              <a:gd name="T33" fmla="*/ 278 h 287"/>
              <a:gd name="T34" fmla="*/ 58 w 287"/>
              <a:gd name="T35" fmla="*/ 260 h 287"/>
              <a:gd name="T36" fmla="*/ 27 w 287"/>
              <a:gd name="T37" fmla="*/ 228 h 287"/>
              <a:gd name="T38" fmla="*/ 8 w 287"/>
              <a:gd name="T39" fmla="*/ 187 h 287"/>
              <a:gd name="T40" fmla="*/ 0 w 287"/>
              <a:gd name="T41" fmla="*/ 145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4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5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58 w 287"/>
              <a:gd name="T7" fmla="*/ 26 h 286"/>
              <a:gd name="T8" fmla="*/ 99 w 287"/>
              <a:gd name="T9" fmla="*/ 7 h 286"/>
              <a:gd name="T10" fmla="*/ 141 w 287"/>
              <a:gd name="T11" fmla="*/ 0 h 286"/>
              <a:gd name="T12" fmla="*/ 187 w 287"/>
              <a:gd name="T13" fmla="*/ 7 h 286"/>
              <a:gd name="T14" fmla="*/ 225 w 287"/>
              <a:gd name="T15" fmla="*/ 26 h 286"/>
              <a:gd name="T16" fmla="*/ 260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86 h 286"/>
              <a:gd name="T24" fmla="*/ 260 w 287"/>
              <a:gd name="T25" fmla="*/ 228 h 286"/>
              <a:gd name="T26" fmla="*/ 225 w 287"/>
              <a:gd name="T27" fmla="*/ 259 h 286"/>
              <a:gd name="T28" fmla="*/ 187 w 287"/>
              <a:gd name="T29" fmla="*/ 277 h 286"/>
              <a:gd name="T30" fmla="*/ 141 w 287"/>
              <a:gd name="T31" fmla="*/ 285 h 286"/>
              <a:gd name="T32" fmla="*/ 99 w 287"/>
              <a:gd name="T33" fmla="*/ 277 h 286"/>
              <a:gd name="T34" fmla="*/ 58 w 287"/>
              <a:gd name="T35" fmla="*/ 259 h 286"/>
              <a:gd name="T36" fmla="*/ 26 w 287"/>
              <a:gd name="T37" fmla="*/ 228 h 286"/>
              <a:gd name="T38" fmla="*/ 8 w 287"/>
              <a:gd name="T39" fmla="*/ 186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6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140 h 286"/>
              <a:gd name="T2" fmla="*/ 8 w 287"/>
              <a:gd name="T3" fmla="*/ 99 h 286"/>
              <a:gd name="T4" fmla="*/ 26 w 287"/>
              <a:gd name="T5" fmla="*/ 57 h 286"/>
              <a:gd name="T6" fmla="*/ 61 w 287"/>
              <a:gd name="T7" fmla="*/ 26 h 286"/>
              <a:gd name="T8" fmla="*/ 99 w 287"/>
              <a:gd name="T9" fmla="*/ 7 h 286"/>
              <a:gd name="T10" fmla="*/ 145 w 287"/>
              <a:gd name="T11" fmla="*/ 0 h 286"/>
              <a:gd name="T12" fmla="*/ 187 w 287"/>
              <a:gd name="T13" fmla="*/ 7 h 286"/>
              <a:gd name="T14" fmla="*/ 228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0 h 286"/>
              <a:gd name="T22" fmla="*/ 278 w 287"/>
              <a:gd name="T23" fmla="*/ 186 h 286"/>
              <a:gd name="T24" fmla="*/ 259 w 287"/>
              <a:gd name="T25" fmla="*/ 224 h 286"/>
              <a:gd name="T26" fmla="*/ 228 w 287"/>
              <a:gd name="T27" fmla="*/ 259 h 286"/>
              <a:gd name="T28" fmla="*/ 187 w 287"/>
              <a:gd name="T29" fmla="*/ 277 h 286"/>
              <a:gd name="T30" fmla="*/ 145 w 287"/>
              <a:gd name="T31" fmla="*/ 285 h 286"/>
              <a:gd name="T32" fmla="*/ 99 w 287"/>
              <a:gd name="T33" fmla="*/ 277 h 286"/>
              <a:gd name="T34" fmla="*/ 61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7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8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9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0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1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1 w 3983"/>
              <a:gd name="T1" fmla="*/ 0 h 2175"/>
              <a:gd name="T2" fmla="*/ 0 w 3983"/>
              <a:gd name="T3" fmla="*/ 2175 h 2175"/>
              <a:gd name="T4" fmla="*/ 3983 w 3983"/>
              <a:gd name="T5" fmla="*/ 2175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12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3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4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5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6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7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8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9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0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1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2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3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4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b="1" baseline="-25000"/>
          </a:p>
        </p:txBody>
      </p:sp>
      <p:sp>
        <p:nvSpPr>
          <p:cNvPr id="155725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6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7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8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9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0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629025" y="1752600"/>
          <a:ext cx="3878263" cy="776288"/>
        </p:xfrm>
        <a:graphic>
          <a:graphicData uri="http://schemas.openxmlformats.org/presentationml/2006/ole">
            <p:oleObj spid="_x0000_s2050" name="Equation" r:id="rId3" imgW="1143000" imgH="228600" progId="">
              <p:embed/>
            </p:oleObj>
          </a:graphicData>
        </a:graphic>
      </p:graphicFrame>
      <p:sp>
        <p:nvSpPr>
          <p:cNvPr id="155731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en-US" baseline="-25000"/>
              <a:t>i</a:t>
            </a:r>
          </a:p>
        </p:txBody>
      </p:sp>
      <p:sp>
        <p:nvSpPr>
          <p:cNvPr id="155732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61 w 287"/>
              <a:gd name="T7" fmla="*/ 30 h 286"/>
              <a:gd name="T8" fmla="*/ 99 w 287"/>
              <a:gd name="T9" fmla="*/ 8 h 286"/>
              <a:gd name="T10" fmla="*/ 145 w 287"/>
              <a:gd name="T11" fmla="*/ 0 h 286"/>
              <a:gd name="T12" fmla="*/ 187 w 287"/>
              <a:gd name="T13" fmla="*/ 8 h 286"/>
              <a:gd name="T14" fmla="*/ 228 w 287"/>
              <a:gd name="T15" fmla="*/ 30 h 286"/>
              <a:gd name="T16" fmla="*/ 259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90 h 286"/>
              <a:gd name="T24" fmla="*/ 259 w 287"/>
              <a:gd name="T25" fmla="*/ 228 h 286"/>
              <a:gd name="T26" fmla="*/ 228 w 287"/>
              <a:gd name="T27" fmla="*/ 259 h 286"/>
              <a:gd name="T28" fmla="*/ 187 w 287"/>
              <a:gd name="T29" fmla="*/ 281 h 286"/>
              <a:gd name="T30" fmla="*/ 145 w 287"/>
              <a:gd name="T31" fmla="*/ 285 h 286"/>
              <a:gd name="T32" fmla="*/ 99 w 287"/>
              <a:gd name="T33" fmla="*/ 281 h 286"/>
              <a:gd name="T34" fmla="*/ 61 w 287"/>
              <a:gd name="T35" fmla="*/ 259 h 286"/>
              <a:gd name="T36" fmla="*/ 26 w 287"/>
              <a:gd name="T37" fmla="*/ 228 h 286"/>
              <a:gd name="T38" fmla="*/ 8 w 287"/>
              <a:gd name="T39" fmla="*/ 190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3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4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5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Slope = </a:t>
            </a:r>
            <a:r>
              <a:rPr lang="el-GR">
                <a:cs typeface="Arial" charset="0"/>
              </a:rPr>
              <a:t>β</a:t>
            </a:r>
            <a:r>
              <a:rPr lang="en-US" baseline="-25000">
                <a:cs typeface="Arial" charset="0"/>
              </a:rPr>
              <a:t>1</a:t>
            </a:r>
            <a:endParaRPr lang="el-GR" baseline="-25000">
              <a:cs typeface="Arial" charset="0"/>
            </a:endParaRPr>
          </a:p>
        </p:txBody>
      </p:sp>
      <p:sp>
        <p:nvSpPr>
          <p:cNvPr id="155736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Intercept = </a:t>
            </a:r>
            <a:r>
              <a:rPr lang="el-GR" sz="2000">
                <a:cs typeface="Arial" charset="0"/>
              </a:rPr>
              <a:t>β</a:t>
            </a:r>
            <a:r>
              <a:rPr lang="en-US" sz="2000" baseline="-25000">
                <a:cs typeface="Arial" charset="0"/>
              </a:rPr>
              <a:t>0</a:t>
            </a:r>
            <a:r>
              <a:rPr lang="en-US" sz="2000"/>
              <a:t>  </a:t>
            </a:r>
          </a:p>
        </p:txBody>
      </p:sp>
      <p:sp>
        <p:nvSpPr>
          <p:cNvPr id="155737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3200">
                <a:cs typeface="Arial" charset="0"/>
              </a:rPr>
              <a:t>ε</a:t>
            </a:r>
            <a:r>
              <a:rPr lang="en-US" sz="3200" baseline="-25000">
                <a:cs typeface="Arial" charset="0"/>
              </a:rPr>
              <a:t>i</a:t>
            </a:r>
            <a:endParaRPr lang="el-GR" sz="32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Equation (Prediction Line)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DA8961E-B76B-42D7-B0CE-15AC21C9AF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2482850" y="4275138"/>
          <a:ext cx="3794125" cy="1103312"/>
        </p:xfrm>
        <a:graphic>
          <a:graphicData uri="http://schemas.openxmlformats.org/presentationml/2006/ole">
            <p:oleObj spid="_x0000_s3074" name="Equation" r:id="rId3" imgW="876240" imgH="253800" progId="">
              <p:embed/>
            </p:oleObj>
          </a:graphicData>
        </a:graphic>
      </p:graphicFrame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The simple linear regression equation provides an </a:t>
            </a:r>
            <a:r>
              <a:rPr lang="en-US">
                <a:solidFill>
                  <a:schemeClr val="folHlink"/>
                </a:solidFill>
              </a:rPr>
              <a:t>estimate</a:t>
            </a:r>
            <a:r>
              <a:rPr lang="en-US"/>
              <a:t> of the population regression line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</a:t>
            </a:r>
            <a:br>
              <a:rPr lang="en-US" sz="2000"/>
            </a:br>
            <a:r>
              <a:rPr lang="en-US" sz="2000"/>
              <a:t>intercept</a:t>
            </a:r>
            <a:endParaRPr lang="en-US" sz="2000" baseline="-25000"/>
          </a:p>
        </p:txBody>
      </p:sp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slope</a:t>
            </a:r>
            <a:br>
              <a:rPr lang="en-US" sz="2000"/>
            </a:br>
            <a:endParaRPr lang="en-US" sz="2000" baseline="-25000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Estimated  (or predicted) Y value for observation i</a:t>
            </a:r>
            <a:endParaRPr lang="en-US" sz="2000" baseline="-25000"/>
          </a:p>
        </p:txBody>
      </p:sp>
      <p:sp>
        <p:nvSpPr>
          <p:cNvPr id="156683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Value of X for observation i</a:t>
            </a:r>
          </a:p>
        </p:txBody>
      </p:sp>
      <p:sp>
        <p:nvSpPr>
          <p:cNvPr id="156685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706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Correlation vs. Regression</vt:lpstr>
      <vt:lpstr>Introduction to  Regression Analysis</vt:lpstr>
      <vt:lpstr>Simple Linear Regression Model</vt:lpstr>
      <vt:lpstr>Types of Relationships</vt:lpstr>
      <vt:lpstr>Types of Relationships</vt:lpstr>
      <vt:lpstr>Types of Relationships</vt:lpstr>
      <vt:lpstr>Simple Linear Regression Model</vt:lpstr>
      <vt:lpstr>Simple Linear Regression Model</vt:lpstr>
      <vt:lpstr>Simple Linear Regression Equation (Prediction Line)</vt:lpstr>
      <vt:lpstr>Simple Linear Regression Example</vt:lpstr>
      <vt:lpstr>Simple Linear Regression Example:  Data</vt:lpstr>
      <vt:lpstr>Measures of Variation</vt:lpstr>
      <vt:lpstr>Measures of Variation</vt:lpstr>
      <vt:lpstr>Measures of Variation</vt:lpstr>
      <vt:lpstr>Coefficient of Determination, r2</vt:lpstr>
      <vt:lpstr>Examples of Approximate  r2  Values</vt:lpstr>
      <vt:lpstr>Examples of Approximate  r2  Values</vt:lpstr>
      <vt:lpstr>Examples of Approximate  r2  Values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vs. Regression</dc:title>
  <dc:creator>VIKAS KHULLAR</dc:creator>
  <cp:lastModifiedBy>Dr VIKAS KHULLAR</cp:lastModifiedBy>
  <cp:revision>38</cp:revision>
  <dcterms:created xsi:type="dcterms:W3CDTF">2020-08-30T09:57:31Z</dcterms:created>
  <dcterms:modified xsi:type="dcterms:W3CDTF">2022-08-20T17:49:37Z</dcterms:modified>
</cp:coreProperties>
</file>