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10287000" cx="18288000"/>
  <p:notesSz cx="7559675" cy="10691800"/>
  <p:embeddedFontLst>
    <p:embeddedFont>
      <p:font typeface="Garamond"/>
      <p:bold r:id="rId13"/>
      <p:boldItalic r:id="rId14"/>
    </p:embeddedFont>
    <p:embeddedFont>
      <p:font typeface="Arimo"/>
      <p:bold r:id="rId15"/>
      <p:boldItalic r:id="rId16"/>
    </p:embeddedFon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Garamond-bold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font" Target="fonts/Arimo-bold.fntdata"/><Relationship Id="rId14" Type="http://schemas.openxmlformats.org/officeDocument/2006/relationships/font" Target="fonts/Garamond-boldItalic.fntdata"/><Relationship Id="rId17" Type="http://schemas.openxmlformats.org/officeDocument/2006/relationships/font" Target="fonts/GillSans-regular.fntdata"/><Relationship Id="rId16" Type="http://schemas.openxmlformats.org/officeDocument/2006/relationships/font" Target="fonts/Arimo-bold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18" Type="http://schemas.openxmlformats.org/officeDocument/2006/relationships/font" Target="fonts/Gill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"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"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"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2"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idx="1"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2"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3"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"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3"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3"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1"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7"/>
          <p:cNvSpPr txBox="1"/>
          <p:nvPr>
            <p:ph idx="2"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3"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4"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1"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2"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3"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4"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5"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6"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1"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7.png"/><Relationship Id="rId7" Type="http://schemas.openxmlformats.org/officeDocument/2006/relationships/image" Target="../media/image12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space.iimk.ac.in/xmlui/bitstream/handle/2259/169/288-302+Dr.+Nimit+Chowdhary.pdf?sequence=1" TargetMode="External"/><Relationship Id="rId4" Type="http://schemas.openxmlformats.org/officeDocument/2006/relationships/hyperlink" Target="https://www.researchgate.net/profile/S-B-Kumar/publication/382851219_Role_of_Travel_Agency_in_Development_of_Tourism_in_India/links/66ae994e51aa0775f2689788/Role-of-Travel-Agency-in-Development-of-Tourism-in-India.pdf" TargetMode="External"/><Relationship Id="rId9" Type="http://schemas.openxmlformats.org/officeDocument/2006/relationships/hyperlink" Target="https://www.statista.com/statistics/313665/direct-contribution-of-travel-and-tourism-to-gdp-in-india/#:~:text=In%202023%2C%20the%20direct%20contribution,over%20231%20billion%20U.S.%20dollars" TargetMode="External"/><Relationship Id="rId5" Type="http://schemas.openxmlformats.org/officeDocument/2006/relationships/hyperlink" Target="https://theworldstatistics.com/india-tourism-statistics/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2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0"/>
          <p:cNvSpPr/>
          <p:nvPr/>
        </p:nvSpPr>
        <p:spPr>
          <a:xfrm>
            <a:off x="8522280" y="1620000"/>
            <a:ext cx="6957360" cy="7731720"/>
          </a:xfrm>
          <a:custGeom>
            <a:rect b="b" l="l" r="r" t="t"/>
            <a:pathLst>
              <a:path extrusionOk="0" h="7732451" w="6957907">
                <a:moveTo>
                  <a:pt x="0" y="0"/>
                </a:moveTo>
                <a:lnTo>
                  <a:pt x="6957907" y="0"/>
                </a:lnTo>
                <a:lnTo>
                  <a:pt x="6957907" y="7732450"/>
                </a:lnTo>
                <a:lnTo>
                  <a:pt x="0" y="77324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40"/>
          <p:cNvSpPr/>
          <p:nvPr/>
        </p:nvSpPr>
        <p:spPr>
          <a:xfrm>
            <a:off x="12960000" y="2421000"/>
            <a:ext cx="4804560" cy="5138640"/>
          </a:xfrm>
          <a:custGeom>
            <a:rect b="b" l="l" r="r" t="t"/>
            <a:pathLst>
              <a:path extrusionOk="0" h="5139356" w="4805264">
                <a:moveTo>
                  <a:pt x="0" y="0"/>
                </a:moveTo>
                <a:lnTo>
                  <a:pt x="4805264" y="0"/>
                </a:lnTo>
                <a:lnTo>
                  <a:pt x="4805264" y="5139356"/>
                </a:lnTo>
                <a:lnTo>
                  <a:pt x="0" y="51393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40"/>
          <p:cNvSpPr/>
          <p:nvPr/>
        </p:nvSpPr>
        <p:spPr>
          <a:xfrm>
            <a:off x="1959840" y="923400"/>
            <a:ext cx="126180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TITLE PAGE</a:t>
            </a:r>
            <a:endParaRPr b="0" i="0" sz="4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0"/>
          <p:cNvSpPr/>
          <p:nvPr/>
        </p:nvSpPr>
        <p:spPr>
          <a:xfrm>
            <a:off x="298440" y="345240"/>
            <a:ext cx="15361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1F497D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2024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0"/>
          <p:cNvSpPr/>
          <p:nvPr/>
        </p:nvSpPr>
        <p:spPr>
          <a:xfrm>
            <a:off x="516600" y="1733040"/>
            <a:ext cx="11543040" cy="6614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55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8440" lvl="1" marL="596880" marR="0" rtl="0" algn="just">
              <a:lnSpc>
                <a:spcPct val="2405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90"/>
              <a:buFont typeface="Arial"/>
              <a:buChar char="•"/>
            </a:pPr>
            <a:r>
              <a:rPr b="1" i="0" lang="en-US" sz="32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ID – SIH1591</a:t>
            </a:r>
            <a:endParaRPr b="0" i="0" sz="329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8440" lvl="1" marL="596880" marR="0" rtl="0" algn="just">
              <a:lnSpc>
                <a:spcPct val="2405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90"/>
              <a:buFont typeface="Arial"/>
              <a:buChar char="•"/>
            </a:pPr>
            <a:r>
              <a:rPr b="1" i="0" lang="en-US" sz="32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Title – Student Innovation</a:t>
            </a:r>
            <a:endParaRPr b="0" i="0" sz="329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8440" lvl="1" marL="596880" marR="0" rtl="0" algn="just">
              <a:lnSpc>
                <a:spcPct val="2405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90"/>
              <a:buFont typeface="Arial"/>
              <a:buChar char="•"/>
            </a:pPr>
            <a:r>
              <a:rPr b="1" i="0" lang="en-US" sz="32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Theme- Travel &amp; Tourism</a:t>
            </a:r>
            <a:endParaRPr b="0" i="0" sz="329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8440" lvl="1" marL="596880" marR="0" rtl="0" algn="just">
              <a:lnSpc>
                <a:spcPct val="2405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90"/>
              <a:buFont typeface="Arial"/>
              <a:buChar char="•"/>
            </a:pPr>
            <a:r>
              <a:rPr b="1" i="0" lang="en-US" sz="32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 Category- Software</a:t>
            </a:r>
            <a:endParaRPr b="0" i="0" sz="329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8440" lvl="1" marL="596880" marR="0" rtl="0" algn="just">
              <a:lnSpc>
                <a:spcPct val="2405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90"/>
              <a:buFont typeface="Arial"/>
              <a:buChar char="•"/>
            </a:pPr>
            <a:r>
              <a:rPr b="1" i="0" lang="en-US" sz="32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ID- </a:t>
            </a:r>
            <a:endParaRPr b="0" i="0" sz="329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8440" lvl="1" marL="596880" marR="0" rtl="0" algn="just">
              <a:lnSpc>
                <a:spcPct val="2405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90"/>
              <a:buFont typeface="Arial"/>
              <a:buChar char="•"/>
            </a:pPr>
            <a:r>
              <a:rPr b="1" i="0" lang="en-US" sz="32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Name - Byte Busters</a:t>
            </a:r>
            <a:endParaRPr b="0" i="0" sz="329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0"/>
          <p:cNvSpPr/>
          <p:nvPr/>
        </p:nvSpPr>
        <p:spPr>
          <a:xfrm>
            <a:off x="14706000" y="122040"/>
            <a:ext cx="3369240" cy="1722960"/>
          </a:xfrm>
          <a:custGeom>
            <a:rect b="b" l="l" r="r" t="t"/>
            <a:pathLst>
              <a:path extrusionOk="0"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/>
          <p:nvPr/>
        </p:nvSpPr>
        <p:spPr>
          <a:xfrm>
            <a:off x="0" y="9532080"/>
            <a:ext cx="18287280" cy="886320"/>
          </a:xfrm>
          <a:custGeom>
            <a:rect b="b" l="l" r="r" t="t"/>
            <a:pathLst>
              <a:path extrusionOk="0" h="1006475" w="24384000">
                <a:moveTo>
                  <a:pt x="0" y="0"/>
                </a:moveTo>
                <a:lnTo>
                  <a:pt x="24384000" y="0"/>
                </a:lnTo>
                <a:lnTo>
                  <a:pt x="24384000" y="1006475"/>
                </a:lnTo>
                <a:lnTo>
                  <a:pt x="0" y="100647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179" name="Google Shape;179;p41"/>
          <p:cNvSpPr/>
          <p:nvPr/>
        </p:nvSpPr>
        <p:spPr>
          <a:xfrm>
            <a:off x="365760" y="343080"/>
            <a:ext cx="16275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Travel Mate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1"/>
          <p:cNvSpPr/>
          <p:nvPr/>
        </p:nvSpPr>
        <p:spPr>
          <a:xfrm>
            <a:off x="9000" y="1738080"/>
            <a:ext cx="18278280" cy="669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60000" marR="0" rtl="0" algn="just">
              <a:lnSpc>
                <a:spcPct val="1755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Overview:</a:t>
            </a:r>
            <a:r>
              <a:rPr b="0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We’re creating a platform called </a:t>
            </a:r>
            <a:r>
              <a:rPr b="1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Travel Mate</a:t>
            </a:r>
            <a:r>
              <a:rPr b="0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where travelers can connect with verified local travel                    agencies, guides, who offer customized travel packages. It focuses on safety, personalization, and supporting local               agencies businesses through enhanced verification and </a:t>
            </a:r>
            <a:r>
              <a:rPr b="1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AI-driven recommendations</a:t>
            </a:r>
            <a:endParaRPr b="0" i="0" sz="227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360000" marR="0" rtl="0" algn="just">
              <a:lnSpc>
                <a:spcPct val="1755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b="1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Key Features</a:t>
            </a:r>
            <a:endParaRPr b="0" i="0" sz="227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36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70"/>
              <a:buFont typeface="Noto Sans Symbols"/>
              <a:buChar char="⮚"/>
            </a:pPr>
            <a:r>
              <a:rPr b="1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Separate Portals:</a:t>
            </a:r>
            <a:r>
              <a:rPr b="0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Guides and users have distinct entries. Guides manage package details and offer customization, while users search for destinations, view details, and book secure, customizable packages.</a:t>
            </a:r>
            <a:endParaRPr b="0" i="0" sz="227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36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70"/>
              <a:buFont typeface="Noto Sans Symbols"/>
              <a:buChar char="⮚"/>
            </a:pPr>
            <a:r>
              <a:rPr b="1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Two-Step Verification:</a:t>
            </a:r>
            <a:r>
              <a:rPr b="0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Guides undergo rigorous verification with national ID, driving license, and government approval, earning a "Verified" badge. User and guide data is securely protected.</a:t>
            </a:r>
            <a:endParaRPr b="0" i="0" sz="227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36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70"/>
              <a:buFont typeface="Noto Sans Symbols"/>
              <a:buChar char="⮚"/>
            </a:pPr>
            <a:r>
              <a:rPr b="1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AI-Powered Personalization:</a:t>
            </a:r>
            <a:r>
              <a:rPr b="0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AI-driven recommendations suggest tailored travel packages based on </a:t>
            </a:r>
            <a:r>
              <a:rPr b="1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user preferences</a:t>
            </a:r>
            <a:r>
              <a:rPr b="0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making it easy for users to browse, explore, and customize options, ensuring a personalized and effortless booking experience</a:t>
            </a:r>
            <a:endParaRPr b="0" i="0" sz="227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36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70"/>
              <a:buFont typeface="Noto Sans Symbols"/>
              <a:buChar char="⮚"/>
            </a:pPr>
            <a:r>
              <a:rPr b="1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Easy, Secure Bookings:</a:t>
            </a:r>
            <a:r>
              <a:rPr b="0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Users browse, explore, and </a:t>
            </a:r>
            <a:r>
              <a:rPr b="1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customize travel </a:t>
            </a:r>
            <a:r>
              <a:rPr b="0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options with secure transactions, reducing planning effort.</a:t>
            </a:r>
            <a:endParaRPr b="0" i="0" sz="227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360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70"/>
              <a:buFont typeface="Noto Sans Symbols"/>
              <a:buChar char="⮚"/>
            </a:pPr>
            <a:r>
              <a:rPr b="1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User-Visible Reviews: </a:t>
            </a:r>
            <a:r>
              <a:rPr b="0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Users leave reviews for guides, which are visible to all, enhancing guide credibility and </a:t>
            </a:r>
            <a:r>
              <a:rPr b="1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boosting business growth</a:t>
            </a:r>
            <a:r>
              <a:rPr b="0" i="0" lang="en-US" sz="227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for travel agencies.</a:t>
            </a:r>
            <a:endParaRPr b="0" i="0" sz="227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1"/>
          <p:cNvSpPr/>
          <p:nvPr/>
        </p:nvSpPr>
        <p:spPr>
          <a:xfrm>
            <a:off x="13197960" y="9561240"/>
            <a:ext cx="40834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1"/>
          <p:cNvSpPr/>
          <p:nvPr/>
        </p:nvSpPr>
        <p:spPr>
          <a:xfrm>
            <a:off x="14706000" y="122040"/>
            <a:ext cx="3369240" cy="1722960"/>
          </a:xfrm>
          <a:custGeom>
            <a:rect b="b" l="l" r="r" t="t"/>
            <a:pathLst>
              <a:path extrusionOk="0"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83" name="Google Shape;183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3800">
            <a:off x="538560" y="323280"/>
            <a:ext cx="1972800" cy="11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680" y="1676160"/>
            <a:ext cx="9758160" cy="7702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83280" y="1858680"/>
            <a:ext cx="2941200" cy="421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60720" y="1845360"/>
            <a:ext cx="4611240" cy="6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55600" y="5542200"/>
            <a:ext cx="7961400" cy="38379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2"/>
          <p:cNvSpPr/>
          <p:nvPr/>
        </p:nvSpPr>
        <p:spPr>
          <a:xfrm>
            <a:off x="265680" y="1589760"/>
            <a:ext cx="9692640" cy="777168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2"/>
          <p:cNvSpPr/>
          <p:nvPr/>
        </p:nvSpPr>
        <p:spPr>
          <a:xfrm>
            <a:off x="0" y="9532080"/>
            <a:ext cx="18287280" cy="754200"/>
          </a:xfrm>
          <a:custGeom>
            <a:rect b="b" l="l" r="r" t="t"/>
            <a:pathLst>
              <a:path extrusionOk="0" h="1006475" w="24384000">
                <a:moveTo>
                  <a:pt x="0" y="0"/>
                </a:moveTo>
                <a:lnTo>
                  <a:pt x="24384000" y="0"/>
                </a:lnTo>
                <a:lnTo>
                  <a:pt x="24384000" y="1006475"/>
                </a:lnTo>
                <a:lnTo>
                  <a:pt x="0" y="100647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194" name="Google Shape;194;p42"/>
          <p:cNvSpPr/>
          <p:nvPr/>
        </p:nvSpPr>
        <p:spPr>
          <a:xfrm>
            <a:off x="1005840" y="254520"/>
            <a:ext cx="16275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TECHNICAL APPROACH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2"/>
          <p:cNvSpPr/>
          <p:nvPr/>
        </p:nvSpPr>
        <p:spPr>
          <a:xfrm>
            <a:off x="14706000" y="-21960"/>
            <a:ext cx="3369240" cy="1722960"/>
          </a:xfrm>
          <a:custGeom>
            <a:rect b="b" l="l" r="r" t="t"/>
            <a:pathLst>
              <a:path extrusionOk="0"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42"/>
          <p:cNvSpPr/>
          <p:nvPr/>
        </p:nvSpPr>
        <p:spPr>
          <a:xfrm>
            <a:off x="13197960" y="9561240"/>
            <a:ext cx="40834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43800">
            <a:off x="538560" y="323280"/>
            <a:ext cx="1972800" cy="11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2"/>
          <p:cNvSpPr/>
          <p:nvPr/>
        </p:nvSpPr>
        <p:spPr>
          <a:xfrm>
            <a:off x="10224720" y="5452200"/>
            <a:ext cx="2742120" cy="37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Technologies</a:t>
            </a: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 Used: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2"/>
          <p:cNvSpPr/>
          <p:nvPr/>
        </p:nvSpPr>
        <p:spPr>
          <a:xfrm>
            <a:off x="552240" y="1911600"/>
            <a:ext cx="3089160" cy="37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latin typeface="Arial"/>
                <a:ea typeface="Arial"/>
                <a:cs typeface="Arial"/>
                <a:sym typeface="Arial"/>
              </a:rPr>
              <a:t>Flow Chart: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42"/>
          <p:cNvCxnSpPr/>
          <p:nvPr/>
        </p:nvCxnSpPr>
        <p:spPr>
          <a:xfrm>
            <a:off x="10116360" y="5425920"/>
            <a:ext cx="7961400" cy="1332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42"/>
          <p:cNvSpPr/>
          <p:nvPr/>
        </p:nvSpPr>
        <p:spPr>
          <a:xfrm>
            <a:off x="10140120" y="1546920"/>
            <a:ext cx="2417040" cy="35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Prototype: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2"/>
          <p:cNvSpPr/>
          <p:nvPr/>
        </p:nvSpPr>
        <p:spPr>
          <a:xfrm>
            <a:off x="10129320" y="1563480"/>
            <a:ext cx="7954200" cy="7770600"/>
          </a:xfrm>
          <a:prstGeom prst="rect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0640" y="2355840"/>
            <a:ext cx="5686200" cy="529164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3"/>
          <p:cNvSpPr/>
          <p:nvPr/>
        </p:nvSpPr>
        <p:spPr>
          <a:xfrm>
            <a:off x="0" y="9532080"/>
            <a:ext cx="18287280" cy="754200"/>
          </a:xfrm>
          <a:custGeom>
            <a:rect b="b" l="l" r="r" t="t"/>
            <a:pathLst>
              <a:path extrusionOk="0" h="1006475" w="24384000">
                <a:moveTo>
                  <a:pt x="0" y="0"/>
                </a:moveTo>
                <a:lnTo>
                  <a:pt x="24384000" y="0"/>
                </a:lnTo>
                <a:lnTo>
                  <a:pt x="24384000" y="1006475"/>
                </a:lnTo>
                <a:lnTo>
                  <a:pt x="0" y="100647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209" name="Google Shape;209;p43"/>
          <p:cNvSpPr/>
          <p:nvPr/>
        </p:nvSpPr>
        <p:spPr>
          <a:xfrm>
            <a:off x="1005840" y="232560"/>
            <a:ext cx="16275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FEASIBILITY AND VIABILITY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3"/>
          <p:cNvSpPr/>
          <p:nvPr/>
        </p:nvSpPr>
        <p:spPr>
          <a:xfrm>
            <a:off x="13197960" y="9561240"/>
            <a:ext cx="40834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3"/>
          <p:cNvSpPr/>
          <p:nvPr/>
        </p:nvSpPr>
        <p:spPr>
          <a:xfrm>
            <a:off x="14706000" y="122040"/>
            <a:ext cx="3369240" cy="1722960"/>
          </a:xfrm>
          <a:custGeom>
            <a:rect b="b" l="l" r="r" t="t"/>
            <a:pathLst>
              <a:path extrusionOk="0"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12" name="Google Shape;21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43800">
            <a:off x="538560" y="157320"/>
            <a:ext cx="1972800" cy="11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3"/>
          <p:cNvSpPr/>
          <p:nvPr/>
        </p:nvSpPr>
        <p:spPr>
          <a:xfrm>
            <a:off x="664560" y="1389240"/>
            <a:ext cx="6345360" cy="29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latin typeface="Gill Sans"/>
                <a:ea typeface="Gill Sans"/>
                <a:cs typeface="Gill Sans"/>
                <a:sym typeface="Gill Sans"/>
              </a:rPr>
              <a:t>Feasibility :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latin typeface="Gill Sans"/>
                <a:ea typeface="Gill Sans"/>
                <a:cs typeface="Gill Sans"/>
                <a:sym typeface="Gill Sans"/>
              </a:rPr>
              <a:t>  Secure Transactions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latin typeface="Gill Sans"/>
                <a:ea typeface="Gill Sans"/>
                <a:cs typeface="Gill Sans"/>
                <a:sym typeface="Gill Sans"/>
              </a:rPr>
              <a:t>  Verified Guides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latin typeface="Gill Sans"/>
                <a:ea typeface="Gill Sans"/>
                <a:cs typeface="Gill Sans"/>
                <a:sym typeface="Gill Sans"/>
              </a:rPr>
              <a:t>  Growing Demand for Personalized Travel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latin typeface="Gill Sans"/>
                <a:ea typeface="Gill Sans"/>
                <a:cs typeface="Gill Sans"/>
                <a:sym typeface="Gill Sans"/>
              </a:rPr>
              <a:t>  Remote and Digital Lifestyle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latin typeface="Gill Sans"/>
                <a:ea typeface="Gill Sans"/>
                <a:cs typeface="Gill Sans"/>
                <a:sym typeface="Gill Sans"/>
              </a:rPr>
              <a:t>  Partnerships with Local Guides and Vendors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latin typeface="Gill Sans"/>
                <a:ea typeface="Gill Sans"/>
                <a:cs typeface="Gill Sans"/>
                <a:sym typeface="Gill Sans"/>
              </a:rPr>
              <a:t>  User Acquisition Strategy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3"/>
          <p:cNvSpPr/>
          <p:nvPr/>
        </p:nvSpPr>
        <p:spPr>
          <a:xfrm>
            <a:off x="7703280" y="1393920"/>
            <a:ext cx="5833080" cy="326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latin typeface="Gill Sans"/>
                <a:ea typeface="Gill Sans"/>
                <a:cs typeface="Gill Sans"/>
                <a:sym typeface="Gill Sans"/>
              </a:rPr>
              <a:t>Viability :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latin typeface="Gill Sans"/>
                <a:ea typeface="Gill Sans"/>
                <a:cs typeface="Gill Sans"/>
                <a:sym typeface="Gill Sans"/>
              </a:rPr>
              <a:t>Revenue Streams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latin typeface="Gill Sans"/>
                <a:ea typeface="Gill Sans"/>
                <a:cs typeface="Gill Sans"/>
                <a:sym typeface="Gill Sans"/>
              </a:rPr>
              <a:t>Scalable Model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latin typeface="Gill Sans"/>
                <a:ea typeface="Gill Sans"/>
                <a:cs typeface="Gill Sans"/>
                <a:sym typeface="Gill Sans"/>
              </a:rPr>
              <a:t>Unique Selling Proposition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latin typeface="Gill Sans"/>
                <a:ea typeface="Gill Sans"/>
                <a:cs typeface="Gill Sans"/>
                <a:sym typeface="Gill Sans"/>
              </a:rPr>
              <a:t>Enhanced Trust and Safety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latin typeface="Gill Sans"/>
                <a:ea typeface="Gill Sans"/>
                <a:cs typeface="Gill Sans"/>
                <a:sym typeface="Gill Sans"/>
              </a:rPr>
              <a:t>Long-term User Retention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1" i="0" lang="en-US" sz="1800" u="none" cap="none" strike="noStrike">
                <a:latin typeface="Gill Sans"/>
                <a:ea typeface="Gill Sans"/>
                <a:cs typeface="Gill Sans"/>
                <a:sym typeface="Gill Sans"/>
              </a:rPr>
              <a:t>Market Expansion Potential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3"/>
          <p:cNvSpPr/>
          <p:nvPr/>
        </p:nvSpPr>
        <p:spPr>
          <a:xfrm>
            <a:off x="470880" y="4604760"/>
            <a:ext cx="6877080" cy="458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Potential Challenges and Risks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Noto Sans Symbols"/>
              <a:buChar char="⮚"/>
            </a:pPr>
            <a:r>
              <a:rPr b="1" i="0" lang="en-US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Unverified</a:t>
            </a:r>
            <a:r>
              <a:rPr b="1" i="1" lang="en-US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Guides 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arenR"/>
            </a:pPr>
            <a:r>
              <a:rPr b="0" i="0" lang="en-US" sz="1800" u="none" cap="none" strike="noStrike">
                <a:solidFill>
                  <a:srgbClr val="272525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1" i="0" lang="en-US" sz="2200" u="none" cap="none" strike="noStrike">
                <a:solidFill>
                  <a:srgbClr val="272525"/>
                </a:solidFill>
                <a:latin typeface="Gill Sans"/>
                <a:ea typeface="Gill Sans"/>
                <a:cs typeface="Gill Sans"/>
                <a:sym typeface="Gill Sans"/>
              </a:rPr>
              <a:t>-</a:t>
            </a:r>
            <a:r>
              <a:rPr b="0" i="0" lang="en-US" sz="1800" u="none" cap="none" strike="noStrike">
                <a:solidFill>
                  <a:srgbClr val="272525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False claim about qualifications or                           experience of guide.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Noto Sans Symbols"/>
              <a:buChar char="⮚"/>
            </a:pPr>
            <a:r>
              <a:rPr b="1" i="0" lang="en-US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Limited Knowledge 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295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AutoNum type="arabicParenR"/>
            </a:pPr>
            <a:r>
              <a:rPr b="1" i="0" lang="en-US" sz="2200" u="none" cap="none" strike="noStrike">
                <a:solidFill>
                  <a:srgbClr val="272525"/>
                </a:solidFill>
                <a:latin typeface="Gill Sans"/>
                <a:ea typeface="Gill Sans"/>
                <a:cs typeface="Gill Sans"/>
                <a:sym typeface="Gill Sans"/>
              </a:rPr>
              <a:t> -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Travelers lack local insights.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35666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Noto Sans Symbols"/>
              <a:buChar char="⮚"/>
            </a:pPr>
            <a:r>
              <a:rPr b="1" i="0" lang="en-US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Unreliable Sources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295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AutoNum type="arabicParenR"/>
            </a:pPr>
            <a:r>
              <a:rPr b="1" i="0" lang="en-US" sz="2200" u="none" cap="none" strike="noStrike">
                <a:solidFill>
                  <a:srgbClr val="272525"/>
                </a:solidFill>
                <a:latin typeface="Gill Sans"/>
                <a:ea typeface="Gill Sans"/>
                <a:cs typeface="Gill Sans"/>
                <a:sym typeface="Gill Sans"/>
              </a:rPr>
              <a:t> -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Finding trustworthy information is challenging.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Noto Sans Symbols"/>
              <a:buChar char="⮚"/>
            </a:pPr>
            <a:r>
              <a:rPr b="1" i="0" lang="en-US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Lack of Connection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arenR"/>
            </a:pPr>
            <a:r>
              <a:rPr b="0" i="0" lang="en-US" sz="1800" u="none" cap="none" strike="noStrike">
                <a:latin typeface="Gill Sans"/>
                <a:ea typeface="Gill Sans"/>
                <a:cs typeface="Gill Sans"/>
                <a:sym typeface="Gill Sans"/>
              </a:rPr>
              <a:t>   </a:t>
            </a:r>
            <a:r>
              <a:rPr b="1" i="0" lang="en-US" sz="2200" u="none" cap="none" strike="noStrike">
                <a:solidFill>
                  <a:srgbClr val="272525"/>
                </a:solidFill>
                <a:latin typeface="Gill Sans"/>
                <a:ea typeface="Gill Sans"/>
                <a:cs typeface="Gill Sans"/>
                <a:sym typeface="Gill Sans"/>
              </a:rPr>
              <a:t>-</a:t>
            </a:r>
            <a:r>
              <a:rPr b="0" i="0" lang="en-US" sz="1800" u="none" cap="none" strike="noStrike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Missing personalized experiences.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3"/>
          <p:cNvSpPr/>
          <p:nvPr/>
        </p:nvSpPr>
        <p:spPr>
          <a:xfrm>
            <a:off x="7592400" y="4696560"/>
            <a:ext cx="6447600" cy="4465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Overcoming Challenges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Noto Sans Symbols"/>
              <a:buChar char="⮚"/>
            </a:pPr>
            <a:r>
              <a:rPr b="1" i="0" lang="en-US" sz="2100" u="none" cap="none" strike="noStrike">
                <a:latin typeface="Gill Sans"/>
                <a:ea typeface="Gill Sans"/>
                <a:cs typeface="Gill Sans"/>
                <a:sym typeface="Gill Sans"/>
              </a:rPr>
              <a:t>Background Checks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b="1" i="0" lang="en-US" sz="2200" u="none" cap="none" strike="noStrike">
                <a:solidFill>
                  <a:srgbClr val="272525"/>
                </a:solidFill>
                <a:latin typeface="Gill Sans"/>
                <a:ea typeface="Gill Sans"/>
                <a:cs typeface="Gill Sans"/>
                <a:sym typeface="Gill Sans"/>
              </a:rPr>
              <a:t>- 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Robust guide verification.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Noto Sans Symbols"/>
              <a:buChar char="⮚"/>
            </a:pPr>
            <a:r>
              <a:rPr b="1" i="0" lang="en-US" sz="2200" u="none" cap="none" strike="noStrike">
                <a:solidFill>
                  <a:srgbClr val="272525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Feedback Mechanisms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Noto Sans Symbols"/>
              <a:buChar char="⮚"/>
            </a:pPr>
            <a:r>
              <a:rPr b="1" i="0" lang="en-US" sz="2200" u="none" cap="none" strike="noStrike">
                <a:solidFill>
                  <a:srgbClr val="272525"/>
                </a:solidFill>
                <a:latin typeface="Gill Sans"/>
                <a:ea typeface="Gill Sans"/>
                <a:cs typeface="Gill Sans"/>
                <a:sym typeface="Gill Sans"/>
              </a:rPr>
              <a:t>-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Travelers to provide review and rating.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295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Noto Sans Symbols"/>
              <a:buChar char="⮚"/>
            </a:pPr>
            <a:r>
              <a:rPr b="1" i="0" lang="en-US" sz="2200" u="none" cap="none" strike="noStrike">
                <a:solidFill>
                  <a:srgbClr val="272525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Flexible booking options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295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Noto Sans Symbols"/>
              <a:buChar char="⮚"/>
            </a:pPr>
            <a:r>
              <a:rPr b="1" i="0" lang="en-US" sz="2200" u="none" cap="none" strike="noStrike">
                <a:solidFill>
                  <a:srgbClr val="272525"/>
                </a:solidFill>
                <a:latin typeface="Gill Sans"/>
                <a:ea typeface="Gill Sans"/>
                <a:cs typeface="Gill Sans"/>
                <a:sym typeface="Gill Sans"/>
              </a:rPr>
              <a:t>-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Diverse and customizable tour packages.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9576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Noto Sans Symbols"/>
              <a:buChar char="⮚"/>
            </a:pPr>
            <a:r>
              <a:rPr b="1" i="0" lang="en-US" sz="2200" u="none" cap="none" strike="noStrike">
                <a:solidFill>
                  <a:srgbClr val="272525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Detailed descriptions</a:t>
            </a:r>
            <a:r>
              <a:rPr b="0" i="0" lang="en-US" sz="26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35666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945"/>
              <a:buFont typeface="Noto Sans Symbols"/>
              <a:buChar char="●"/>
            </a:pPr>
            <a:r>
              <a:rPr b="1" i="0" lang="en-US" sz="2100" u="none" cap="none" strike="noStrike">
                <a:latin typeface="Gill Sans"/>
                <a:ea typeface="Gill Sans"/>
                <a:cs typeface="Gill Sans"/>
                <a:sym typeface="Gill Sans"/>
              </a:rPr>
              <a:t>-</a:t>
            </a:r>
            <a:r>
              <a:rPr b="0" i="0" lang="en-US" sz="1800" u="none" cap="none" strike="noStrike">
                <a:latin typeface="Gill Sans"/>
                <a:ea typeface="Gill Sans"/>
                <a:cs typeface="Gill Sans"/>
                <a:sym typeface="Gill Sans"/>
              </a:rPr>
              <a:t>  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Day-by-day plans with key activities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/>
          <p:nvPr/>
        </p:nvSpPr>
        <p:spPr>
          <a:xfrm>
            <a:off x="0" y="9532080"/>
            <a:ext cx="18287280" cy="754200"/>
          </a:xfrm>
          <a:custGeom>
            <a:rect b="b" l="l" r="r" t="t"/>
            <a:pathLst>
              <a:path extrusionOk="0" h="1006475" w="24384000">
                <a:moveTo>
                  <a:pt x="0" y="0"/>
                </a:moveTo>
                <a:lnTo>
                  <a:pt x="24384000" y="0"/>
                </a:lnTo>
                <a:lnTo>
                  <a:pt x="24384000" y="1006475"/>
                </a:lnTo>
                <a:lnTo>
                  <a:pt x="0" y="100647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222" name="Google Shape;222;p44"/>
          <p:cNvSpPr/>
          <p:nvPr/>
        </p:nvSpPr>
        <p:spPr>
          <a:xfrm>
            <a:off x="644040" y="352080"/>
            <a:ext cx="16275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IMPACT AND BENEFITS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4"/>
          <p:cNvSpPr/>
          <p:nvPr/>
        </p:nvSpPr>
        <p:spPr>
          <a:xfrm>
            <a:off x="13197960" y="9561240"/>
            <a:ext cx="40834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5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4"/>
          <p:cNvSpPr/>
          <p:nvPr/>
        </p:nvSpPr>
        <p:spPr>
          <a:xfrm>
            <a:off x="14630400" y="256680"/>
            <a:ext cx="3369240" cy="1722960"/>
          </a:xfrm>
          <a:custGeom>
            <a:rect b="b" l="l" r="r" t="t"/>
            <a:pathLst>
              <a:path extrusionOk="0"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5" name="Google Shape;225;p44"/>
          <p:cNvSpPr/>
          <p:nvPr/>
        </p:nvSpPr>
        <p:spPr>
          <a:xfrm>
            <a:off x="318600" y="1522800"/>
            <a:ext cx="11699640" cy="7559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40"/>
              <a:buFont typeface="Noto Sans Symbols"/>
              <a:buChar char="⮚"/>
            </a:pPr>
            <a:r>
              <a:rPr b="1" i="0" lang="en-US" sz="2300" u="none" cap="none" strike="noStrike">
                <a:latin typeface="Gill Sans"/>
                <a:ea typeface="Gill Sans"/>
                <a:cs typeface="Gill Sans"/>
                <a:sym typeface="Gill Sans"/>
              </a:rPr>
              <a:t>Enhanced Safety and Trust: </a:t>
            </a:r>
            <a:r>
              <a:rPr b="0" i="0" lang="en-US" sz="2300" u="none" cap="none" strike="noStrike">
                <a:latin typeface="Gill Sans"/>
                <a:ea typeface="Gill Sans"/>
                <a:cs typeface="Gill Sans"/>
                <a:sym typeface="Gill Sans"/>
              </a:rPr>
              <a:t>Secure payment systems and trusted guides minimize risks, enhancing traveler confidence.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40"/>
              <a:buFont typeface="Noto Sans Symbols"/>
              <a:buChar char="⮚"/>
            </a:pPr>
            <a:r>
              <a:rPr b="1" i="0" lang="en-US" sz="2300" u="none" cap="none" strike="noStrike">
                <a:latin typeface="Gill Sans"/>
                <a:ea typeface="Gill Sans"/>
                <a:cs typeface="Gill Sans"/>
                <a:sym typeface="Gill Sans"/>
              </a:rPr>
              <a:t>Boost to Local Economies: </a:t>
            </a:r>
            <a:r>
              <a:rPr b="0" i="0" lang="en-US" sz="2300" u="none" cap="none" strike="noStrike">
                <a:latin typeface="Gill Sans"/>
                <a:ea typeface="Gill Sans"/>
                <a:cs typeface="Gill Sans"/>
                <a:sym typeface="Gill Sans"/>
              </a:rPr>
              <a:t>Directly connects tourists with local agencies, thereby </a:t>
            </a:r>
            <a:r>
              <a:rPr b="1" i="0" lang="en-US" sz="2300" u="none" cap="none" strike="noStrike">
                <a:latin typeface="Gill Sans"/>
                <a:ea typeface="Gill Sans"/>
                <a:cs typeface="Gill Sans"/>
                <a:sym typeface="Gill Sans"/>
              </a:rPr>
              <a:t>supporting local employment</a:t>
            </a:r>
            <a:r>
              <a:rPr b="0" i="0" lang="en-US" sz="2300" u="none" cap="none" strike="noStrike"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40"/>
              <a:buFont typeface="Noto Sans Symbols"/>
              <a:buChar char="⮚"/>
            </a:pPr>
            <a:r>
              <a:rPr b="1" i="0" lang="en-US" sz="2300" u="none" cap="none" strike="noStrike">
                <a:latin typeface="Gill Sans"/>
                <a:ea typeface="Gill Sans"/>
                <a:cs typeface="Gill Sans"/>
                <a:sym typeface="Gill Sans"/>
              </a:rPr>
              <a:t>Personalized Travel Experience:</a:t>
            </a:r>
            <a:r>
              <a:rPr b="0" i="0" lang="en-US" sz="2300" u="none" cap="none" strike="noStrike">
                <a:latin typeface="Gill Sans"/>
                <a:ea typeface="Gill Sans"/>
                <a:cs typeface="Gill Sans"/>
                <a:sym typeface="Gill Sans"/>
              </a:rPr>
              <a:t> Offers customizable packages and </a:t>
            </a:r>
            <a:r>
              <a:rPr b="1" i="0" lang="en-US" sz="2300" u="none" cap="none" strike="noStrike">
                <a:latin typeface="Gill Sans"/>
                <a:ea typeface="Gill Sans"/>
                <a:cs typeface="Gill Sans"/>
                <a:sym typeface="Gill Sans"/>
              </a:rPr>
              <a:t>AI-powered recommendations</a:t>
            </a:r>
            <a:r>
              <a:rPr b="0" i="0" lang="en-US" sz="2300" u="none" cap="none" strike="noStrike">
                <a:latin typeface="Gill Sans"/>
                <a:ea typeface="Gill Sans"/>
                <a:cs typeface="Gill Sans"/>
                <a:sym typeface="Gill Sans"/>
              </a:rPr>
              <a:t> based on preferences, budget, and interests.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40"/>
              <a:buFont typeface="Noto Sans Symbols"/>
              <a:buChar char="⮚"/>
            </a:pPr>
            <a:r>
              <a:rPr b="1" i="0" lang="en-US" sz="2300" u="none" cap="none" strike="noStrike">
                <a:latin typeface="Gill Sans"/>
                <a:ea typeface="Gill Sans"/>
                <a:cs typeface="Gill Sans"/>
                <a:sym typeface="Gill Sans"/>
              </a:rPr>
              <a:t>Increased Visibility and Business Opportunities:</a:t>
            </a:r>
            <a:r>
              <a:rPr b="0" i="0" lang="en-US" sz="2300" u="none" cap="none" strike="noStrike">
                <a:latin typeface="Gill Sans"/>
                <a:ea typeface="Gill Sans"/>
                <a:cs typeface="Gill Sans"/>
                <a:sym typeface="Gill Sans"/>
              </a:rPr>
              <a:t> Expands opportunities for guides, offering access to larger pool of  potential clients seeking for personalized experiences.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40"/>
              <a:buFont typeface="Noto Sans Symbols"/>
              <a:buChar char="⮚"/>
            </a:pPr>
            <a:r>
              <a:rPr b="1" i="0" lang="en-US" sz="2300" u="none" cap="none" strike="noStrike">
                <a:latin typeface="Gill Sans"/>
                <a:ea typeface="Gill Sans"/>
                <a:cs typeface="Gill Sans"/>
                <a:sym typeface="Gill Sans"/>
              </a:rPr>
              <a:t>Mutual Benefits:</a:t>
            </a:r>
            <a:r>
              <a:rPr b="0" i="0" lang="en-US" sz="2300" u="none" cap="none" strike="noStrike">
                <a:latin typeface="Gill Sans"/>
                <a:ea typeface="Gill Sans"/>
                <a:cs typeface="Gill Sans"/>
                <a:sym typeface="Gill Sans"/>
              </a:rPr>
              <a:t> The platform is designed to simplify travel planning for users while enabling travel agencies to expand their reach and </a:t>
            </a:r>
            <a:r>
              <a:rPr b="1" i="0" lang="en-US" sz="2300" u="none" cap="none" strike="noStrike">
                <a:latin typeface="Gill Sans"/>
                <a:ea typeface="Gill Sans"/>
                <a:cs typeface="Gill Sans"/>
                <a:sym typeface="Gill Sans"/>
              </a:rPr>
              <a:t>grow their business.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840"/>
              <a:buFont typeface="Noto Sans Symbols"/>
              <a:buChar char="⮚"/>
            </a:pPr>
            <a:r>
              <a:rPr b="1" i="0" lang="en-US" sz="2300" u="none" cap="none" strike="noStrike">
                <a:latin typeface="Gill Sans"/>
                <a:ea typeface="Gill Sans"/>
                <a:cs typeface="Gill Sans"/>
                <a:sym typeface="Gill Sans"/>
              </a:rPr>
              <a:t>Streamlined Communication:</a:t>
            </a:r>
            <a:r>
              <a:rPr b="0" i="0" lang="en-US" sz="2300" u="none" cap="none" strike="noStrike">
                <a:latin typeface="Gill Sans"/>
                <a:ea typeface="Gill Sans"/>
                <a:cs typeface="Gill Sans"/>
                <a:sym typeface="Gill Sans"/>
              </a:rPr>
              <a:t> The platform offers </a:t>
            </a:r>
            <a:r>
              <a:rPr b="1" i="0" lang="en-US" sz="2300" u="none" cap="none" strike="noStrike">
                <a:latin typeface="Gill Sans"/>
                <a:ea typeface="Gill Sans"/>
                <a:cs typeface="Gill Sans"/>
                <a:sym typeface="Gill Sans"/>
              </a:rPr>
              <a:t>secure, direct communication</a:t>
            </a:r>
            <a:r>
              <a:rPr b="0" i="0" lang="en-US" sz="2300" u="none" cap="none" strike="noStrike">
                <a:latin typeface="Gill Sans"/>
                <a:ea typeface="Gill Sans"/>
                <a:cs typeface="Gill Sans"/>
                <a:sym typeface="Gill Sans"/>
              </a:rPr>
              <a:t> between travelers and guides, enabling users to easily discuss and finalize customized travel plans, enhancing convenience and trust.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map of india with different symbols&#10;&#10;Description automatically generated" id="226" name="Google Shape;22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75600" y="1440000"/>
            <a:ext cx="6299640" cy="701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uilding with a tower&#10;&#10;Description automatically generated" id="227" name="Google Shape;227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21760" y="8132760"/>
            <a:ext cx="18761400" cy="139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43800">
            <a:off x="538560" y="322920"/>
            <a:ext cx="1972800" cy="117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5"/>
          <p:cNvSpPr/>
          <p:nvPr/>
        </p:nvSpPr>
        <p:spPr>
          <a:xfrm>
            <a:off x="0" y="9532080"/>
            <a:ext cx="18286920" cy="753840"/>
          </a:xfrm>
          <a:custGeom>
            <a:rect b="b" l="l" r="r" t="t"/>
            <a:pathLst>
              <a:path extrusionOk="0" h="1006475" w="24384000">
                <a:moveTo>
                  <a:pt x="0" y="0"/>
                </a:moveTo>
                <a:lnTo>
                  <a:pt x="24384000" y="0"/>
                </a:lnTo>
                <a:lnTo>
                  <a:pt x="24384000" y="1006475"/>
                </a:lnTo>
                <a:lnTo>
                  <a:pt x="0" y="100647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234" name="Google Shape;234;p45"/>
          <p:cNvSpPr/>
          <p:nvPr/>
        </p:nvSpPr>
        <p:spPr>
          <a:xfrm>
            <a:off x="644040" y="436680"/>
            <a:ext cx="1627524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 b="0" i="0" sz="5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5"/>
          <p:cNvSpPr/>
          <p:nvPr/>
        </p:nvSpPr>
        <p:spPr>
          <a:xfrm>
            <a:off x="811440" y="1971000"/>
            <a:ext cx="13893840" cy="63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Details and Links: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66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Author</a:t>
            </a:r>
            <a:r>
              <a:rPr b="1" i="1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Dr. Nimit Chowdhary and Dr. Monika Prakash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published in</a:t>
            </a:r>
            <a:r>
              <a:rPr b="1" i="1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15-17 May 2008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66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Title of web page</a:t>
            </a:r>
            <a:r>
              <a:rPr b="1" i="1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Challenges of tourist guiding-An assessment of situation in India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66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Link</a:t>
            </a:r>
            <a:r>
              <a:rPr b="1" i="1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r>
              <a:rPr b="0" i="0" lang="en-US" sz="22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 Microsoft Word - 288-302 Dr. Nimit Chowdhary.doc (iimk.ac.in)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66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66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Author:</a:t>
            </a:r>
            <a: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S.B. ANIL KUMAR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published in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18 Feb 2020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66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Title of web page:</a:t>
            </a:r>
            <a: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Role of Travel Agency in Development of Tourism in India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66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Link:</a:t>
            </a:r>
            <a:r>
              <a:rPr b="0" i="0" lang="en-US" sz="22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 Role-of-Travel-Agency-in-Development-of-Tourism-in-India.pdf (researchgate.net)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66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66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STATISTICS: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66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Links :</a:t>
            </a:r>
            <a:r>
              <a:rPr b="0" i="0" lang="en-US" sz="22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2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5"/>
              </a:rPr>
              <a:t>India Tourism Statistics 2024 | Top Sources of Foreign Domestic Visitors (theworldstatistics.com)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5"/>
          <p:cNvSpPr/>
          <p:nvPr/>
        </p:nvSpPr>
        <p:spPr>
          <a:xfrm>
            <a:off x="13197960" y="9561240"/>
            <a:ext cx="4083120" cy="273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5"/>
          <p:cNvSpPr/>
          <p:nvPr/>
        </p:nvSpPr>
        <p:spPr>
          <a:xfrm>
            <a:off x="14706000" y="122040"/>
            <a:ext cx="3368880" cy="1722600"/>
          </a:xfrm>
          <a:custGeom>
            <a:rect b="b" l="l" r="r" t="t"/>
            <a:pathLst>
              <a:path extrusionOk="0" h="1723612" w="3369862">
                <a:moveTo>
                  <a:pt x="0" y="0"/>
                </a:moveTo>
                <a:lnTo>
                  <a:pt x="3369863" y="0"/>
                </a:lnTo>
                <a:lnTo>
                  <a:pt x="3369863" y="1723613"/>
                </a:lnTo>
                <a:lnTo>
                  <a:pt x="0" y="17236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38" name="Google Shape;238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43800">
            <a:off x="538560" y="322920"/>
            <a:ext cx="1972440" cy="11739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of blue bars&#10;&#10;Description automatically generated" id="239" name="Google Shape;239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873240" y="3462480"/>
            <a:ext cx="4986360" cy="313236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5"/>
          <p:cNvSpPr/>
          <p:nvPr/>
        </p:nvSpPr>
        <p:spPr>
          <a:xfrm>
            <a:off x="729360" y="7479000"/>
            <a:ext cx="14889960" cy="45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sng" cap="none" strike="noStrike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9"/>
              </a:rPr>
              <a:t>India Tourism Statistics 2024 | Major Sources of International and Domestic Visitors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