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67" r:id="rId4"/>
    <p:sldId id="266" r:id="rId5"/>
    <p:sldId id="268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01" autoAdjust="0"/>
  </p:normalViewPr>
  <p:slideViewPr>
    <p:cSldViewPr snapToGrid="0">
      <p:cViewPr varScale="1">
        <p:scale>
          <a:sx n="73" d="100"/>
          <a:sy n="73" d="100"/>
        </p:scale>
        <p:origin x="-37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191-D3EA-4E48-BF2B-FAACF1C0E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626-23CF-43F8-9430-A840C8E377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191-D3EA-4E48-BF2B-FAACF1C0E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626-23CF-43F8-9430-A840C8E377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191-D3EA-4E48-BF2B-FAACF1C0E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626-23CF-43F8-9430-A840C8E377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191-D3EA-4E48-BF2B-FAACF1C0E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626-23CF-43F8-9430-A840C8E377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191-D3EA-4E48-BF2B-FAACF1C0E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626-23CF-43F8-9430-A840C8E377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191-D3EA-4E48-BF2B-FAACF1C0E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626-23CF-43F8-9430-A840C8E377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191-D3EA-4E48-BF2B-FAACF1C0E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626-23CF-43F8-9430-A840C8E377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191-D3EA-4E48-BF2B-FAACF1C0E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626-23CF-43F8-9430-A840C8E377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191-D3EA-4E48-BF2B-FAACF1C0E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626-23CF-43F8-9430-A840C8E377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191-D3EA-4E48-BF2B-FAACF1C0E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626-23CF-43F8-9430-A840C8E377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191-D3EA-4E48-BF2B-FAACF1C0E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626-23CF-43F8-9430-A840C8E377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29191-D3EA-4E48-BF2B-FAACF1C0E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50626-23CF-43F8-9430-A840C8E377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5130" y="871537"/>
            <a:ext cx="10787269" cy="5728045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查询手段灵活多样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zh-CN" altLang="en-US" dirty="0"/>
              <a:t>多用户查询、移动终端</a:t>
            </a:r>
            <a:r>
              <a:rPr lang="zh-CN" altLang="en-US" dirty="0" smtClean="0"/>
              <a:t>查询  区别</a:t>
            </a:r>
            <a:r>
              <a:rPr lang="zh-CN" altLang="en-US" dirty="0"/>
              <a:t>于固定终端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便捷化信息录入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pPr algn="l"/>
            <a:r>
              <a:rPr lang="zh-CN" altLang="en-US" dirty="0">
                <a:solidFill>
                  <a:srgbClr val="FF0000"/>
                </a:solidFill>
              </a:rPr>
              <a:t>区别于全手工录入（扫码、脚本</a:t>
            </a:r>
            <a:r>
              <a:rPr lang="zh-CN" altLang="en-US" dirty="0" smtClean="0">
                <a:solidFill>
                  <a:srgbClr val="FF0000"/>
                </a:solidFill>
              </a:rPr>
              <a:t>），提高效率和准确率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3200" b="1" dirty="0" smtClean="0">
                <a:solidFill>
                  <a:srgbClr val="FF0000"/>
                </a:solidFill>
              </a:rPr>
              <a:t>统计报表全面多样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整机、零件库存数据统计多种类图表一目了然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返修设备状态统计 工单报表查询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检修作业全程跟踪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检修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全程工单跟踪管理，设备检修全程状态信息自动上传（预留接口）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zh-CN" altLang="en-US" sz="3200" b="1" dirty="0" smtClean="0">
                <a:solidFill>
                  <a:srgbClr val="FF0000"/>
                </a:solidFill>
              </a:rPr>
              <a:t>设备检修周期作业提醒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设备检修周期自动提醒，工作量预测（自动化、安全生产辅助）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/>
            <a:endParaRPr lang="en-US" altLang="zh-CN" dirty="0" smtClean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0" y="0"/>
            <a:ext cx="3441032" cy="8715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500" dirty="0"/>
              <a:t>系统特点</a:t>
            </a:r>
            <a:endParaRPr lang="zh-CN" alt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6.</a:t>
            </a:r>
            <a:r>
              <a:rPr lang="zh-CN" altLang="en-US" dirty="0" smtClean="0">
                <a:sym typeface="+mn-ea"/>
              </a:rPr>
              <a:t>库存便捷查询和存量预警提醒功能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2155" y="1608455"/>
            <a:ext cx="8428990" cy="49269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7.</a:t>
            </a:r>
            <a:r>
              <a:rPr lang="zh-CN" altLang="en-US" dirty="0">
                <a:sym typeface="+mn-ea"/>
              </a:rPr>
              <a:t>分布式数据存储与跨区</a:t>
            </a:r>
            <a:r>
              <a:rPr lang="zh-CN" altLang="en-US" dirty="0" smtClean="0">
                <a:sym typeface="+mn-ea"/>
              </a:rPr>
              <a:t>查询功能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8.PC/</a:t>
            </a:r>
            <a:r>
              <a:rPr lang="zh-CN" altLang="en-US" dirty="0" smtClean="0">
                <a:sym typeface="+mn-ea"/>
              </a:rPr>
              <a:t>移动终端多途径管理查询功能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0795" y="1691005"/>
            <a:ext cx="3959225" cy="42437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930" y="1691005"/>
            <a:ext cx="4097655" cy="40627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760" y="1691005"/>
            <a:ext cx="4004310" cy="4524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9.</a:t>
            </a:r>
            <a:r>
              <a:rPr lang="zh-CN" altLang="en-US" dirty="0" smtClean="0">
                <a:sym typeface="+mn-ea"/>
              </a:rPr>
              <a:t>梯度分级管理监督功能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10.</a:t>
            </a:r>
            <a:r>
              <a:rPr lang="zh-CN" altLang="en-US" dirty="0" smtClean="0">
                <a:sym typeface="+mn-ea"/>
              </a:rPr>
              <a:t>设备匹配供应商管理查询功能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3535" y="2310765"/>
            <a:ext cx="11632565" cy="34359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系统优势说明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3441032" cy="87153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系统特点</a:t>
            </a:r>
            <a:endParaRPr lang="zh-CN" altLang="en-US" dirty="0"/>
          </a:p>
        </p:txBody>
      </p:sp>
      <p:sp>
        <p:nvSpPr>
          <p:cNvPr id="5" name="副标题 2"/>
          <p:cNvSpPr txBox="1"/>
          <p:nvPr/>
        </p:nvSpPr>
        <p:spPr>
          <a:xfrm>
            <a:off x="795130" y="871537"/>
            <a:ext cx="10787269" cy="572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 smtClean="0"/>
              <a:t>设备履历</a:t>
            </a:r>
            <a:r>
              <a:rPr lang="zh-CN" altLang="en-US" sz="3200" b="1" dirty="0"/>
              <a:t>电子化</a:t>
            </a:r>
            <a:endParaRPr lang="en-US" altLang="zh-CN" sz="3200" b="1" dirty="0" smtClean="0"/>
          </a:p>
          <a:p>
            <a:pPr algn="l"/>
            <a:r>
              <a:rPr lang="zh-CN" altLang="en-US" dirty="0" smtClean="0"/>
              <a:t>所有设备整机、零件电子标签赋码，建立设备履历数据库，设备全生命周期管理（预留</a:t>
            </a:r>
            <a:r>
              <a:rPr lang="en-US" altLang="zh-CN" dirty="0" smtClean="0"/>
              <a:t>BIM</a:t>
            </a:r>
            <a:r>
              <a:rPr lang="zh-CN" altLang="en-US" dirty="0" smtClean="0"/>
              <a:t>接口）</a:t>
            </a:r>
            <a:endParaRPr lang="en-US" altLang="zh-CN" dirty="0" smtClean="0"/>
          </a:p>
          <a:p>
            <a:pPr algn="l"/>
            <a:r>
              <a:rPr lang="zh-CN" altLang="en-US" sz="3200" b="1" dirty="0" smtClean="0">
                <a:solidFill>
                  <a:srgbClr val="FF0000"/>
                </a:solidFill>
              </a:rPr>
              <a:t>库存管理信息精细化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设备整机、零件库存多标签细分管理，便捷查询及库存预警提醒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3200" b="1" dirty="0" smtClean="0">
                <a:solidFill>
                  <a:srgbClr val="FF0000"/>
                </a:solidFill>
              </a:rPr>
              <a:t>分级管理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可在电务部、电务段、检修车间多级部署，分级管理监督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3200" b="1" dirty="0" smtClean="0"/>
              <a:t>订制化人机交互界面易学易用</a:t>
            </a:r>
            <a:endParaRPr lang="en-US" altLang="zh-CN" sz="3200" b="1" dirty="0" smtClean="0"/>
          </a:p>
          <a:p>
            <a:pPr algn="l"/>
            <a:r>
              <a:rPr lang="zh-CN" altLang="en-US" dirty="0" smtClean="0"/>
              <a:t>系统</a:t>
            </a:r>
            <a:r>
              <a:rPr lang="zh-CN" altLang="en-US" dirty="0"/>
              <a:t>交互界面极简设计，操作人员易学易用，高效准确执行检修作业管理</a:t>
            </a:r>
            <a:endParaRPr lang="en-US" altLang="zh-CN" dirty="0"/>
          </a:p>
          <a:p>
            <a:pPr algn="l"/>
            <a:r>
              <a:rPr lang="zh-CN" altLang="en-US" sz="3200" b="1" dirty="0" smtClean="0"/>
              <a:t>瘦客户端结构系统后期便捷维护</a:t>
            </a:r>
            <a:endParaRPr lang="en-US" altLang="zh-CN" sz="3200" b="1" dirty="0" smtClean="0"/>
          </a:p>
          <a:p>
            <a:pPr algn="l"/>
            <a:r>
              <a:rPr lang="zh-CN" altLang="en-US" dirty="0" smtClean="0"/>
              <a:t>系统采用瘦客户架构，局域网内统一管理，方便后期维护升级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zh-CN" altLang="en-US" dirty="0" smtClean="0"/>
          </a:p>
          <a:p>
            <a:pPr algn="l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3441032" cy="87153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系统特点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795130" y="871537"/>
            <a:ext cx="10787269" cy="5728045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 smtClean="0"/>
              <a:t>分布式数据储存、保障数据安全</a:t>
            </a:r>
            <a:endParaRPr lang="en-US" altLang="zh-CN" sz="3200" b="1" dirty="0" smtClean="0"/>
          </a:p>
          <a:p>
            <a:pPr algn="l"/>
            <a:r>
              <a:rPr lang="zh-CN" altLang="en-US" sz="2800" dirty="0" smtClean="0"/>
              <a:t>平台数据段、所（车间）分布式服务器储存，实现便捷统一查询同时保障数据安全不丢失</a:t>
            </a:r>
            <a:endParaRPr lang="en-US" altLang="zh-CN" sz="2800" dirty="0" smtClean="0"/>
          </a:p>
          <a:p>
            <a:pPr algn="l"/>
            <a:r>
              <a:rPr lang="zh-CN" altLang="en-US" sz="3200" b="1" dirty="0" smtClean="0">
                <a:solidFill>
                  <a:srgbClr val="FF0000"/>
                </a:solidFill>
              </a:rPr>
              <a:t>检修平台私有云备份，数据安全双重保障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提供分布式和集中式私有云备份选择，一主一备数据安全双重保障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3200" b="1" dirty="0" smtClean="0"/>
              <a:t>系统设备自检，安全预警方便维护</a:t>
            </a:r>
            <a:endParaRPr lang="en-US" altLang="zh-CN" sz="3200" b="1" dirty="0" smtClean="0"/>
          </a:p>
          <a:p>
            <a:pPr algn="l"/>
            <a:r>
              <a:rPr lang="zh-CN" altLang="en-US" sz="2800" dirty="0" smtClean="0"/>
              <a:t>系统具备自监测和状态提示，便于设备维护</a:t>
            </a:r>
            <a:endParaRPr lang="en-US" altLang="zh-CN" sz="2800" dirty="0" smtClean="0"/>
          </a:p>
          <a:p>
            <a:pPr algn="l"/>
            <a:r>
              <a:rPr lang="zh-CN" altLang="en-US" sz="3200" b="1" dirty="0" smtClean="0">
                <a:solidFill>
                  <a:srgbClr val="FF0000"/>
                </a:solidFill>
              </a:rPr>
              <a:t>预留电务云平台接入、电务大数据组成部分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系统可接入电务云大数据平台，为平台提供结构化数据，推动电务运维能力高质量高效率提升。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3441032" cy="87153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系统功能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80522" y="887895"/>
            <a:ext cx="8057321" cy="532039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设备</a:t>
            </a:r>
            <a:r>
              <a:rPr lang="zh-CN" altLang="en-US" dirty="0" smtClean="0"/>
              <a:t>、部件</a:t>
            </a:r>
            <a:r>
              <a:rPr lang="zh-CN" altLang="en-US" dirty="0" smtClean="0"/>
              <a:t>数据统计报表生成、查询功能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设备</a:t>
            </a:r>
            <a:r>
              <a:rPr lang="zh-CN" altLang="en-US" dirty="0" smtClean="0"/>
              <a:t>、部件</a:t>
            </a:r>
            <a:r>
              <a:rPr lang="zh-CN" altLang="en-US" dirty="0" smtClean="0"/>
              <a:t>出入库、送检便捷录入功能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设备检修单工作全程</a:t>
            </a:r>
            <a:r>
              <a:rPr lang="zh-CN" altLang="en-US" dirty="0" smtClean="0"/>
              <a:t>跟踪查询功能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4.</a:t>
            </a:r>
            <a:r>
              <a:rPr lang="zh-CN" altLang="en-US" dirty="0" smtClean="0"/>
              <a:t>设备检修状态自动上传录入功能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5.</a:t>
            </a:r>
            <a:r>
              <a:rPr lang="zh-CN" altLang="en-US" dirty="0" smtClean="0"/>
              <a:t>设备检修自动排期提醒功能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6.</a:t>
            </a:r>
            <a:r>
              <a:rPr lang="zh-CN" altLang="en-US" dirty="0" smtClean="0"/>
              <a:t>库存便捷查询和存量预警提醒功能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7.</a:t>
            </a:r>
            <a:r>
              <a:rPr lang="zh-CN" altLang="en-US" dirty="0"/>
              <a:t>分布式数据存储与跨区</a:t>
            </a:r>
            <a:r>
              <a:rPr lang="zh-CN" altLang="en-US" dirty="0" smtClean="0"/>
              <a:t>查询功能</a:t>
            </a:r>
            <a:endParaRPr lang="zh-CN" altLang="en-US" dirty="0"/>
          </a:p>
          <a:p>
            <a:pPr algn="l"/>
            <a:r>
              <a:rPr lang="en-US" altLang="zh-CN" dirty="0" smtClean="0"/>
              <a:t>8.PC/</a:t>
            </a:r>
            <a:r>
              <a:rPr lang="zh-CN" altLang="en-US" dirty="0" smtClean="0"/>
              <a:t>移动终端多途径管理查询功能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9.</a:t>
            </a:r>
            <a:r>
              <a:rPr lang="zh-CN" altLang="en-US" dirty="0" smtClean="0"/>
              <a:t>梯度分级管理监督功能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10.</a:t>
            </a:r>
            <a:r>
              <a:rPr lang="zh-CN" altLang="en-US" dirty="0" smtClean="0"/>
              <a:t>设备匹配供应商管理查询功能</a:t>
            </a:r>
            <a:endParaRPr lang="en-US" altLang="zh-CN" dirty="0" smtClean="0"/>
          </a:p>
          <a:p>
            <a:pPr algn="l"/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1</a:t>
            </a:r>
            <a:r>
              <a:rPr lang="en-US" altLang="zh-CN" dirty="0" smtClean="0">
                <a:sym typeface="+mn-ea"/>
              </a:rPr>
              <a:t>.</a:t>
            </a:r>
            <a:r>
              <a:rPr lang="zh-CN" altLang="en-US" dirty="0" smtClean="0">
                <a:sym typeface="+mn-ea"/>
              </a:rPr>
              <a:t>设备、部件数据统计报表生成、查询功能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8450" y="1069975"/>
            <a:ext cx="10201275" cy="57429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2.</a:t>
            </a:r>
            <a:r>
              <a:rPr lang="zh-CN" altLang="en-US" dirty="0" smtClean="0">
                <a:sym typeface="+mn-ea"/>
              </a:rPr>
              <a:t>设备、部件出入库、送检便捷录入功能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0320" y="1296670"/>
            <a:ext cx="9904095" cy="5575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3.</a:t>
            </a:r>
            <a:r>
              <a:rPr lang="zh-CN" altLang="en-US" dirty="0" smtClean="0">
                <a:sym typeface="+mn-ea"/>
              </a:rPr>
              <a:t>设备检修单工作全程跟踪查询功能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47610" y="4498975"/>
            <a:ext cx="4684395" cy="2381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965" y="2562860"/>
            <a:ext cx="4448810" cy="26911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80" y="1285875"/>
            <a:ext cx="4614545" cy="25977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4.</a:t>
            </a:r>
            <a:r>
              <a:rPr lang="zh-CN" altLang="en-US" dirty="0" smtClean="0">
                <a:sym typeface="+mn-ea"/>
              </a:rPr>
              <a:t>设备检修状态自动上传录入功能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5.</a:t>
            </a:r>
            <a:r>
              <a:rPr lang="zh-CN" altLang="en-US" dirty="0" smtClean="0">
                <a:sym typeface="+mn-ea"/>
              </a:rPr>
              <a:t>设备检修自动排期提醒功能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975" y="1560195"/>
            <a:ext cx="11830050" cy="4605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932</Words>
  <Application>WPS 演示</Application>
  <PresentationFormat>自定义</PresentationFormat>
  <Paragraphs>82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等线</vt:lpstr>
      <vt:lpstr>等线 Light</vt:lpstr>
      <vt:lpstr>微软雅黑</vt:lpstr>
      <vt:lpstr>Arial Unicode MS</vt:lpstr>
      <vt:lpstr>Calibri</vt:lpstr>
      <vt:lpstr>Office 主题​​</vt:lpstr>
      <vt:lpstr>PowerPoint 演示文稿</vt:lpstr>
      <vt:lpstr>系统特点</vt:lpstr>
      <vt:lpstr>系统特点</vt:lpstr>
      <vt:lpstr>系统功能</vt:lpstr>
      <vt:lpstr>1.设备、部件数据统计报表生成、查询功能</vt:lpstr>
      <vt:lpstr>2.设备、部件出入库、送检便捷录入功能</vt:lpstr>
      <vt:lpstr>3.设备检修单工作全程跟踪查询功能</vt:lpstr>
      <vt:lpstr>4.设备检修状态自动上传录入功能</vt:lpstr>
      <vt:lpstr>5.设备检修自动排期提醒功能</vt:lpstr>
      <vt:lpstr>6.库存便捷查询和存量预警提醒功能</vt:lpstr>
      <vt:lpstr>7.分布式数据存储与跨区查询功能</vt:lpstr>
      <vt:lpstr>8.PC/移动终端多途径管理查询功能</vt:lpstr>
      <vt:lpstr>9.梯度分级管理监督功能</vt:lpstr>
      <vt:lpstr>10.设备匹配供应商管理查询功能</vt:lpstr>
      <vt:lpstr>系统优势说明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系统特点</dc:title>
  <dc:creator>thinkpad</dc:creator>
  <cp:lastModifiedBy>13522178057</cp:lastModifiedBy>
  <cp:revision>26</cp:revision>
  <dcterms:created xsi:type="dcterms:W3CDTF">2019-04-22T08:42:00Z</dcterms:created>
  <dcterms:modified xsi:type="dcterms:W3CDTF">2019-05-04T09:47:35Z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